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6" r:id="rId6"/>
    <p:sldId id="259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048-3DF3-431F-9230-93C9F5C7040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FB37-6A38-405E-90A3-4975862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1104899"/>
            <a:ext cx="10953750" cy="151775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Bahnschrift" panose="020B0502040204020203" pitchFamily="34" charset="0"/>
              </a:rPr>
              <a:t>A Harder Start</a:t>
            </a:r>
            <a:r>
              <a:rPr lang="en-US" sz="4400" dirty="0">
                <a:latin typeface="Bahnschrift" panose="020B0502040204020203" pitchFamily="34" charset="0"/>
              </a:rPr>
              <a:t>: Generational Inequality in First-Job Entry Across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2904610"/>
            <a:ext cx="9144000" cy="476251"/>
          </a:xfrm>
        </p:spPr>
        <p:txBody>
          <a:bodyPr>
            <a:noAutofit/>
          </a:bodyPr>
          <a:lstStyle/>
          <a:p>
            <a:r>
              <a:rPr lang="en-GB" dirty="0">
                <a:latin typeface="Bahnschrift" panose="020B0502040204020203" pitchFamily="34" charset="0"/>
                <a:ea typeface="+mj-ea"/>
                <a:cs typeface="+mj-cs"/>
              </a:rPr>
              <a:t>Dr Martin Velichkov, </a:t>
            </a:r>
            <a:r>
              <a:rPr lang="en-GB" dirty="0" err="1">
                <a:latin typeface="Bahnschrift" panose="020B0502040204020203" pitchFamily="34" charset="0"/>
                <a:ea typeface="+mj-ea"/>
                <a:cs typeface="+mj-cs"/>
              </a:rPr>
              <a:t>Slaveya</a:t>
            </a:r>
            <a:r>
              <a:rPr lang="en-GB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n-GB" dirty="0" err="1">
                <a:latin typeface="Bahnschrift" panose="020B0502040204020203" pitchFamily="34" charset="0"/>
                <a:ea typeface="+mj-ea"/>
                <a:cs typeface="+mj-cs"/>
              </a:rPr>
              <a:t>Zaharieva</a:t>
            </a:r>
            <a:r>
              <a:rPr lang="en-GB" dirty="0">
                <a:latin typeface="Bahnschrift" panose="020B0502040204020203" pitchFamily="34" charset="0"/>
                <a:ea typeface="+mj-ea"/>
                <a:cs typeface="+mj-cs"/>
              </a:rPr>
              <a:t>, </a:t>
            </a:r>
            <a:r>
              <a:rPr lang="en-GB" dirty="0" err="1">
                <a:latin typeface="Bahnschrift" panose="020B0502040204020203" pitchFamily="34" charset="0"/>
                <a:ea typeface="+mj-ea"/>
                <a:cs typeface="+mj-cs"/>
              </a:rPr>
              <a:t>Vladislava</a:t>
            </a:r>
            <a:r>
              <a:rPr lang="en-GB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n-GB" dirty="0" err="1">
                <a:latin typeface="Bahnschrift" panose="020B0502040204020203" pitchFamily="34" charset="0"/>
                <a:ea typeface="+mj-ea"/>
                <a:cs typeface="+mj-cs"/>
              </a:rPr>
              <a:t>Mateva</a:t>
            </a:r>
            <a:endParaRPr lang="en-US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s://mirrors.creativecommons.org/presskit/buttons/88x31/png/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0" y="6046684"/>
            <a:ext cx="1466851" cy="5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y First Job Experience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662821"/>
            <a:ext cx="4692650" cy="2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6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2" y="440904"/>
            <a:ext cx="4903910" cy="6087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9444" r="2917" b="10277"/>
          <a:stretch/>
        </p:blipFill>
        <p:spPr>
          <a:xfrm>
            <a:off x="6000751" y="2375617"/>
            <a:ext cx="5539936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0751" y="536154"/>
            <a:ext cx="5210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Do young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Europeans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face greater obstacles in their transition from education to first employment than previous generations?</a:t>
            </a:r>
          </a:p>
        </p:txBody>
      </p:sp>
    </p:spTree>
    <p:extLst>
      <p:ext uri="{BB962C8B-B14F-4D97-AF65-F5344CB8AC3E}">
        <p14:creationId xmlns:p14="http://schemas.microsoft.com/office/powerpoint/2010/main" val="961412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8" y="431320"/>
            <a:ext cx="10258255" cy="6154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77250" y="431320"/>
            <a:ext cx="3019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Bahnschrift" panose="020B0502040204020203" pitchFamily="34" charset="0"/>
                <a:ea typeface="+mj-ea"/>
                <a:cs typeface="+mj-cs"/>
              </a:rPr>
              <a:t>What was the main obstacle, if any, to finding your first job?</a:t>
            </a:r>
          </a:p>
        </p:txBody>
      </p:sp>
    </p:spTree>
    <p:extLst>
      <p:ext uri="{BB962C8B-B14F-4D97-AF65-F5344CB8AC3E}">
        <p14:creationId xmlns:p14="http://schemas.microsoft.com/office/powerpoint/2010/main" val="1518021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4" y="424295"/>
            <a:ext cx="10420361" cy="61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0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0" y="403861"/>
            <a:ext cx="10782310" cy="5930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5555" y="3895636"/>
            <a:ext cx="380047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Bahnschrift" panose="020B0502040204020203" pitchFamily="34" charset="0"/>
                <a:ea typeface="+mj-ea"/>
                <a:cs typeface="+mj-cs"/>
              </a:rPr>
              <a:t>How long did it take you to find your first job after you started actively looking for it</a:t>
            </a:r>
            <a:r>
              <a:rPr lang="en-US" sz="2000" dirty="0" smtClean="0">
                <a:latin typeface="Bahnschrift" panose="020B0502040204020203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39" y="304800"/>
            <a:ext cx="10622583" cy="62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8650"/>
            <a:ext cx="11730276" cy="5865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81675" y="4450221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Bahnschrift" panose="020B0502040204020203" pitchFamily="34" charset="0"/>
                <a:ea typeface="+mj-ea"/>
                <a:cs typeface="+mj-cs"/>
              </a:rPr>
              <a:t>Do you think the policies designed to give equal opportunities to young people (15-24 years old) in your country have gone too far or not far enough</a:t>
            </a:r>
            <a:r>
              <a:rPr lang="en-US" sz="1600" dirty="0" smtClean="0">
                <a:latin typeface="Bahnschrift" panose="020B0502040204020203" pitchFamily="34" charset="0"/>
                <a:ea typeface="+mj-ea"/>
                <a:cs typeface="+mj-cs"/>
              </a:rPr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426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Bahnschrift" panose="020B0502040204020203" pitchFamily="34" charset="0"/>
              </a:rPr>
              <a:t>Conclusions and Policy Implications</a:t>
            </a:r>
            <a:endParaRPr lang="en-US" sz="4000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71" y="1524000"/>
            <a:ext cx="11171058" cy="4842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Across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11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European countries, young adults (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20–34)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were more likely than older adults (35-65) to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report: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   1)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obstacles in finding their first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job;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   2) a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longer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first job search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duration.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Existing equal-opportunity policies for youth are widely perceived as </a:t>
            </a:r>
            <a:r>
              <a:rPr lang="en-US" sz="2400" b="1" dirty="0">
                <a:latin typeface="Bahnschrift" panose="020B0502040204020203" pitchFamily="34" charset="0"/>
                <a:ea typeface="+mj-ea"/>
                <a:cs typeface="+mj-cs"/>
              </a:rPr>
              <a:t>insufficient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,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particularly among young people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themselves.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These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results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suggest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a deterioration of early-career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opportunities over time.</a:t>
            </a:r>
            <a:endParaRPr lang="en-US" sz="2400" dirty="0">
              <a:latin typeface="Bahnschrift" panose="020B0502040204020203" pitchFamily="34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Limitation: Retrospective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self-reports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are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subject to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recall bias.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The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findings provide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empirical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support for strengthening the </a:t>
            </a:r>
            <a:r>
              <a:rPr lang="en-US" sz="2400" b="1" dirty="0">
                <a:latin typeface="Bahnschrift" panose="020B0502040204020203" pitchFamily="34" charset="0"/>
                <a:ea typeface="+mj-ea"/>
                <a:cs typeface="+mj-cs"/>
              </a:rPr>
              <a:t>EU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n-US" sz="2400" b="1" dirty="0">
                <a:latin typeface="Bahnschrift" panose="020B0502040204020203" pitchFamily="34" charset="0"/>
                <a:ea typeface="+mj-ea"/>
                <a:cs typeface="+mj-cs"/>
              </a:rPr>
              <a:t>Youth </a:t>
            </a:r>
            <a:r>
              <a:rPr lang="en-US" sz="2400" b="1" dirty="0" smtClean="0">
                <a:latin typeface="Bahnschrift" panose="020B0502040204020203" pitchFamily="34" charset="0"/>
                <a:ea typeface="+mj-ea"/>
                <a:cs typeface="+mj-cs"/>
              </a:rPr>
              <a:t>Guarantee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and 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other </a:t>
            </a:r>
            <a:r>
              <a:rPr lang="en-US" sz="2400" dirty="0">
                <a:latin typeface="Bahnschrift" panose="020B0502040204020203" pitchFamily="34" charset="0"/>
                <a:ea typeface="+mj-ea"/>
                <a:cs typeface="+mj-cs"/>
              </a:rPr>
              <a:t>measures addressing youth employment, training, and labour-market transitions</a:t>
            </a:r>
            <a:r>
              <a:rPr lang="en-US" sz="2400" dirty="0" smtClean="0">
                <a:latin typeface="Bahnschrift" panose="020B0502040204020203" pitchFamily="34" charset="0"/>
                <a:ea typeface="+mj-ea"/>
                <a:cs typeface="+mj-cs"/>
              </a:rPr>
              <a:t>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69856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210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Office Theme</vt:lpstr>
      <vt:lpstr>A Harder Start: Generational Inequality in First-Job Entry Across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Policy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2026-04-21T11:39:25Z</dcterms:created>
  <dcterms:modified xsi:type="dcterms:W3CDTF">2026-04-23T06:20:29Z</dcterms:modified>
</cp:coreProperties>
</file>