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67" r:id="rId3"/>
    <p:sldId id="268" r:id="rId4"/>
    <p:sldId id="271" r:id="rId5"/>
    <p:sldId id="26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/>
    <p:restoredTop sz="80412" autoAdjust="0"/>
  </p:normalViewPr>
  <p:slideViewPr>
    <p:cSldViewPr>
      <p:cViewPr varScale="1">
        <p:scale>
          <a:sx n="66" d="100"/>
          <a:sy n="66" d="100"/>
        </p:scale>
        <p:origin x="185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98FFC-E3CB-4DD6-ACF9-CE4BDFA21CF8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41737-776A-4CCB-9A10-19236AA1B55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51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39A38-0F8D-4AD2-9866-87DCEB0B2CE6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6028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39A38-0F8D-4AD2-9866-87DCEB0B2CE6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6028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39A38-0F8D-4AD2-9866-87DCEB0B2CE6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602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39A38-0F8D-4AD2-9866-87DCEB0B2CE6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6028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16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64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4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51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82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847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69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0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46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06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25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Sample </a:t>
            </a:r>
            <a:r>
              <a:rPr lang="de-DE" dirty="0" err="1"/>
              <a:t>solutions</a:t>
            </a:r>
            <a:br>
              <a:rPr lang="de-DE" dirty="0"/>
            </a:br>
            <a:r>
              <a:rPr lang="de-DE" dirty="0" err="1"/>
              <a:t>Exercise</a:t>
            </a:r>
            <a:r>
              <a:rPr lang="de-DE" dirty="0"/>
              <a:t>: </a:t>
            </a:r>
            <a:r>
              <a:rPr lang="de-DE" dirty="0" err="1"/>
              <a:t>Licenses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Data Re-</a:t>
            </a:r>
            <a:r>
              <a:rPr lang="de-DE" dirty="0" err="1"/>
              <a:t>Use</a:t>
            </a:r>
            <a:endParaRPr lang="de-DE" dirty="0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79512" y="5805264"/>
            <a:ext cx="8964488" cy="895846"/>
          </a:xfrm>
        </p:spPr>
        <p:txBody>
          <a:bodyPr/>
          <a:lstStyle/>
          <a:p>
            <a:pPr algn="l"/>
            <a:r>
              <a:rPr lang="de-DE" sz="1400" b="1" dirty="0" err="1">
                <a:solidFill>
                  <a:schemeClr val="tx1"/>
                </a:solidFill>
              </a:rPr>
              <a:t>Acknowledgements</a:t>
            </a:r>
            <a:endParaRPr lang="de-DE" sz="1400" b="1" dirty="0">
              <a:solidFill>
                <a:schemeClr val="tx1"/>
              </a:solidFill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The CESSDA Data Management Expert Guide, and related material such as images used or this training outline, by CESSDA ERIC is licensed under a Creative Commons Attribution-</a:t>
            </a:r>
            <a:r>
              <a:rPr lang="en-US" sz="1400" dirty="0" err="1">
                <a:solidFill>
                  <a:schemeClr val="tx1"/>
                </a:solidFill>
              </a:rPr>
              <a:t>ShareAlike</a:t>
            </a:r>
            <a:r>
              <a:rPr lang="en-US" sz="1400" dirty="0">
                <a:solidFill>
                  <a:schemeClr val="tx1"/>
                </a:solidFill>
              </a:rPr>
              <a:t> 4.0 International License. All material under this license can be freely used, as long as CESSDA ERIC is credited as the </a:t>
            </a:r>
            <a:r>
              <a:rPr lang="en-US" sz="1400">
                <a:solidFill>
                  <a:schemeClr val="tx1"/>
                </a:solidFill>
              </a:rPr>
              <a:t>author.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12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59" cy="509588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Exercise: Licensing and Data Re-use</a:t>
            </a:r>
            <a:br>
              <a:rPr lang="en-US" dirty="0"/>
            </a:br>
            <a:r>
              <a:rPr lang="en-US" dirty="0"/>
              <a:t>Use of data in the project</a:t>
            </a:r>
          </a:p>
        </p:txBody>
      </p:sp>
      <p:sp>
        <p:nvSpPr>
          <p:cNvPr id="17" name="Rechteck 16"/>
          <p:cNvSpPr/>
          <p:nvPr/>
        </p:nvSpPr>
        <p:spPr>
          <a:xfrm>
            <a:off x="7524328" y="6633936"/>
            <a:ext cx="164313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800" dirty="0"/>
              <a:t>Image: www.pixabay.com (CC-0).</a:t>
            </a:r>
            <a:endParaRPr lang="en-US" sz="800" dirty="0"/>
          </a:p>
        </p:txBody>
      </p:sp>
      <p:sp>
        <p:nvSpPr>
          <p:cNvPr id="18" name="Rechteck 17"/>
          <p:cNvSpPr/>
          <p:nvPr/>
        </p:nvSpPr>
        <p:spPr>
          <a:xfrm>
            <a:off x="7587492" y="6624644"/>
            <a:ext cx="1548172" cy="22473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40968"/>
            <a:ext cx="1944216" cy="219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104456"/>
          </a:xfrm>
          <a:solidFill>
            <a:schemeClr val="bg1">
              <a:alpha val="5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dirty="0"/>
              <a:t>(More or less) uncritical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600" dirty="0"/>
              <a:t>administrative data </a:t>
            </a:r>
            <a:br>
              <a:rPr lang="en-US" sz="2600" dirty="0"/>
            </a:br>
            <a:r>
              <a:rPr lang="en-US" sz="2600" dirty="0"/>
              <a:t>„are for the use in your research project“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600" dirty="0"/>
              <a:t>1. dataset (University A): </a:t>
            </a:r>
            <a:br>
              <a:rPr lang="en-US" sz="2600" dirty="0"/>
            </a:br>
            <a:r>
              <a:rPr lang="en-US" sz="2600" i="1" dirty="0"/>
              <a:t>CC BY </a:t>
            </a:r>
            <a:r>
              <a:rPr lang="en-US" sz="2600" dirty="0"/>
              <a:t>license allows re-use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600" dirty="0"/>
              <a:t>2. dataset (University B): </a:t>
            </a:r>
            <a:br>
              <a:rPr lang="en-US" sz="2600" dirty="0"/>
            </a:br>
            <a:r>
              <a:rPr lang="en-US" sz="2600" i="1" dirty="0"/>
              <a:t>CC BY-SA </a:t>
            </a:r>
            <a:r>
              <a:rPr lang="en-US" sz="2600" dirty="0"/>
              <a:t>license allows re-use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100"/>
              </a:spcAft>
            </a:pPr>
            <a:r>
              <a:rPr lang="en-US" sz="2600" dirty="0"/>
              <a:t>3. dataset (University C): </a:t>
            </a:r>
            <a:br>
              <a:rPr lang="en-US" sz="2600" dirty="0"/>
            </a:br>
            <a:r>
              <a:rPr lang="en-US" sz="2600" i="1" dirty="0"/>
              <a:t>CC BY-NC </a:t>
            </a:r>
            <a:r>
              <a:rPr lang="en-US" sz="2600" dirty="0"/>
              <a:t>license allows re-use</a:t>
            </a:r>
          </a:p>
          <a:p>
            <a:pPr marL="1255713" lvl="1" indent="-452438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None/>
              <a:tabLst>
                <a:tab pos="1255713" algn="l"/>
              </a:tabLst>
            </a:pPr>
            <a:r>
              <a:rPr lang="en-US" sz="2600" dirty="0">
                <a:sym typeface="Symbol"/>
              </a:rPr>
              <a:t>	but only for non-commercial purposes (NC)</a:t>
            </a:r>
          </a:p>
          <a:p>
            <a:pPr marL="1255713" lvl="1" indent="-452438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None/>
              <a:tabLst>
                <a:tab pos="1255713" algn="l"/>
              </a:tabLst>
            </a:pPr>
            <a:r>
              <a:rPr lang="en-US" sz="2600" dirty="0">
                <a:sym typeface="Symbol"/>
              </a:rPr>
              <a:t>	is the research project a commercial one?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6060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59" cy="509588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Exercise: Licensing and Data Re-use</a:t>
            </a:r>
            <a:br>
              <a:rPr lang="en-US" dirty="0"/>
            </a:br>
            <a:r>
              <a:rPr lang="en-US" dirty="0"/>
              <a:t>Publication of Cumulated Data (1)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104456"/>
          </a:xfrm>
          <a:solidFill>
            <a:schemeClr val="bg1">
              <a:alpha val="5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600" dirty="0"/>
              <a:t>Critical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r>
              <a:rPr lang="en-US" dirty="0"/>
              <a:t>administrative data: „</a:t>
            </a:r>
            <a:r>
              <a:rPr lang="en-US" i="1" dirty="0"/>
              <a:t>use in your research project exclusively. Further license agreements (…) do not exist</a:t>
            </a:r>
            <a:r>
              <a:rPr lang="en-US" dirty="0"/>
              <a:t>“</a:t>
            </a:r>
          </a:p>
          <a:p>
            <a:pPr marL="1343025" lvl="2" indent="-428625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en-US" dirty="0">
                <a:sym typeface="Symbol"/>
              </a:rPr>
              <a:t>	no permission to publish data</a:t>
            </a:r>
          </a:p>
          <a:p>
            <a:pPr marL="1343025" lvl="2" indent="-428625">
              <a:lnSpc>
                <a:spcPct val="110000"/>
              </a:lnSpc>
              <a:spcBef>
                <a:spcPts val="100"/>
              </a:spcBef>
              <a:spcAft>
                <a:spcPts val="200"/>
              </a:spcAft>
              <a:buNone/>
            </a:pPr>
            <a:r>
              <a:rPr lang="en-US" dirty="0">
                <a:sym typeface="Symbol"/>
              </a:rPr>
              <a:t>	get permission from data owner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r>
              <a:rPr lang="en-US" dirty="0"/>
              <a:t>datasets 2 and 3 </a:t>
            </a:r>
          </a:p>
          <a:p>
            <a:pPr marL="1255713" lvl="2" indent="-341313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Courier New" panose="02070309020205020404" pitchFamily="49" charset="0"/>
              <a:buChar char="o"/>
            </a:pPr>
            <a:r>
              <a:rPr lang="en-US" sz="1900" dirty="0"/>
              <a:t>dataset 2 has a share-alike condition (</a:t>
            </a:r>
            <a:r>
              <a:rPr lang="en-US" sz="1900" i="1" dirty="0"/>
              <a:t>SA</a:t>
            </a:r>
            <a:r>
              <a:rPr lang="en-US" sz="1900" dirty="0"/>
              <a:t>)</a:t>
            </a:r>
          </a:p>
          <a:p>
            <a:pPr marL="1614488" lvl="2" indent="-446088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None/>
              <a:tabLst>
                <a:tab pos="1614488" algn="l"/>
              </a:tabLst>
            </a:pPr>
            <a:r>
              <a:rPr lang="en-US" sz="1900" dirty="0">
                <a:sym typeface="Symbol"/>
              </a:rPr>
              <a:t>	cumulated dataset must have </a:t>
            </a:r>
            <a:r>
              <a:rPr lang="en-US" sz="1900" i="1" dirty="0">
                <a:sym typeface="Symbol"/>
              </a:rPr>
              <a:t>CC BY-SA license</a:t>
            </a:r>
            <a:endParaRPr lang="en-US" sz="1900" dirty="0"/>
          </a:p>
          <a:p>
            <a:pPr marL="1255713" lvl="2" indent="-341313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Courier New" panose="02070309020205020404" pitchFamily="49" charset="0"/>
              <a:buChar char="o"/>
            </a:pPr>
            <a:r>
              <a:rPr lang="en-US" sz="1900" dirty="0"/>
              <a:t>dataset 3 has a non-commercial condition (</a:t>
            </a:r>
            <a:r>
              <a:rPr lang="en-US" sz="1900" i="1" dirty="0"/>
              <a:t>NC</a:t>
            </a:r>
            <a:r>
              <a:rPr lang="en-US" sz="1900" dirty="0"/>
              <a:t>) </a:t>
            </a:r>
          </a:p>
          <a:p>
            <a:pPr marL="1614488" lvl="2" indent="-446088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None/>
              <a:tabLst>
                <a:tab pos="1614488" algn="l"/>
              </a:tabLst>
            </a:pPr>
            <a:r>
              <a:rPr lang="en-US" sz="1900" dirty="0">
                <a:sym typeface="Symbol"/>
              </a:rPr>
              <a:t>	 cumulated dataset must have </a:t>
            </a:r>
            <a:r>
              <a:rPr lang="en-US" sz="1900" i="1" dirty="0">
                <a:sym typeface="Symbol"/>
              </a:rPr>
              <a:t>NC</a:t>
            </a:r>
            <a:r>
              <a:rPr lang="en-US" sz="1900" dirty="0">
                <a:sym typeface="Symbol"/>
              </a:rPr>
              <a:t> condition</a:t>
            </a:r>
            <a:endParaRPr lang="en-US" sz="1900" dirty="0"/>
          </a:p>
          <a:p>
            <a:pPr marL="1152525" lvl="1" indent="-396875">
              <a:lnSpc>
                <a:spcPct val="110000"/>
              </a:lnSpc>
              <a:spcBef>
                <a:spcPts val="100"/>
              </a:spcBef>
              <a:spcAft>
                <a:spcPts val="200"/>
              </a:spcAft>
              <a:buNone/>
              <a:tabLst>
                <a:tab pos="2058988" algn="l"/>
              </a:tabLst>
            </a:pPr>
            <a:r>
              <a:rPr lang="en-US" dirty="0">
                <a:sym typeface="Symbol"/>
              </a:rPr>
              <a:t>	conflicting conditions of licenses on datasets 2 and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3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59" cy="509588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Exercise: Licensing and Data Re-use</a:t>
            </a:r>
            <a:br>
              <a:rPr lang="en-US" dirty="0"/>
            </a:br>
            <a:r>
              <a:rPr lang="en-US" dirty="0"/>
              <a:t>Publication of Cumulated Data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536504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600" dirty="0"/>
              <a:t>Possible solutions to the problem: 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r>
              <a:rPr lang="en-US" dirty="0"/>
              <a:t>Get permission to share administrative data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r>
              <a:rPr lang="en-US" dirty="0"/>
              <a:t>Contact University B or University C to ask if they would allow sharing the cumulated dataset under a cc-by-</a:t>
            </a:r>
            <a:r>
              <a:rPr lang="en-US" dirty="0" err="1"/>
              <a:t>nc</a:t>
            </a:r>
            <a:r>
              <a:rPr lang="en-US" dirty="0"/>
              <a:t> or cc-by-</a:t>
            </a:r>
            <a:r>
              <a:rPr lang="en-US" dirty="0" err="1"/>
              <a:t>sa</a:t>
            </a:r>
            <a:r>
              <a:rPr lang="en-US" dirty="0"/>
              <a:t> license respectively 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r>
              <a:rPr lang="en-US" dirty="0"/>
              <a:t>Alternatively: publish </a:t>
            </a:r>
            <a:r>
              <a:rPr lang="en-US" dirty="0" err="1"/>
              <a:t>uncumulated</a:t>
            </a:r>
            <a:r>
              <a:rPr lang="en-US" dirty="0"/>
              <a:t> datasets under different </a:t>
            </a:r>
            <a:r>
              <a:rPr lang="en-US" dirty="0" err="1"/>
              <a:t>licences</a:t>
            </a:r>
            <a:r>
              <a:rPr lang="en-US" dirty="0"/>
              <a:t> along with the syntax you used to prepare your cumulated dataset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3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558" y="2132856"/>
            <a:ext cx="2194866" cy="359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3888432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600" dirty="0"/>
              <a:t>Might be critical</a:t>
            </a:r>
          </a:p>
          <a:p>
            <a:pPr lvl="1">
              <a:spcBef>
                <a:spcPts val="200"/>
              </a:spcBef>
              <a:spcAft>
                <a:spcPts val="100"/>
              </a:spcAft>
              <a:tabLst>
                <a:tab pos="2241550" algn="l"/>
              </a:tabLst>
            </a:pPr>
            <a:r>
              <a:rPr lang="en-US" sz="2600" dirty="0"/>
              <a:t>if publisher aims to earn money </a:t>
            </a:r>
            <a:br>
              <a:rPr lang="en-US" sz="2600" dirty="0"/>
            </a:br>
            <a:r>
              <a:rPr lang="en-US" sz="2600" dirty="0"/>
              <a:t>by selling articles or books, </a:t>
            </a:r>
            <a:br>
              <a:rPr lang="en-US" sz="2600" dirty="0"/>
            </a:br>
            <a:r>
              <a:rPr lang="en-US" sz="2600" dirty="0"/>
              <a:t>this is commercial use</a:t>
            </a:r>
          </a:p>
          <a:p>
            <a:pPr lvl="1">
              <a:spcBef>
                <a:spcPts val="200"/>
              </a:spcBef>
              <a:spcAft>
                <a:spcPts val="300"/>
              </a:spcAft>
              <a:tabLst>
                <a:tab pos="2154238" algn="l"/>
              </a:tabLst>
            </a:pPr>
            <a:r>
              <a:rPr lang="en-US" sz="2600" dirty="0"/>
              <a:t>dataset 3 only allows re-use of data </a:t>
            </a:r>
            <a:br>
              <a:rPr lang="en-US" sz="2600" dirty="0"/>
            </a:br>
            <a:r>
              <a:rPr lang="en-US" sz="2600" dirty="0"/>
              <a:t>for non-commercial purposes </a:t>
            </a:r>
            <a:br>
              <a:rPr lang="en-US" sz="2600" dirty="0"/>
            </a:br>
            <a:r>
              <a:rPr lang="en-US" sz="2600" dirty="0"/>
              <a:t>(</a:t>
            </a:r>
            <a:r>
              <a:rPr lang="en-US" sz="2600" i="1" dirty="0"/>
              <a:t>NC</a:t>
            </a:r>
            <a:r>
              <a:rPr lang="en-US" sz="2600" dirty="0"/>
              <a:t> condition) </a:t>
            </a:r>
          </a:p>
          <a:p>
            <a:pPr marL="803275" lvl="1" indent="-446088">
              <a:spcBef>
                <a:spcPts val="0"/>
              </a:spcBef>
              <a:spcAft>
                <a:spcPts val="600"/>
              </a:spcAft>
              <a:buNone/>
              <a:tabLst>
                <a:tab pos="2058988" algn="l"/>
              </a:tabLst>
            </a:pPr>
            <a:r>
              <a:rPr lang="en-US" sz="2600" dirty="0">
                <a:sym typeface="Symbol"/>
              </a:rPr>
              <a:t>	condition might complicate publication </a:t>
            </a:r>
            <a:br>
              <a:rPr lang="en-US" sz="2600" dirty="0">
                <a:sym typeface="Symbol"/>
              </a:rPr>
            </a:br>
            <a:r>
              <a:rPr lang="en-US" sz="2600" dirty="0">
                <a:sym typeface="Symbol"/>
              </a:rPr>
              <a:t>of research results</a:t>
            </a: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59" cy="509588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Exercise: Licensing and Data Re-use</a:t>
            </a:r>
            <a:br>
              <a:rPr lang="en-US" dirty="0"/>
            </a:br>
            <a:r>
              <a:rPr lang="en-US" dirty="0"/>
              <a:t>Publication of Research Results</a:t>
            </a:r>
          </a:p>
        </p:txBody>
      </p:sp>
      <p:sp>
        <p:nvSpPr>
          <p:cNvPr id="5" name="Rechteck 4"/>
          <p:cNvSpPr/>
          <p:nvPr/>
        </p:nvSpPr>
        <p:spPr>
          <a:xfrm>
            <a:off x="7524328" y="6633936"/>
            <a:ext cx="164313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800" dirty="0"/>
              <a:t>Image: www.pixabay.com (CC-0).</a:t>
            </a:r>
            <a:endParaRPr lang="en-US" sz="800" dirty="0"/>
          </a:p>
        </p:txBody>
      </p:sp>
      <p:sp>
        <p:nvSpPr>
          <p:cNvPr id="6" name="Rechteck 5"/>
          <p:cNvSpPr/>
          <p:nvPr/>
        </p:nvSpPr>
        <p:spPr>
          <a:xfrm>
            <a:off x="7587492" y="6624644"/>
            <a:ext cx="1548172" cy="22473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85687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On-screen Show (4:3)</PresentationFormat>
  <Paragraphs>38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Larissa</vt:lpstr>
      <vt:lpstr>Sample solutions Exercise: Licenses and Data Re-Use</vt:lpstr>
      <vt:lpstr>Exercise: Licensing and Data Re-use Use of data in the project</vt:lpstr>
      <vt:lpstr>Exercise: Licensing and Data Re-use Publication of Cumulated Data (1)</vt:lpstr>
      <vt:lpstr>Exercise: Licensing and Data Re-use Publication of Cumulated Data (2)</vt:lpstr>
      <vt:lpstr>Exercise: Licensing and Data Re-use Publication of Research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solutions Exercise: consistency checks</dc:title>
  <dc:creator>Recker, Jonas</dc:creator>
  <cp:lastModifiedBy>Voronin, Yevhen</cp:lastModifiedBy>
  <cp:revision>11</cp:revision>
  <dcterms:created xsi:type="dcterms:W3CDTF">2017-11-08T10:33:24Z</dcterms:created>
  <dcterms:modified xsi:type="dcterms:W3CDTF">2022-01-28T14:00:48Z</dcterms:modified>
</cp:coreProperties>
</file>