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2" r:id="rId3"/>
    <p:sldId id="273" r:id="rId4"/>
    <p:sldId id="274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/>
    <p:restoredTop sz="80412" autoAdjust="0"/>
  </p:normalViewPr>
  <p:slideViewPr>
    <p:cSldViewPr>
      <p:cViewPr varScale="1">
        <p:scale>
          <a:sx n="66" d="100"/>
          <a:sy n="66" d="100"/>
        </p:scale>
        <p:origin x="185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98FFC-E3CB-4DD6-ACF9-CE4BDFA21CF8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41737-776A-4CCB-9A10-19236AA1B55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51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16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64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4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51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82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847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69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0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46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06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25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Sample </a:t>
            </a:r>
            <a:r>
              <a:rPr lang="de-DE" dirty="0" err="1"/>
              <a:t>solutions</a:t>
            </a:r>
            <a:br>
              <a:rPr lang="de-DE" dirty="0"/>
            </a:br>
            <a:r>
              <a:rPr lang="de-DE" dirty="0" err="1"/>
              <a:t>Exercise</a:t>
            </a:r>
            <a:r>
              <a:rPr lang="de-DE" dirty="0"/>
              <a:t>: Re-</a:t>
            </a:r>
            <a:r>
              <a:rPr lang="de-DE" dirty="0" err="1"/>
              <a:t>Identification</a:t>
            </a:r>
            <a:r>
              <a:rPr lang="de-DE" dirty="0"/>
              <a:t> (qualitative </a:t>
            </a:r>
            <a:r>
              <a:rPr lang="de-DE" dirty="0" err="1"/>
              <a:t>data</a:t>
            </a:r>
            <a:r>
              <a:rPr lang="de-DE" dirty="0"/>
              <a:t>)</a:t>
            </a: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79512" y="5805264"/>
            <a:ext cx="8964488" cy="895846"/>
          </a:xfrm>
        </p:spPr>
        <p:txBody>
          <a:bodyPr/>
          <a:lstStyle/>
          <a:p>
            <a:pPr algn="l"/>
            <a:r>
              <a:rPr lang="de-DE" sz="1400" b="1" dirty="0" err="1">
                <a:solidFill>
                  <a:schemeClr val="tx1"/>
                </a:solidFill>
              </a:rPr>
              <a:t>Acknowledgements</a:t>
            </a:r>
            <a:endParaRPr lang="de-DE" sz="1400" b="1" dirty="0">
              <a:solidFill>
                <a:schemeClr val="tx1"/>
              </a:solidFill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The CESSDA Data Management Expert Guide, and related material such as images used or this training outline, by CESSDA ERIC is licensed under a Creative Commons Attribution-</a:t>
            </a:r>
            <a:r>
              <a:rPr lang="en-US" sz="1400" dirty="0" err="1">
                <a:solidFill>
                  <a:schemeClr val="tx1"/>
                </a:solidFill>
              </a:rPr>
              <a:t>ShareAlike</a:t>
            </a:r>
            <a:r>
              <a:rPr lang="en-US" sz="1400" dirty="0">
                <a:solidFill>
                  <a:schemeClr val="tx1"/>
                </a:solidFill>
              </a:rPr>
              <a:t> 4.0 International License. All material under this license can be freely used, as long as CESSDA ERIC is credited as the author. 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98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208913" cy="436910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Exercise</a:t>
            </a:r>
            <a:r>
              <a:rPr lang="de-DE" dirty="0"/>
              <a:t>: Re-</a:t>
            </a:r>
            <a:r>
              <a:rPr lang="de-DE" dirty="0" err="1"/>
              <a:t>Identification</a:t>
            </a:r>
            <a:r>
              <a:rPr lang="de-DE" dirty="0"/>
              <a:t> (</a:t>
            </a:r>
            <a:r>
              <a:rPr lang="de-DE" dirty="0" err="1"/>
              <a:t>qual</a:t>
            </a:r>
            <a:r>
              <a:rPr lang="de-DE" dirty="0"/>
              <a:t>.)</a:t>
            </a:r>
            <a:br>
              <a:rPr lang="de-DE" dirty="0"/>
            </a:br>
            <a:r>
              <a:rPr lang="en-US" dirty="0"/>
              <a:t>Anonymization of Transcripts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2168860"/>
            <a:ext cx="8640959" cy="3240360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200"/>
              </a:spcAft>
            </a:pPr>
            <a:r>
              <a:rPr lang="en-US" sz="2800" dirty="0"/>
              <a:t>Information about the interview, direct identifiers of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interviewee (name, location, school)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interviewer and transcribing person</a:t>
            </a:r>
          </a:p>
          <a:p>
            <a:pPr lvl="0">
              <a:spcBef>
                <a:spcPts val="600"/>
              </a:spcBef>
              <a:spcAft>
                <a:spcPts val="200"/>
              </a:spcAft>
            </a:pPr>
            <a:r>
              <a:rPr lang="en-US" sz="2800" dirty="0"/>
              <a:t>Consent on using real names?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no  problem for interviewer and transcribing person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en-US" sz="2400" dirty="0"/>
              <a:t>problematic for interviewee</a:t>
            </a:r>
          </a:p>
          <a:p>
            <a:pPr marL="1255713" lvl="0" indent="-355600">
              <a:spcBef>
                <a:spcPts val="100"/>
              </a:spcBef>
              <a:spcAft>
                <a:spcPts val="100"/>
              </a:spcAft>
              <a:buFont typeface="Symbol"/>
              <a:buChar char="Þ"/>
              <a:tabLst>
                <a:tab pos="1255713" algn="l"/>
              </a:tabLst>
            </a:pPr>
            <a:r>
              <a:rPr lang="en-US" sz="2400" dirty="0"/>
              <a:t>opportunity to indirectly identify pupils</a:t>
            </a:r>
          </a:p>
        </p:txBody>
      </p:sp>
    </p:spTree>
    <p:extLst>
      <p:ext uri="{BB962C8B-B14F-4D97-AF65-F5344CB8AC3E}">
        <p14:creationId xmlns:p14="http://schemas.microsoft.com/office/powerpoint/2010/main" val="155081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208913" cy="436910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Exercise</a:t>
            </a:r>
            <a:r>
              <a:rPr lang="de-DE" dirty="0"/>
              <a:t>: Re-</a:t>
            </a:r>
            <a:r>
              <a:rPr lang="de-DE" dirty="0" err="1"/>
              <a:t>Identification</a:t>
            </a:r>
            <a:r>
              <a:rPr lang="de-DE" dirty="0"/>
              <a:t> (</a:t>
            </a:r>
            <a:r>
              <a:rPr lang="de-DE" dirty="0" err="1"/>
              <a:t>qual</a:t>
            </a:r>
            <a:r>
              <a:rPr lang="de-DE" dirty="0"/>
              <a:t>.)</a:t>
            </a:r>
            <a:br>
              <a:rPr lang="de-DE" dirty="0"/>
            </a:br>
            <a:r>
              <a:rPr lang="en-US" dirty="0"/>
              <a:t>Indirect Identifiers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08820"/>
            <a:ext cx="8640959" cy="414046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3405188" algn="l"/>
              </a:tabLst>
            </a:pPr>
            <a:r>
              <a:rPr lang="en-US" sz="2800" dirty="0"/>
              <a:t>School and location:	</a:t>
            </a:r>
            <a:r>
              <a:rPr lang="en-US" sz="2800" i="1" dirty="0"/>
              <a:t>elementary school in </a:t>
            </a:r>
            <a:br>
              <a:rPr lang="en-US" sz="2800" i="1" dirty="0"/>
            </a:br>
            <a:r>
              <a:rPr lang="en-US" sz="2800" i="1" dirty="0"/>
              <a:t>	</a:t>
            </a:r>
            <a:r>
              <a:rPr lang="en-US" sz="2800" i="1" dirty="0" err="1">
                <a:solidFill>
                  <a:schemeClr val="dk1"/>
                </a:solidFill>
              </a:rPr>
              <a:t>Binningen-Bottmingen</a:t>
            </a:r>
            <a:endParaRPr lang="en-US" sz="2800" i="1" dirty="0">
              <a:ea typeface="Calibri"/>
              <a:cs typeface="Times New Roman"/>
            </a:endParaRPr>
          </a:p>
          <a:p>
            <a:pPr lvl="0"/>
            <a:r>
              <a:rPr lang="en-US" sz="2800" dirty="0"/>
              <a:t>Name of pupil: </a:t>
            </a:r>
            <a:r>
              <a:rPr lang="en-US" sz="2800" i="1" dirty="0"/>
              <a:t>Christian</a:t>
            </a:r>
            <a:endParaRPr lang="en-US" sz="2800" dirty="0"/>
          </a:p>
          <a:p>
            <a:pPr lvl="0">
              <a:tabLst>
                <a:tab pos="3048000" algn="l"/>
              </a:tabLst>
            </a:pPr>
            <a:r>
              <a:rPr lang="en-US" sz="2800" dirty="0"/>
              <a:t>Familiar situation:	</a:t>
            </a:r>
            <a:r>
              <a:rPr lang="en-US" sz="2800" i="1" dirty="0"/>
              <a:t>he has a single mother </a:t>
            </a:r>
            <a:br>
              <a:rPr lang="en-US" sz="2800" i="1" dirty="0"/>
            </a:br>
            <a:r>
              <a:rPr lang="en-US" sz="2800" i="1" dirty="0"/>
              <a:t>	and his sister died </a:t>
            </a:r>
          </a:p>
          <a:p>
            <a:pPr marL="989013" lvl="0" indent="-430213">
              <a:buFont typeface="Symbol"/>
              <a:buChar char="Þ"/>
            </a:pPr>
            <a:r>
              <a:rPr lang="en-US" sz="2600" dirty="0"/>
              <a:t>information might be sufficient to </a:t>
            </a:r>
            <a:br>
              <a:rPr lang="en-US" sz="2600" dirty="0"/>
            </a:br>
            <a:r>
              <a:rPr lang="en-US" sz="2600" dirty="0"/>
              <a:t>unambiguously identify the pupil</a:t>
            </a:r>
          </a:p>
          <a:p>
            <a:pPr marL="989013" lvl="0" indent="-430213">
              <a:buFont typeface="Symbol"/>
              <a:buChar char="Þ"/>
            </a:pPr>
            <a:r>
              <a:rPr lang="en-US" sz="2600" dirty="0"/>
              <a:t>might have negative consequences, </a:t>
            </a:r>
            <a:br>
              <a:rPr lang="en-US" sz="2600" dirty="0"/>
            </a:br>
            <a:r>
              <a:rPr lang="en-US" sz="2600" dirty="0"/>
              <a:t>e.g. in regard to his health problems (ADAH)</a:t>
            </a:r>
          </a:p>
        </p:txBody>
      </p:sp>
    </p:spTree>
    <p:extLst>
      <p:ext uri="{BB962C8B-B14F-4D97-AF65-F5344CB8AC3E}">
        <p14:creationId xmlns:p14="http://schemas.microsoft.com/office/powerpoint/2010/main" val="269432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208913" cy="436910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Exercise</a:t>
            </a:r>
            <a:r>
              <a:rPr lang="de-DE" dirty="0"/>
              <a:t>: Re-</a:t>
            </a:r>
            <a:r>
              <a:rPr lang="de-DE" dirty="0" err="1"/>
              <a:t>Identification</a:t>
            </a:r>
            <a:r>
              <a:rPr lang="de-DE" dirty="0"/>
              <a:t> (</a:t>
            </a:r>
            <a:r>
              <a:rPr lang="de-DE" dirty="0" err="1"/>
              <a:t>qual</a:t>
            </a:r>
            <a:r>
              <a:rPr lang="de-DE" dirty="0"/>
              <a:t>.)</a:t>
            </a:r>
            <a:br>
              <a:rPr lang="de-DE" dirty="0"/>
            </a:br>
            <a:r>
              <a:rPr lang="en-US" dirty="0"/>
              <a:t>Anonymization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5157192"/>
            <a:ext cx="7524836" cy="864096"/>
          </a:xfrm>
        </p:spPr>
        <p:txBody>
          <a:bodyPr>
            <a:noAutofit/>
          </a:bodyPr>
          <a:lstStyle/>
          <a:p>
            <a:pPr lvl="0"/>
            <a:r>
              <a:rPr lang="en-US" sz="2200" dirty="0"/>
              <a:t>Consider the analytical opportunities, </a:t>
            </a:r>
            <a:br>
              <a:rPr lang="en-US" sz="2200" dirty="0"/>
            </a:br>
            <a:r>
              <a:rPr lang="en-US" sz="2200" dirty="0"/>
              <a:t>i.e.	if someone is interested in gender differences „person X“ already hampers the analysis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954714"/>
              </p:ext>
            </p:extLst>
          </p:nvPr>
        </p:nvGraphicFramePr>
        <p:xfrm>
          <a:off x="251520" y="2060848"/>
          <a:ext cx="8640960" cy="282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noProof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noProof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information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noProof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substitute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3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location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Binningen-Bottmingen</a:t>
                      </a:r>
                      <a:endParaRPr lang="en-US" sz="200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small Swiss city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3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school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elementary school</a:t>
                      </a:r>
                      <a:endParaRPr lang="en-US" sz="200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school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3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name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Christian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person X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3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biographic information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single mother, sister died</a:t>
                      </a:r>
                      <a:endParaRPr lang="en-US" sz="200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>
                          <a:effectLst/>
                          <a:latin typeface="+mj-lt"/>
                          <a:ea typeface="Calibri"/>
                          <a:cs typeface="Times New Roman"/>
                        </a:rPr>
                        <a:t>difficult family </a:t>
                      </a:r>
                      <a:r>
                        <a:rPr lang="en-US" sz="200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situation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68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information on health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ADAH-pupil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health problems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49726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Larissa</vt:lpstr>
      <vt:lpstr>Sample solutions Exercise: Re-Identification (qualitative data)</vt:lpstr>
      <vt:lpstr>Exercise: Re-Identification (qual.) Anonymization of Transcripts</vt:lpstr>
      <vt:lpstr>Exercise: Re-Identification (qual.) Indirect Identifiers</vt:lpstr>
      <vt:lpstr>Exercise: Re-Identification (qual.) Anonymization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solutions Exercise: consistency checks</dc:title>
  <dc:creator>Recker, Jonas</dc:creator>
  <cp:lastModifiedBy>Voronin, Yevhen</cp:lastModifiedBy>
  <cp:revision>11</cp:revision>
  <dcterms:created xsi:type="dcterms:W3CDTF">2017-11-08T10:33:24Z</dcterms:created>
  <dcterms:modified xsi:type="dcterms:W3CDTF">2022-01-28T14:00:40Z</dcterms:modified>
</cp:coreProperties>
</file>