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/>
    <p:restoredTop sz="80412" autoAdjust="0"/>
  </p:normalViewPr>
  <p:slideViewPr>
    <p:cSldViewPr>
      <p:cViewPr varScale="1">
        <p:scale>
          <a:sx n="66" d="100"/>
          <a:sy n="66" d="100"/>
        </p:scale>
        <p:origin x="185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98FFC-E3CB-4DD6-ACF9-CE4BDFA21CF8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41737-776A-4CCB-9A10-19236AA1B55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512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63E930-8F88-4EE0-A623-E2193C3967E3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2060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Knowing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someone</a:t>
            </a:r>
            <a:r>
              <a:rPr lang="de-DE" dirty="0"/>
              <a:t> </a:t>
            </a:r>
            <a:r>
              <a:rPr lang="de-DE" dirty="0" err="1"/>
              <a:t>participated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additional </a:t>
            </a:r>
            <a:r>
              <a:rPr lang="de-DE" baseline="0" dirty="0" err="1"/>
              <a:t>information</a:t>
            </a:r>
            <a:r>
              <a:rPr lang="de-DE" baseline="0" dirty="0"/>
              <a:t>. </a:t>
            </a:r>
            <a:r>
              <a:rPr lang="de-DE" baseline="0" dirty="0" err="1"/>
              <a:t>It‘s</a:t>
            </a:r>
            <a:r>
              <a:rPr lang="de-DE" baseline="0" dirty="0"/>
              <a:t> Daniel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blame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he </a:t>
            </a:r>
            <a:r>
              <a:rPr lang="de-DE" baseline="0" dirty="0" err="1"/>
              <a:t>talked</a:t>
            </a:r>
            <a:r>
              <a:rPr lang="de-DE" baseline="0" dirty="0"/>
              <a:t> </a:t>
            </a:r>
            <a:r>
              <a:rPr lang="de-DE" baseline="0" dirty="0" err="1"/>
              <a:t>about</a:t>
            </a:r>
            <a:r>
              <a:rPr lang="de-DE" baseline="0" dirty="0"/>
              <a:t> </a:t>
            </a:r>
            <a:r>
              <a:rPr lang="de-DE" baseline="0" dirty="0" err="1"/>
              <a:t>this</a:t>
            </a:r>
            <a:r>
              <a:rPr lang="de-DE" baseline="0" dirty="0"/>
              <a:t>. A </a:t>
            </a:r>
            <a:r>
              <a:rPr lang="de-DE" baseline="0" dirty="0" err="1"/>
              <a:t>person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would</a:t>
            </a:r>
            <a:r>
              <a:rPr lang="de-DE" baseline="0" dirty="0"/>
              <a:t> </a:t>
            </a:r>
            <a:r>
              <a:rPr lang="de-DE" baseline="0" dirty="0" err="1"/>
              <a:t>really</a:t>
            </a:r>
            <a:r>
              <a:rPr lang="de-DE" baseline="0" dirty="0"/>
              <a:t> </a:t>
            </a:r>
            <a:r>
              <a:rPr lang="de-DE" baseline="0" dirty="0" err="1"/>
              <a:t>want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harm</a:t>
            </a:r>
            <a:r>
              <a:rPr lang="de-DE" baseline="0" dirty="0"/>
              <a:t> </a:t>
            </a:r>
            <a:r>
              <a:rPr lang="de-DE" baseline="0" dirty="0" err="1"/>
              <a:t>him</a:t>
            </a:r>
            <a:r>
              <a:rPr lang="de-DE" baseline="0" dirty="0"/>
              <a:t>, </a:t>
            </a:r>
            <a:r>
              <a:rPr lang="de-DE" baseline="0" dirty="0" err="1"/>
              <a:t>could</a:t>
            </a:r>
            <a:r>
              <a:rPr lang="de-DE" baseline="0" dirty="0"/>
              <a:t> </a:t>
            </a:r>
            <a:r>
              <a:rPr lang="de-DE" baseline="0" dirty="0" err="1"/>
              <a:t>use</a:t>
            </a:r>
            <a:r>
              <a:rPr lang="de-DE" baseline="0" dirty="0"/>
              <a:t> </a:t>
            </a:r>
            <a:r>
              <a:rPr lang="de-DE" baseline="0" dirty="0" err="1"/>
              <a:t>this</a:t>
            </a:r>
            <a:r>
              <a:rPr lang="de-DE" baseline="0" dirty="0"/>
              <a:t> </a:t>
            </a:r>
            <a:r>
              <a:rPr lang="de-DE" baseline="0" dirty="0" err="1"/>
              <a:t>data</a:t>
            </a:r>
            <a:r>
              <a:rPr lang="de-DE" baseline="0" dirty="0"/>
              <a:t>,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</a:t>
            </a:r>
            <a:r>
              <a:rPr lang="de-DE" baseline="0" dirty="0" err="1"/>
              <a:t>freely</a:t>
            </a:r>
            <a:r>
              <a:rPr lang="de-DE" baseline="0" dirty="0"/>
              <a:t> </a:t>
            </a:r>
            <a:r>
              <a:rPr lang="de-DE" baseline="0" dirty="0" err="1"/>
              <a:t>available</a:t>
            </a:r>
            <a:r>
              <a:rPr lang="de-DE" baseline="0" dirty="0"/>
              <a:t>, </a:t>
            </a:r>
            <a:r>
              <a:rPr lang="de-DE" baseline="0" dirty="0" err="1"/>
              <a:t>to</a:t>
            </a:r>
            <a:r>
              <a:rPr lang="de-DE" baseline="0" dirty="0"/>
              <a:t> find additional personal </a:t>
            </a:r>
            <a:r>
              <a:rPr lang="de-DE" baseline="0" dirty="0" err="1"/>
              <a:t>information</a:t>
            </a:r>
            <a:r>
              <a:rPr lang="de-DE" baseline="0" dirty="0"/>
              <a:t> </a:t>
            </a:r>
            <a:r>
              <a:rPr lang="de-DE" baseline="0" dirty="0" err="1"/>
              <a:t>about</a:t>
            </a:r>
            <a:r>
              <a:rPr lang="de-DE" baseline="0" dirty="0"/>
              <a:t> </a:t>
            </a:r>
            <a:r>
              <a:rPr lang="de-DE" baseline="0" dirty="0" err="1"/>
              <a:t>him</a:t>
            </a:r>
            <a:r>
              <a:rPr lang="de-DE" baseline="0" dirty="0"/>
              <a:t>.</a:t>
            </a:r>
          </a:p>
          <a:p>
            <a:endParaRPr lang="de-DE" baseline="0" dirty="0"/>
          </a:p>
          <a:p>
            <a:r>
              <a:rPr lang="de-DE" baseline="0" dirty="0" err="1"/>
              <a:t>There</a:t>
            </a:r>
            <a:r>
              <a:rPr lang="de-DE" baseline="0" dirty="0"/>
              <a:t> </a:t>
            </a:r>
            <a:r>
              <a:rPr lang="de-DE" baseline="0" dirty="0" err="1"/>
              <a:t>used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be</a:t>
            </a:r>
            <a:r>
              <a:rPr lang="de-DE" baseline="0" dirty="0"/>
              <a:t> a </a:t>
            </a:r>
            <a:r>
              <a:rPr lang="de-DE" baseline="0" dirty="0" err="1"/>
              <a:t>panel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created</a:t>
            </a:r>
            <a:r>
              <a:rPr lang="de-DE" baseline="0" dirty="0"/>
              <a:t> a </a:t>
            </a:r>
            <a:r>
              <a:rPr lang="de-DE" baseline="0" dirty="0" err="1"/>
              <a:t>facebook</a:t>
            </a:r>
            <a:r>
              <a:rPr lang="de-DE" baseline="0" dirty="0"/>
              <a:t> </a:t>
            </a:r>
            <a:r>
              <a:rPr lang="de-DE" baseline="0" dirty="0" err="1"/>
              <a:t>group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ist </a:t>
            </a:r>
            <a:r>
              <a:rPr lang="de-DE" baseline="0" dirty="0" err="1"/>
              <a:t>participants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increase</a:t>
            </a:r>
            <a:r>
              <a:rPr lang="de-DE" baseline="0" dirty="0"/>
              <a:t> </a:t>
            </a:r>
            <a:r>
              <a:rPr lang="de-DE" baseline="0" dirty="0" err="1"/>
              <a:t>identification</a:t>
            </a:r>
            <a:r>
              <a:rPr lang="de-DE" baseline="0" dirty="0"/>
              <a:t> </a:t>
            </a:r>
            <a:r>
              <a:rPr lang="de-DE" baseline="0" dirty="0" err="1"/>
              <a:t>with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panel</a:t>
            </a:r>
            <a:r>
              <a:rPr lang="de-DE" baseline="0" dirty="0"/>
              <a:t> </a:t>
            </a:r>
            <a:r>
              <a:rPr lang="de-DE" baseline="0" dirty="0" err="1"/>
              <a:t>and</a:t>
            </a:r>
            <a:r>
              <a:rPr lang="de-DE" baseline="0" dirty="0"/>
              <a:t> </a:t>
            </a:r>
            <a:r>
              <a:rPr lang="de-DE" baseline="0" dirty="0" err="1"/>
              <a:t>reduce</a:t>
            </a:r>
            <a:r>
              <a:rPr lang="de-DE" baseline="0" dirty="0"/>
              <a:t> </a:t>
            </a:r>
            <a:r>
              <a:rPr lang="de-DE" baseline="0" dirty="0" err="1"/>
              <a:t>panel</a:t>
            </a:r>
            <a:r>
              <a:rPr lang="de-DE" baseline="0" dirty="0"/>
              <a:t> </a:t>
            </a:r>
            <a:r>
              <a:rPr lang="de-DE" baseline="0" dirty="0" err="1"/>
              <a:t>mortality</a:t>
            </a:r>
            <a:r>
              <a:rPr lang="de-DE" baseline="0" dirty="0"/>
              <a:t>. This was not a </a:t>
            </a:r>
            <a:r>
              <a:rPr lang="de-DE" baseline="0" dirty="0" err="1"/>
              <a:t>good</a:t>
            </a:r>
            <a:r>
              <a:rPr lang="de-DE" baseline="0" dirty="0"/>
              <a:t> </a:t>
            </a:r>
            <a:r>
              <a:rPr lang="de-DE" baseline="0" dirty="0" err="1"/>
              <a:t>advice</a:t>
            </a:r>
            <a:r>
              <a:rPr lang="de-DE" baseline="0" dirty="0"/>
              <a:t> </a:t>
            </a:r>
            <a:r>
              <a:rPr lang="de-DE" baseline="0" dirty="0" err="1"/>
              <a:t>from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researchers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join</a:t>
            </a:r>
            <a:r>
              <a:rPr lang="de-DE" baseline="0" dirty="0"/>
              <a:t> </a:t>
            </a:r>
            <a:r>
              <a:rPr lang="de-DE" baseline="0" dirty="0" err="1"/>
              <a:t>this</a:t>
            </a:r>
            <a:r>
              <a:rPr lang="de-DE" baseline="0" dirty="0"/>
              <a:t> </a:t>
            </a:r>
            <a:r>
              <a:rPr lang="de-DE" baseline="0" dirty="0" err="1"/>
              <a:t>group</a:t>
            </a:r>
            <a:r>
              <a:rPr lang="de-DE" baseline="0" dirty="0"/>
              <a:t> </a:t>
            </a:r>
            <a:r>
              <a:rPr lang="de-DE" baseline="0" dirty="0" err="1"/>
              <a:t>because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way</a:t>
            </a:r>
            <a:r>
              <a:rPr lang="de-DE" baseline="0" dirty="0"/>
              <a:t> </a:t>
            </a:r>
            <a:r>
              <a:rPr lang="de-DE" baseline="0" dirty="0" err="1"/>
              <a:t>participants</a:t>
            </a:r>
            <a:r>
              <a:rPr lang="de-DE" baseline="0" dirty="0"/>
              <a:t> </a:t>
            </a:r>
            <a:r>
              <a:rPr lang="de-DE" baseline="0" dirty="0" err="1"/>
              <a:t>make</a:t>
            </a:r>
            <a:r>
              <a:rPr lang="de-DE" baseline="0" dirty="0"/>
              <a:t> </a:t>
            </a:r>
            <a:r>
              <a:rPr lang="de-DE" baseline="0" dirty="0" err="1"/>
              <a:t>this</a:t>
            </a:r>
            <a:r>
              <a:rPr lang="de-DE" baseline="0" dirty="0"/>
              <a:t> </a:t>
            </a:r>
            <a:r>
              <a:rPr lang="de-DE" baseline="0" dirty="0" err="1"/>
              <a:t>information</a:t>
            </a:r>
            <a:r>
              <a:rPr lang="de-DE" baseline="0" dirty="0"/>
              <a:t>,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they</a:t>
            </a:r>
            <a:r>
              <a:rPr lang="de-DE" baseline="0" dirty="0"/>
              <a:t> </a:t>
            </a:r>
            <a:r>
              <a:rPr lang="de-DE" baseline="0" dirty="0" err="1"/>
              <a:t>are</a:t>
            </a:r>
            <a:r>
              <a:rPr lang="de-DE" baseline="0" dirty="0"/>
              <a:t> </a:t>
            </a:r>
            <a:r>
              <a:rPr lang="de-DE" baseline="0" dirty="0" err="1"/>
              <a:t>part</a:t>
            </a:r>
            <a:r>
              <a:rPr lang="de-DE" baseline="0" dirty="0"/>
              <a:t> </a:t>
            </a:r>
            <a:r>
              <a:rPr lang="de-DE" baseline="0" dirty="0" err="1"/>
              <a:t>of</a:t>
            </a:r>
            <a:r>
              <a:rPr lang="de-DE" baseline="0" dirty="0"/>
              <a:t> </a:t>
            </a:r>
            <a:r>
              <a:rPr lang="de-DE" baseline="0" dirty="0" err="1"/>
              <a:t>this</a:t>
            </a:r>
            <a:r>
              <a:rPr lang="de-DE" baseline="0" dirty="0"/>
              <a:t> </a:t>
            </a:r>
            <a:r>
              <a:rPr lang="de-DE" baseline="0" dirty="0" err="1"/>
              <a:t>survey</a:t>
            </a:r>
            <a:r>
              <a:rPr lang="de-DE" baseline="0" dirty="0"/>
              <a:t> </a:t>
            </a:r>
            <a:r>
              <a:rPr lang="de-DE" baseline="0" dirty="0" err="1"/>
              <a:t>public</a:t>
            </a:r>
            <a:r>
              <a:rPr lang="de-DE" baseline="0" dirty="0"/>
              <a:t> </a:t>
            </a:r>
            <a:r>
              <a:rPr lang="de-DE" baseline="0" dirty="0" err="1"/>
              <a:t>and</a:t>
            </a:r>
            <a:r>
              <a:rPr lang="de-DE" baseline="0" dirty="0"/>
              <a:t> </a:t>
            </a:r>
            <a:r>
              <a:rPr lang="de-DE" baseline="0" dirty="0" err="1"/>
              <a:t>therefore</a:t>
            </a:r>
            <a:r>
              <a:rPr lang="de-DE" baseline="0" dirty="0"/>
              <a:t> </a:t>
            </a:r>
            <a:r>
              <a:rPr lang="de-DE" baseline="0" dirty="0" err="1"/>
              <a:t>very</a:t>
            </a:r>
            <a:r>
              <a:rPr lang="de-DE" baseline="0" dirty="0"/>
              <a:t> easy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third</a:t>
            </a:r>
            <a:r>
              <a:rPr lang="de-DE" baseline="0" dirty="0"/>
              <a:t> </a:t>
            </a:r>
            <a:r>
              <a:rPr lang="de-DE" baseline="0" dirty="0" err="1"/>
              <a:t>parties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access</a:t>
            </a:r>
            <a:r>
              <a:rPr lang="de-DE" baseline="0" dirty="0"/>
              <a:t> </a:t>
            </a:r>
            <a:r>
              <a:rPr lang="de-DE" baseline="0" dirty="0" err="1"/>
              <a:t>their</a:t>
            </a:r>
            <a:r>
              <a:rPr lang="de-DE" baseline="0" dirty="0"/>
              <a:t> personal </a:t>
            </a:r>
            <a:r>
              <a:rPr lang="de-DE" baseline="0" dirty="0" err="1"/>
              <a:t>data</a:t>
            </a:r>
            <a:r>
              <a:rPr lang="de-DE" baseline="0" dirty="0"/>
              <a:t>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63E930-8F88-4EE0-A623-E2193C3967E3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105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BUT still: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play</a:t>
            </a:r>
            <a:r>
              <a:rPr lang="de-DE" dirty="0"/>
              <a:t> match-</a:t>
            </a:r>
            <a:r>
              <a:rPr lang="de-DE" dirty="0" err="1"/>
              <a:t>maker</a:t>
            </a:r>
            <a:r>
              <a:rPr lang="de-DE" dirty="0"/>
              <a:t>!</a:t>
            </a:r>
            <a:r>
              <a:rPr lang="de-DE" baseline="0" dirty="0"/>
              <a:t> Do not </a:t>
            </a:r>
            <a:r>
              <a:rPr lang="de-DE" baseline="0" dirty="0" err="1"/>
              <a:t>even</a:t>
            </a:r>
            <a:r>
              <a:rPr lang="de-DE" baseline="0" dirty="0"/>
              <a:t> </a:t>
            </a:r>
            <a:r>
              <a:rPr lang="de-DE" baseline="0" dirty="0" err="1"/>
              <a:t>try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re-identify</a:t>
            </a:r>
            <a:r>
              <a:rPr lang="de-DE" baseline="0" dirty="0"/>
              <a:t> </a:t>
            </a:r>
            <a:r>
              <a:rPr lang="de-DE" baseline="0" dirty="0" err="1"/>
              <a:t>someone</a:t>
            </a:r>
            <a:r>
              <a:rPr lang="de-DE" baseline="0" dirty="0"/>
              <a:t>.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not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purpose</a:t>
            </a:r>
            <a:r>
              <a:rPr lang="de-DE" baseline="0" dirty="0"/>
              <a:t> </a:t>
            </a:r>
            <a:r>
              <a:rPr lang="de-DE" baseline="0" dirty="0" err="1"/>
              <a:t>of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study</a:t>
            </a:r>
            <a:r>
              <a:rPr lang="de-DE" baseline="0" dirty="0"/>
              <a:t>. Daniel </a:t>
            </a:r>
            <a:r>
              <a:rPr lang="de-DE" baseline="0" dirty="0" err="1"/>
              <a:t>only</a:t>
            </a:r>
            <a:r>
              <a:rPr lang="de-DE" baseline="0" dirty="0"/>
              <a:t> </a:t>
            </a:r>
            <a:r>
              <a:rPr lang="de-DE" baseline="0" dirty="0" err="1"/>
              <a:t>agreed</a:t>
            </a:r>
            <a:r>
              <a:rPr lang="de-DE" baseline="0" dirty="0"/>
              <a:t> on </a:t>
            </a:r>
            <a:r>
              <a:rPr lang="de-DE" baseline="0" dirty="0" err="1"/>
              <a:t>taking</a:t>
            </a:r>
            <a:r>
              <a:rPr lang="de-DE" baseline="0" dirty="0"/>
              <a:t> </a:t>
            </a:r>
            <a:r>
              <a:rPr lang="de-DE" baseline="0" dirty="0" err="1"/>
              <a:t>part</a:t>
            </a:r>
            <a:r>
              <a:rPr lang="de-DE" baseline="0" dirty="0"/>
              <a:t> in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survey</a:t>
            </a:r>
            <a:r>
              <a:rPr lang="de-DE" baseline="0" dirty="0"/>
              <a:t> </a:t>
            </a:r>
            <a:r>
              <a:rPr lang="de-DE" baseline="0" dirty="0" err="1"/>
              <a:t>and</a:t>
            </a:r>
            <a:r>
              <a:rPr lang="de-DE" baseline="0" dirty="0"/>
              <a:t> not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be</a:t>
            </a:r>
            <a:r>
              <a:rPr lang="de-DE" baseline="0" dirty="0"/>
              <a:t> </a:t>
            </a:r>
            <a:r>
              <a:rPr lang="de-DE" baseline="0" dirty="0" err="1"/>
              <a:t>contacted</a:t>
            </a:r>
            <a:r>
              <a:rPr lang="de-DE" baseline="0" dirty="0"/>
              <a:t> </a:t>
            </a:r>
            <a:r>
              <a:rPr lang="de-DE" baseline="0" dirty="0" err="1"/>
              <a:t>by</a:t>
            </a:r>
            <a:r>
              <a:rPr lang="de-DE" baseline="0" dirty="0"/>
              <a:t> a </a:t>
            </a:r>
            <a:r>
              <a:rPr lang="de-DE" baseline="0" dirty="0" err="1"/>
              <a:t>flirt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63E930-8F88-4EE0-A623-E2193C3967E3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2986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16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64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4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51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82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847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69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0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46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06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8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FB7A6-B6F4-4F9F-98FD-C730753D9A1A}" type="datetimeFigureOut">
              <a:rPr lang="de-DE" smtClean="0"/>
              <a:t>28.01.2022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37EFD-FA20-4ED6-B64C-CB1D620391C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25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Sample </a:t>
            </a:r>
            <a:r>
              <a:rPr lang="de-DE" dirty="0" err="1"/>
              <a:t>solutions</a:t>
            </a:r>
            <a:br>
              <a:rPr lang="de-DE" dirty="0"/>
            </a:br>
            <a:r>
              <a:rPr lang="de-DE" dirty="0" err="1"/>
              <a:t>Exercise</a:t>
            </a:r>
            <a:r>
              <a:rPr lang="de-DE" dirty="0"/>
              <a:t>: Re-</a:t>
            </a:r>
            <a:r>
              <a:rPr lang="de-DE" dirty="0" err="1"/>
              <a:t>Identification</a:t>
            </a:r>
            <a:r>
              <a:rPr lang="de-DE" dirty="0"/>
              <a:t> (quantitative </a:t>
            </a:r>
            <a:r>
              <a:rPr lang="de-DE" dirty="0" err="1"/>
              <a:t>data</a:t>
            </a:r>
            <a:r>
              <a:rPr lang="de-DE" dirty="0"/>
              <a:t>)</a:t>
            </a: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79512" y="5805264"/>
            <a:ext cx="8964488" cy="895846"/>
          </a:xfrm>
        </p:spPr>
        <p:txBody>
          <a:bodyPr/>
          <a:lstStyle/>
          <a:p>
            <a:pPr algn="l"/>
            <a:r>
              <a:rPr lang="de-DE" sz="1400" b="1" dirty="0" err="1">
                <a:solidFill>
                  <a:schemeClr val="tx1"/>
                </a:solidFill>
              </a:rPr>
              <a:t>Acknowledgements</a:t>
            </a:r>
            <a:endParaRPr lang="de-DE" sz="1400" b="1" dirty="0">
              <a:solidFill>
                <a:schemeClr val="tx1"/>
              </a:solidFill>
            </a:endParaRP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The CESSDA Data Management Expert Guide, and related material such as images used or this training outline, by CESSDA ERIC is licensed under a Creative Commons Attribution-</a:t>
            </a:r>
            <a:r>
              <a:rPr lang="en-US" sz="1400" dirty="0" err="1">
                <a:solidFill>
                  <a:schemeClr val="tx1"/>
                </a:solidFill>
              </a:rPr>
              <a:t>ShareAlike</a:t>
            </a:r>
            <a:r>
              <a:rPr lang="en-US" sz="1400" dirty="0">
                <a:solidFill>
                  <a:schemeClr val="tx1"/>
                </a:solidFill>
              </a:rPr>
              <a:t> 4.0 International License. All material under this license can be freely used, as long as CESSDA ERIC is credited as the author.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643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08913" cy="436910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Exercise</a:t>
            </a:r>
            <a:r>
              <a:rPr lang="de-DE" dirty="0"/>
              <a:t>: Re-</a:t>
            </a:r>
            <a:r>
              <a:rPr lang="de-DE" dirty="0" err="1"/>
              <a:t>Identification</a:t>
            </a:r>
            <a:r>
              <a:rPr lang="de-DE" dirty="0"/>
              <a:t> (</a:t>
            </a:r>
            <a:r>
              <a:rPr lang="de-DE" dirty="0" err="1"/>
              <a:t>quant</a:t>
            </a:r>
            <a:r>
              <a:rPr lang="de-DE" dirty="0"/>
              <a:t>.)</a:t>
            </a:r>
            <a:br>
              <a:rPr lang="de-DE" dirty="0"/>
            </a:br>
            <a:r>
              <a:rPr lang="en-US" dirty="0"/>
              <a:t>Re-identifying </a:t>
            </a:r>
            <a:r>
              <a:rPr lang="en-US" i="1" dirty="0"/>
              <a:t>Daniel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109969"/>
              </p:ext>
            </p:extLst>
          </p:nvPr>
        </p:nvGraphicFramePr>
        <p:xfrm>
          <a:off x="251520" y="1988840"/>
          <a:ext cx="8640960" cy="25669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76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noProof="0" dirty="0">
                          <a:effectLst/>
                        </a:rPr>
                        <a:t>information</a:t>
                      </a:r>
                      <a:endParaRPr lang="en-US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noProof="0" dirty="0">
                          <a:effectLst/>
                        </a:rPr>
                        <a:t>eliminated cases</a:t>
                      </a:r>
                      <a:endParaRPr lang="en-US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noProof="0" dirty="0">
                          <a:effectLst/>
                        </a:rPr>
                        <a:t>remaining cases</a:t>
                      </a:r>
                      <a:endParaRPr lang="en-US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7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Daniel is male</a:t>
                      </a:r>
                      <a:endParaRPr lang="en-US" sz="1800" b="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958 female cases</a:t>
                      </a:r>
                      <a:endParaRPr lang="en-US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935 male cases</a:t>
                      </a:r>
                      <a:endParaRPr lang="en-US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was never married</a:t>
                      </a:r>
                      <a:endParaRPr lang="en-US" sz="1800" b="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764 cases not being single </a:t>
                      </a:r>
                      <a:endParaRPr lang="en-US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171 singles</a:t>
                      </a:r>
                      <a:endParaRPr lang="en-US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77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and lives in </a:t>
                      </a:r>
                      <a:r>
                        <a:rPr lang="en-US" sz="1800" noProof="0" dirty="0" err="1">
                          <a:effectLst/>
                        </a:rPr>
                        <a:t>Koeln</a:t>
                      </a:r>
                      <a:endParaRPr lang="en-US" sz="1800" b="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170 cases with an electoral district outside of </a:t>
                      </a:r>
                      <a:r>
                        <a:rPr lang="en-US" sz="1800" noProof="0" dirty="0" err="1">
                          <a:effectLst/>
                        </a:rPr>
                        <a:t>Koeln</a:t>
                      </a:r>
                      <a:endParaRPr lang="en-US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1 person</a:t>
                      </a:r>
                      <a:endParaRPr lang="en-US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763688" y="4742823"/>
            <a:ext cx="5832648" cy="1293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fontAlgn="base">
              <a:lnSpc>
                <a:spcPct val="110000"/>
              </a:lnSpc>
              <a:spcAft>
                <a:spcPts val="200"/>
              </a:spcAft>
              <a:buClr>
                <a:srgbClr val="58748F"/>
              </a:buClr>
              <a:buFont typeface="Wingdings" panose="05000000000000000000" pitchFamily="2" charset="2"/>
              <a:buChar char="§"/>
            </a:pPr>
            <a:r>
              <a:rPr lang="de-DE" sz="2200" dirty="0" err="1">
                <a:latin typeface="Calibri" panose="020F0502020204030204" pitchFamily="34" charset="0"/>
              </a:rPr>
              <a:t>Daniel´s</a:t>
            </a:r>
            <a:r>
              <a:rPr lang="de-DE" sz="2200" dirty="0">
                <a:latin typeface="Calibri" panose="020F0502020204030204" pitchFamily="34" charset="0"/>
              </a:rPr>
              <a:t> ID </a:t>
            </a:r>
            <a:r>
              <a:rPr lang="de-DE" sz="2200" dirty="0" err="1">
                <a:latin typeface="Calibri" panose="020F0502020204030204" pitchFamily="34" charset="0"/>
              </a:rPr>
              <a:t>is</a:t>
            </a:r>
            <a:endParaRPr lang="de-DE" sz="2200" dirty="0">
              <a:latin typeface="Calibri" panose="020F0502020204030204" pitchFamily="34" charset="0"/>
            </a:endParaRPr>
          </a:p>
          <a:p>
            <a:pPr marL="903288" lvl="3" indent="-342900" fontAlgn="base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Clr>
                <a:srgbClr val="58748F"/>
              </a:buClr>
              <a:buFont typeface="Wingdings" panose="05000000000000000000" pitchFamily="2" charset="2"/>
              <a:buChar char="§"/>
              <a:tabLst>
                <a:tab pos="1881188" algn="l"/>
              </a:tabLst>
            </a:pPr>
            <a:r>
              <a:rPr lang="de-DE" sz="2200" dirty="0">
                <a:latin typeface="Calibri" panose="020F0502020204030204" pitchFamily="34" charset="0"/>
              </a:rPr>
              <a:t>D1005: 276020130000000384 </a:t>
            </a:r>
            <a:r>
              <a:rPr lang="de-DE" sz="2200" dirty="0" err="1">
                <a:latin typeface="Calibri" panose="020F0502020204030204" pitchFamily="34" charset="0"/>
              </a:rPr>
              <a:t>or</a:t>
            </a:r>
            <a:endParaRPr lang="de-DE" sz="2200" dirty="0">
              <a:latin typeface="Calibri" panose="020F0502020204030204" pitchFamily="34" charset="0"/>
            </a:endParaRPr>
          </a:p>
          <a:p>
            <a:pPr marL="903288" lvl="3" indent="-342900" fontAlgn="base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Clr>
                <a:srgbClr val="58748F"/>
              </a:buClr>
              <a:buFont typeface="Wingdings" panose="05000000000000000000" pitchFamily="2" charset="2"/>
              <a:buChar char="§"/>
              <a:tabLst>
                <a:tab pos="1881188" algn="l"/>
              </a:tabLst>
            </a:pPr>
            <a:r>
              <a:rPr lang="de-DE" sz="2200" dirty="0">
                <a:latin typeface="Calibri" panose="020F0502020204030204" pitchFamily="34" charset="0"/>
              </a:rPr>
              <a:t>D1009: 0000000384</a:t>
            </a:r>
          </a:p>
        </p:txBody>
      </p:sp>
    </p:spTree>
    <p:extLst>
      <p:ext uri="{BB962C8B-B14F-4D97-AF65-F5344CB8AC3E}">
        <p14:creationId xmlns:p14="http://schemas.microsoft.com/office/powerpoint/2010/main" val="1501841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08913" cy="436910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Exercise</a:t>
            </a:r>
            <a:r>
              <a:rPr lang="de-DE" dirty="0"/>
              <a:t>: Re-</a:t>
            </a:r>
            <a:r>
              <a:rPr lang="de-DE" dirty="0" err="1"/>
              <a:t>Identification</a:t>
            </a:r>
            <a:r>
              <a:rPr lang="de-DE" dirty="0"/>
              <a:t> (</a:t>
            </a:r>
            <a:r>
              <a:rPr lang="de-DE" dirty="0" err="1"/>
              <a:t>quant</a:t>
            </a:r>
            <a:r>
              <a:rPr lang="de-DE" dirty="0"/>
              <a:t>.)</a:t>
            </a:r>
            <a:br>
              <a:rPr lang="de-DE" dirty="0"/>
            </a:br>
            <a:r>
              <a:rPr lang="en-US" dirty="0"/>
              <a:t>Indirect identifiers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59" cy="3888432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600" dirty="0"/>
              <a:t>Anonymization of (quantitative) data is complex</a:t>
            </a:r>
          </a:p>
          <a:p>
            <a:pPr marL="989013" lvl="0" indent="-430213">
              <a:lnSpc>
                <a:spcPct val="120000"/>
              </a:lnSpc>
              <a:spcBef>
                <a:spcPts val="200"/>
              </a:spcBef>
              <a:spcAft>
                <a:spcPts val="600"/>
              </a:spcAft>
              <a:buFont typeface="Symbol"/>
              <a:buChar char="Þ"/>
            </a:pPr>
            <a:r>
              <a:rPr lang="en-US" sz="2400" dirty="0"/>
              <a:t>indirect identification is almost always possible</a:t>
            </a:r>
            <a:br>
              <a:rPr lang="en-US" sz="2400" dirty="0"/>
            </a:br>
            <a:r>
              <a:rPr lang="en-US" sz="2400" dirty="0"/>
              <a:t>(at least if you know someone who participated)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600" dirty="0"/>
              <a:t>“processing of personal data in such a manner that the personal data can no longer be attributed to a specific data subject </a:t>
            </a:r>
            <a:r>
              <a:rPr lang="en-US" sz="2600" u="sng" dirty="0"/>
              <a:t>without the use of additional information</a:t>
            </a:r>
            <a:r>
              <a:rPr lang="en-US" sz="2600" dirty="0"/>
              <a:t>“ (Art. 4.5 </a:t>
            </a:r>
            <a:r>
              <a:rPr lang="de-DE" sz="2600" dirty="0"/>
              <a:t>2016/679/EU</a:t>
            </a:r>
            <a:r>
              <a:rPr lang="en-U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741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08913" cy="436910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Exercise</a:t>
            </a:r>
            <a:r>
              <a:rPr lang="de-DE" dirty="0"/>
              <a:t>: Re-</a:t>
            </a:r>
            <a:r>
              <a:rPr lang="de-DE" dirty="0" err="1"/>
              <a:t>Identification</a:t>
            </a:r>
            <a:r>
              <a:rPr lang="de-DE" dirty="0"/>
              <a:t> (</a:t>
            </a:r>
            <a:r>
              <a:rPr lang="de-DE" dirty="0" err="1"/>
              <a:t>quant</a:t>
            </a:r>
            <a:r>
              <a:rPr lang="de-DE" dirty="0"/>
              <a:t>.)</a:t>
            </a:r>
            <a:br>
              <a:rPr lang="de-DE" dirty="0"/>
            </a:br>
            <a:r>
              <a:rPr lang="en-US" dirty="0"/>
              <a:t>Responding to </a:t>
            </a:r>
            <a:r>
              <a:rPr lang="en-US" i="1" dirty="0"/>
              <a:t>Elisabeth</a:t>
            </a:r>
          </a:p>
        </p:txBody>
      </p:sp>
      <p:pic>
        <p:nvPicPr>
          <p:cNvPr id="3074" name="Picture 2" descr="Pinguine, Kunst, Verliebten, Liebe, Tux, Tier, Pa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940" y="3036376"/>
            <a:ext cx="3269524" cy="176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&quot;Nein&quot;-Symbol 4"/>
          <p:cNvSpPr/>
          <p:nvPr/>
        </p:nvSpPr>
        <p:spPr>
          <a:xfrm>
            <a:off x="5610560" y="2420888"/>
            <a:ext cx="3025693" cy="3160033"/>
          </a:xfrm>
          <a:prstGeom prst="noSmoking">
            <a:avLst/>
          </a:prstGeom>
          <a:solidFill>
            <a:schemeClr val="bg1">
              <a:lumMod val="75000"/>
              <a:alpha val="50000"/>
            </a:schemeClr>
          </a:solidFill>
          <a:ln w="635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271936" y="5517232"/>
            <a:ext cx="158761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indent="0" algn="r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800">
                <a:latin typeface="Arial" pitchFamily="34" charset="0"/>
              </a:defRPr>
            </a:lvl1pPr>
            <a:lvl2pPr marL="742950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latin typeface="Arial" pitchFamily="34" charset="0"/>
              </a:defRPr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latin typeface="Arial" pitchFamily="34" charset="0"/>
              </a:defRPr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latin typeface="Arial" pitchFamily="34" charset="0"/>
              </a:defRPr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de-DE" dirty="0">
                <a:cs typeface="Arial" panose="020B0604020202020204" pitchFamily="34" charset="0"/>
              </a:rPr>
              <a:t>Bild: </a:t>
            </a:r>
            <a:r>
              <a:rPr lang="de-DE" dirty="0" err="1">
                <a:cs typeface="Arial" panose="020B0604020202020204" pitchFamily="34" charset="0"/>
              </a:rPr>
              <a:t>pixabay</a:t>
            </a:r>
            <a:r>
              <a:rPr lang="de-DE" dirty="0">
                <a:cs typeface="Arial" panose="020B0604020202020204" pitchFamily="34" charset="0"/>
              </a:rPr>
              <a:t> (CC-0)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75763"/>
            <a:ext cx="8640959" cy="3856913"/>
          </a:xfrm>
          <a:solidFill>
            <a:schemeClr val="bg1">
              <a:alpha val="60000"/>
            </a:schemeClr>
          </a:solidFill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600" dirty="0"/>
              <a:t>Social science has nothing to do with match-making</a:t>
            </a:r>
          </a:p>
          <a:p>
            <a:pPr marL="742950" lvl="2" indent="-342900" fontAlgn="base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200" dirty="0"/>
              <a:t>never disclose personal data</a:t>
            </a:r>
          </a:p>
          <a:p>
            <a:pPr marL="742950" lvl="2" indent="-342900" fontAlgn="base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200" dirty="0"/>
              <a:t>never try to re-identify natural </a:t>
            </a:r>
            <a:br>
              <a:rPr lang="en-US" sz="2200" dirty="0"/>
            </a:br>
            <a:r>
              <a:rPr lang="en-US" sz="2200" dirty="0"/>
              <a:t>persons in your data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600" dirty="0"/>
              <a:t>Participants agreed to take </a:t>
            </a:r>
            <a:br>
              <a:rPr lang="en-US" sz="2600" dirty="0"/>
            </a:br>
            <a:r>
              <a:rPr lang="en-US" sz="2600" dirty="0"/>
              <a:t>part in your study </a:t>
            </a:r>
          </a:p>
          <a:p>
            <a:pPr marL="989013" lvl="1" indent="-430213">
              <a:spcBef>
                <a:spcPts val="200"/>
              </a:spcBef>
              <a:spcAft>
                <a:spcPts val="600"/>
              </a:spcAft>
              <a:buFont typeface="Symbol"/>
              <a:buChar char="Þ"/>
            </a:pPr>
            <a:r>
              <a:rPr lang="en-US" sz="2400" dirty="0"/>
              <a:t>prohibits using the information </a:t>
            </a:r>
            <a:br>
              <a:rPr lang="en-US" sz="2400" dirty="0"/>
            </a:br>
            <a:r>
              <a:rPr lang="en-US" sz="2400" dirty="0"/>
              <a:t>for other purposes</a:t>
            </a:r>
          </a:p>
        </p:txBody>
      </p:sp>
    </p:spTree>
    <p:extLst>
      <p:ext uri="{BB962C8B-B14F-4D97-AF65-F5344CB8AC3E}">
        <p14:creationId xmlns:p14="http://schemas.microsoft.com/office/powerpoint/2010/main" val="257204617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On-screen Show (4:3)</PresentationFormat>
  <Paragraphs>37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Wingdings</vt:lpstr>
      <vt:lpstr>Larissa</vt:lpstr>
      <vt:lpstr>Sample solutions Exercise: Re-Identification (quantitative data)</vt:lpstr>
      <vt:lpstr>Exercise: Re-Identification (quant.) Re-identifying Daniel</vt:lpstr>
      <vt:lpstr>Exercise: Re-Identification (quant.) Indirect identifiers</vt:lpstr>
      <vt:lpstr>Exercise: Re-Identification (quant.) Responding to Elisabeth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solutions Exercise: consistency checks</dc:title>
  <dc:creator>Recker, Jonas</dc:creator>
  <cp:lastModifiedBy>Voronin, Yevhen</cp:lastModifiedBy>
  <cp:revision>10</cp:revision>
  <dcterms:created xsi:type="dcterms:W3CDTF">2017-11-08T10:33:24Z</dcterms:created>
  <dcterms:modified xsi:type="dcterms:W3CDTF">2022-01-28T14:01:10Z</dcterms:modified>
</cp:coreProperties>
</file>