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Open Sans Light" panose="020B0306030504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j1JsECkN6nLTApnMaAyRHyQXmP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324" autoAdjust="0"/>
  </p:normalViewPr>
  <p:slideViewPr>
    <p:cSldViewPr snapToGrid="0">
      <p:cViewPr varScale="1">
        <p:scale>
          <a:sx n="68" d="100"/>
          <a:sy n="68" d="100"/>
        </p:scale>
        <p:origin x="807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sda.eu/Research-Infrastructure/Training/Expert-tour-guide-on-Data-Management/1.-Plan/FAIR-data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Short presentation of myself…</a:t>
            </a:r>
            <a:endParaRPr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 after this session you</a:t>
            </a:r>
            <a:r>
              <a:rPr lang="de-DE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no-NO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will hopefully understand the structure of this chapter and what's in it.</a:t>
            </a:r>
            <a:endParaRPr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will also know some more arguments to highlight relevant considerations for making data openly available. </a:t>
            </a:r>
            <a:endParaRPr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while still meeting the needs of data protection (in accordance with legislative and ethical requirements).</a:t>
            </a:r>
            <a:endParaRPr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will also understand why the DMP template looks like it does and what to do with it</a:t>
            </a:r>
            <a:r>
              <a:rPr lang="de-DE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4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makes you aware of </a:t>
            </a:r>
            <a:r>
              <a:rPr lang="no-NO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possible problems at an early stage </a:t>
            </a:r>
            <a:r>
              <a:rPr lang="no-NO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 that you can work around them.</a:t>
            </a:r>
            <a:endParaRPr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keeps all your questions surrounding managing </a:t>
            </a:r>
            <a:r>
              <a:rPr lang="no-NO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one place</a:t>
            </a:r>
            <a:r>
              <a:rPr lang="no-NO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project-related details are readily available rather than just vaguely remembered or simply forgotten</a:t>
            </a:r>
            <a:endParaRPr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helps you </a:t>
            </a:r>
            <a:r>
              <a:rPr lang="no-NO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calculating how much money that will be required for managing the research data </a:t>
            </a:r>
            <a:r>
              <a:rPr lang="no-NO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during the research project</a:t>
            </a:r>
            <a:endParaRPr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DMP allows you to </a:t>
            </a:r>
            <a:r>
              <a:rPr lang="no-NO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think through beforehand</a:t>
            </a:r>
            <a:r>
              <a:rPr lang="no-NO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how to provide a dataset to a data repository which is as </a:t>
            </a:r>
            <a:r>
              <a:rPr lang="no-NO" sz="1100" u="sng" dirty="0">
                <a:solidFill>
                  <a:schemeClr val="hlin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FAIR</a:t>
            </a:r>
            <a:r>
              <a:rPr lang="no-NO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 possible. </a:t>
            </a:r>
            <a:endParaRPr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</a:t>
            </a:r>
            <a:r>
              <a:rPr lang="no-NO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 are showing your own institution, funders and project partners that you take managing your research data seriously</a:t>
            </a:r>
            <a:r>
              <a:rPr lang="no-NO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de-DE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are willing to show that you are dealing with research funds and research participants in a responsible way. </a:t>
            </a:r>
            <a:endParaRPr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o-NO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many of you… (raise your hand), this is for me to know where to start </a:t>
            </a:r>
            <a:r>
              <a:rPr lang="no-NO" sz="1200" dirty="0"/>
              <a:t>☺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59" name="Google Shape;5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7" name="Google Shape;6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o-NO" sz="11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understand the benefits of data management</a:t>
            </a:r>
            <a:r>
              <a:rPr lang="de-DE" sz="11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no-NO" sz="11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 first want to define what… </a:t>
            </a:r>
            <a:r>
              <a:rPr lang="no-NO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concept of Data Management implies</a:t>
            </a:r>
            <a:r>
              <a:rPr lang="de-DE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no-NO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1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…it is about </a:t>
            </a:r>
            <a:r>
              <a:rPr lang="no-NO" sz="11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how to handle, organize, structure and store research data</a:t>
            </a:r>
            <a:r>
              <a:rPr lang="no-NO" sz="11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throughout the research process. </a:t>
            </a:r>
            <a:endParaRPr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1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…it also </a:t>
            </a:r>
            <a:r>
              <a:rPr lang="no-NO" sz="11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takes into account technical, organizational, structural, legislative and sustainability aspects</a:t>
            </a:r>
            <a:r>
              <a:rPr lang="no-NO" sz="11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 This will help the researchers to keep the data collected and/or used within their project tidy, useable and safe, while at the same time ensuring their longevity. </a:t>
            </a:r>
            <a:endParaRPr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o-NO" sz="11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…that there is a </a:t>
            </a:r>
            <a:r>
              <a:rPr lang="no-NO" sz="11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clear structure of how data is going to be managed </a:t>
            </a:r>
            <a:r>
              <a:rPr lang="no-NO" sz="11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during the research project, which will make it easier to handle the data that are collected during the project but also to avoid time-consuming work afterwards</a:t>
            </a:r>
            <a:endParaRPr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1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…</a:t>
            </a:r>
            <a:r>
              <a:rPr lang="no-NO" sz="11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might involve some additional work</a:t>
            </a:r>
            <a:r>
              <a:rPr lang="no-NO" sz="11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, but that extra time will pay off if one would have to go back to verify analysis and results. </a:t>
            </a:r>
            <a:endParaRPr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o-NO" sz="11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In order to simplify the work on data management</a:t>
            </a:r>
            <a:r>
              <a:rPr lang="de-DE" sz="11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,</a:t>
            </a:r>
            <a:r>
              <a:rPr lang="no-NO" sz="11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a data management plan (DMP) can be created early in the research process! </a:t>
            </a:r>
            <a:r>
              <a:rPr lang="no-NO" sz="11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So what is a DMP?</a:t>
            </a:r>
            <a:endParaRPr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7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1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 DMP is a </a:t>
            </a:r>
            <a:r>
              <a:rPr lang="no-NO" sz="11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formal document that provides a framework for how to handle the data material during and after the research project</a:t>
            </a:r>
            <a:r>
              <a:rPr lang="no-NO" sz="11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</a:t>
            </a:r>
            <a:endParaRPr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1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The </a:t>
            </a:r>
            <a:r>
              <a:rPr lang="no-NO" sz="11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content of a data management plan is designed in accordance with the specific research project. </a:t>
            </a:r>
            <a:endParaRPr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1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 would suggest that, and it</a:t>
            </a:r>
            <a:r>
              <a:rPr lang="de-DE" sz="11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‘</a:t>
            </a:r>
            <a:r>
              <a:rPr lang="no-NO" sz="11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 also my experience after talking to several researchers, looking into a checklist like the one we present here at an early stage ha</a:t>
            </a:r>
            <a:r>
              <a:rPr lang="de-DE" sz="11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</a:t>
            </a:r>
            <a:r>
              <a:rPr lang="no-NO" sz="11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several benefits…</a:t>
            </a:r>
            <a:endParaRPr sz="11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83" name="Google Shape;8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Here everyone takes up their DMP-template</a:t>
            </a:r>
            <a:r>
              <a:rPr lang="de-DE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no-NO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the discussion about its content starts.</a:t>
            </a:r>
            <a:endParaRPr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1" name="Google Shape;9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the end of discussion, summarize! Change to next slide when doing that.</a:t>
            </a:r>
            <a:endParaRPr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1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Why creat</a:t>
            </a:r>
            <a:r>
              <a:rPr lang="de-DE" sz="11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</a:t>
            </a:r>
            <a:r>
              <a:rPr lang="no-NO" sz="11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a data management plan</a:t>
            </a:r>
            <a:r>
              <a:rPr lang="de-DE" sz="11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?</a:t>
            </a:r>
            <a:endParaRPr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sz="11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1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Having control over how data is managed during the research process, it becomes </a:t>
            </a:r>
            <a:r>
              <a:rPr lang="no-NO" sz="11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easier for others to understand the material</a:t>
            </a:r>
            <a:r>
              <a:rPr lang="no-NO" sz="11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</a:t>
            </a:r>
            <a:endParaRPr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1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…it </a:t>
            </a:r>
            <a:r>
              <a:rPr lang="no-NO" sz="11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enables further research after the research project has ended.</a:t>
            </a:r>
            <a:endParaRPr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…</a:t>
            </a:r>
            <a:r>
              <a:rPr lang="no-NO" sz="11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data should also be openly available so that </a:t>
            </a:r>
            <a:r>
              <a:rPr lang="no-NO" sz="11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research results can be verified.</a:t>
            </a:r>
            <a:endParaRPr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…</a:t>
            </a:r>
            <a:r>
              <a:rPr lang="no-NO" sz="11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data produced by public funds should be used to the greatest extent possible and available to the public. </a:t>
            </a:r>
            <a:endParaRPr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 slide">
  <p:cSld name="First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/>
          <p:cNvSpPr/>
          <p:nvPr/>
        </p:nvSpPr>
        <p:spPr>
          <a:xfrm>
            <a:off x="-1" y="2351984"/>
            <a:ext cx="12231757" cy="4837595"/>
          </a:xfrm>
          <a:prstGeom prst="rect">
            <a:avLst/>
          </a:prstGeom>
          <a:solidFill>
            <a:srgbClr val="0083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2"/>
          <p:cNvSpPr/>
          <p:nvPr/>
        </p:nvSpPr>
        <p:spPr>
          <a:xfrm>
            <a:off x="5198166" y="3412083"/>
            <a:ext cx="7033590" cy="3777496"/>
          </a:xfrm>
          <a:custGeom>
            <a:avLst/>
            <a:gdLst/>
            <a:ahLst/>
            <a:cxnLst/>
            <a:rect l="l" t="t" r="r" b="b"/>
            <a:pathLst>
              <a:path w="7116417" h="4004368" extrusionOk="0">
                <a:moveTo>
                  <a:pt x="1252565" y="0"/>
                </a:moveTo>
                <a:lnTo>
                  <a:pt x="7106477" y="997781"/>
                </a:lnTo>
                <a:cubicBezTo>
                  <a:pt x="7109790" y="1999977"/>
                  <a:pt x="7113104" y="3002172"/>
                  <a:pt x="7116417" y="4004368"/>
                </a:cubicBezTo>
                <a:lnTo>
                  <a:pt x="0" y="3994429"/>
                </a:lnTo>
                <a:lnTo>
                  <a:pt x="1252565" y="0"/>
                </a:lnTo>
                <a:close/>
              </a:path>
            </a:pathLst>
          </a:custGeom>
          <a:solidFill>
            <a:srgbClr val="2899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2"/>
          <p:cNvSpPr/>
          <p:nvPr/>
        </p:nvSpPr>
        <p:spPr>
          <a:xfrm>
            <a:off x="0" y="0"/>
            <a:ext cx="12231756" cy="4379567"/>
          </a:xfrm>
          <a:custGeom>
            <a:avLst/>
            <a:gdLst/>
            <a:ahLst/>
            <a:cxnLst/>
            <a:rect l="l" t="t" r="r" b="b"/>
            <a:pathLst>
              <a:path w="12192000" h="4379567" extrusionOk="0">
                <a:moveTo>
                  <a:pt x="0" y="0"/>
                </a:moveTo>
                <a:lnTo>
                  <a:pt x="12192000" y="0"/>
                </a:lnTo>
                <a:lnTo>
                  <a:pt x="12182061" y="4379567"/>
                </a:lnTo>
                <a:lnTo>
                  <a:pt x="0" y="2351984"/>
                </a:lnTo>
                <a:lnTo>
                  <a:pt x="0" y="0"/>
                </a:lnTo>
                <a:close/>
              </a:path>
            </a:pathLst>
          </a:custGeom>
          <a:solidFill>
            <a:srgbClr val="0076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502" y="584040"/>
            <a:ext cx="3266906" cy="112781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2"/>
          <p:cNvSpPr txBox="1">
            <a:spLocks noGrp="1"/>
          </p:cNvSpPr>
          <p:nvPr>
            <p:ph type="ctrTitle"/>
          </p:nvPr>
        </p:nvSpPr>
        <p:spPr>
          <a:xfrm>
            <a:off x="4929899" y="645285"/>
            <a:ext cx="7016936" cy="150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Light"/>
              <a:buNone/>
              <a:defRPr sz="4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subTitle" idx="1"/>
          </p:nvPr>
        </p:nvSpPr>
        <p:spPr>
          <a:xfrm>
            <a:off x="4929899" y="2189783"/>
            <a:ext cx="6211867" cy="75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>
            <a:spLocks noGrp="1"/>
          </p:cNvSpPr>
          <p:nvPr>
            <p:ph type="ctrTitle"/>
          </p:nvPr>
        </p:nvSpPr>
        <p:spPr>
          <a:xfrm>
            <a:off x="440725" y="665164"/>
            <a:ext cx="10701040" cy="115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Light"/>
              <a:buNone/>
              <a:defRPr sz="5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ubTitle" idx="1"/>
          </p:nvPr>
        </p:nvSpPr>
        <p:spPr>
          <a:xfrm>
            <a:off x="440725" y="2015241"/>
            <a:ext cx="10701040" cy="75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" name="Google Shape;2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62052" y="6000581"/>
            <a:ext cx="2439849" cy="534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 slide - light">
  <p:cSld name="First slide - ligh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/>
          <p:nvPr/>
        </p:nvSpPr>
        <p:spPr>
          <a:xfrm>
            <a:off x="-1" y="2351984"/>
            <a:ext cx="12231757" cy="4837595"/>
          </a:xfrm>
          <a:prstGeom prst="rect">
            <a:avLst/>
          </a:prstGeom>
          <a:solidFill>
            <a:srgbClr val="E8E5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5"/>
          <p:cNvSpPr/>
          <p:nvPr/>
        </p:nvSpPr>
        <p:spPr>
          <a:xfrm>
            <a:off x="5198166" y="3412083"/>
            <a:ext cx="7033590" cy="3777496"/>
          </a:xfrm>
          <a:custGeom>
            <a:avLst/>
            <a:gdLst/>
            <a:ahLst/>
            <a:cxnLst/>
            <a:rect l="l" t="t" r="r" b="b"/>
            <a:pathLst>
              <a:path w="7116417" h="4004368" extrusionOk="0">
                <a:moveTo>
                  <a:pt x="1252565" y="0"/>
                </a:moveTo>
                <a:lnTo>
                  <a:pt x="7106477" y="997781"/>
                </a:lnTo>
                <a:cubicBezTo>
                  <a:pt x="7109790" y="1999977"/>
                  <a:pt x="7113104" y="3002172"/>
                  <a:pt x="7116417" y="4004368"/>
                </a:cubicBezTo>
                <a:lnTo>
                  <a:pt x="0" y="3994429"/>
                </a:lnTo>
                <a:lnTo>
                  <a:pt x="1252565" y="0"/>
                </a:lnTo>
                <a:close/>
              </a:path>
            </a:pathLst>
          </a:custGeom>
          <a:solidFill>
            <a:srgbClr val="D9D6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5"/>
          <p:cNvSpPr/>
          <p:nvPr/>
        </p:nvSpPr>
        <p:spPr>
          <a:xfrm>
            <a:off x="0" y="0"/>
            <a:ext cx="12231756" cy="4379567"/>
          </a:xfrm>
          <a:custGeom>
            <a:avLst/>
            <a:gdLst/>
            <a:ahLst/>
            <a:cxnLst/>
            <a:rect l="l" t="t" r="r" b="b"/>
            <a:pathLst>
              <a:path w="12192000" h="4379567" extrusionOk="0">
                <a:moveTo>
                  <a:pt x="0" y="0"/>
                </a:moveTo>
                <a:lnTo>
                  <a:pt x="12192000" y="0"/>
                </a:lnTo>
                <a:lnTo>
                  <a:pt x="12182061" y="4379567"/>
                </a:lnTo>
                <a:lnTo>
                  <a:pt x="0" y="2351984"/>
                </a:lnTo>
                <a:lnTo>
                  <a:pt x="0" y="0"/>
                </a:lnTo>
                <a:close/>
              </a:path>
            </a:pathLst>
          </a:custGeom>
          <a:solidFill>
            <a:srgbClr val="CECAC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5"/>
          <p:cNvSpPr txBox="1">
            <a:spLocks noGrp="1"/>
          </p:cNvSpPr>
          <p:nvPr>
            <p:ph type="ctrTitle"/>
          </p:nvPr>
        </p:nvSpPr>
        <p:spPr>
          <a:xfrm>
            <a:off x="4929899" y="645285"/>
            <a:ext cx="7016936" cy="150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800"/>
              <a:buFont typeface="Open Sans Light"/>
              <a:buNone/>
              <a:defRPr sz="4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subTitle" idx="1"/>
          </p:nvPr>
        </p:nvSpPr>
        <p:spPr>
          <a:xfrm>
            <a:off x="4929899" y="2189783"/>
            <a:ext cx="6211867" cy="75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4" name="Google Shape;3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7482" y="467953"/>
            <a:ext cx="3266906" cy="1127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slide - light" type="title">
  <p:cSld name="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 txBox="1">
            <a:spLocks noGrp="1"/>
          </p:cNvSpPr>
          <p:nvPr>
            <p:ph type="ctrTitle"/>
          </p:nvPr>
        </p:nvSpPr>
        <p:spPr>
          <a:xfrm>
            <a:off x="440725" y="665164"/>
            <a:ext cx="10701040" cy="115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Open Sans Light"/>
              <a:buNone/>
              <a:defRPr sz="5400" b="0" i="0" u="none" strike="noStrike" cap="none">
                <a:solidFill>
                  <a:srgbClr val="3F3F3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subTitle" idx="1"/>
          </p:nvPr>
        </p:nvSpPr>
        <p:spPr>
          <a:xfrm>
            <a:off x="440725" y="2015241"/>
            <a:ext cx="10701040" cy="75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 slide">
  <p:cSld name="First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/>
          <p:nvPr/>
        </p:nvSpPr>
        <p:spPr>
          <a:xfrm>
            <a:off x="-1" y="2351984"/>
            <a:ext cx="12231757" cy="4837595"/>
          </a:xfrm>
          <a:prstGeom prst="rect">
            <a:avLst/>
          </a:prstGeom>
          <a:solidFill>
            <a:srgbClr val="0083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17"/>
          <p:cNvSpPr/>
          <p:nvPr/>
        </p:nvSpPr>
        <p:spPr>
          <a:xfrm>
            <a:off x="5198166" y="3412083"/>
            <a:ext cx="7033590" cy="3777496"/>
          </a:xfrm>
          <a:custGeom>
            <a:avLst/>
            <a:gdLst/>
            <a:ahLst/>
            <a:cxnLst/>
            <a:rect l="l" t="t" r="r" b="b"/>
            <a:pathLst>
              <a:path w="7116417" h="4004368" extrusionOk="0">
                <a:moveTo>
                  <a:pt x="1252565" y="0"/>
                </a:moveTo>
                <a:lnTo>
                  <a:pt x="7106477" y="997781"/>
                </a:lnTo>
                <a:cubicBezTo>
                  <a:pt x="7109790" y="1999977"/>
                  <a:pt x="7113104" y="3002172"/>
                  <a:pt x="7116417" y="4004368"/>
                </a:cubicBezTo>
                <a:lnTo>
                  <a:pt x="0" y="3994429"/>
                </a:lnTo>
                <a:lnTo>
                  <a:pt x="1252565" y="0"/>
                </a:lnTo>
                <a:close/>
              </a:path>
            </a:pathLst>
          </a:custGeom>
          <a:solidFill>
            <a:srgbClr val="2899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7"/>
          <p:cNvSpPr/>
          <p:nvPr/>
        </p:nvSpPr>
        <p:spPr>
          <a:xfrm>
            <a:off x="0" y="0"/>
            <a:ext cx="12231756" cy="4379567"/>
          </a:xfrm>
          <a:custGeom>
            <a:avLst/>
            <a:gdLst/>
            <a:ahLst/>
            <a:cxnLst/>
            <a:rect l="l" t="t" r="r" b="b"/>
            <a:pathLst>
              <a:path w="12192000" h="4379567" extrusionOk="0">
                <a:moveTo>
                  <a:pt x="0" y="0"/>
                </a:moveTo>
                <a:lnTo>
                  <a:pt x="12192000" y="0"/>
                </a:lnTo>
                <a:lnTo>
                  <a:pt x="12182061" y="4379567"/>
                </a:lnTo>
                <a:lnTo>
                  <a:pt x="0" y="2351984"/>
                </a:lnTo>
                <a:lnTo>
                  <a:pt x="0" y="0"/>
                </a:lnTo>
                <a:close/>
              </a:path>
            </a:pathLst>
          </a:custGeom>
          <a:solidFill>
            <a:srgbClr val="0076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Google Shape;4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502" y="584040"/>
            <a:ext cx="3266906" cy="112781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7"/>
          <p:cNvSpPr txBox="1">
            <a:spLocks noGrp="1"/>
          </p:cNvSpPr>
          <p:nvPr>
            <p:ph type="ctrTitle"/>
          </p:nvPr>
        </p:nvSpPr>
        <p:spPr>
          <a:xfrm>
            <a:off x="4929899" y="645285"/>
            <a:ext cx="7016936" cy="150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Light"/>
              <a:buNone/>
              <a:defRPr sz="4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ubTitle" idx="1"/>
          </p:nvPr>
        </p:nvSpPr>
        <p:spPr>
          <a:xfrm>
            <a:off x="4929899" y="2189783"/>
            <a:ext cx="6211867" cy="75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/>
          <p:nvPr/>
        </p:nvSpPr>
        <p:spPr>
          <a:xfrm>
            <a:off x="4651513" y="-1"/>
            <a:ext cx="7540487" cy="6858001"/>
          </a:xfrm>
          <a:prstGeom prst="rect">
            <a:avLst/>
          </a:prstGeom>
          <a:solidFill>
            <a:srgbClr val="0076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1"/>
          <p:cNvSpPr/>
          <p:nvPr/>
        </p:nvSpPr>
        <p:spPr>
          <a:xfrm>
            <a:off x="0" y="0"/>
            <a:ext cx="7543800" cy="6858000"/>
          </a:xfrm>
          <a:custGeom>
            <a:avLst/>
            <a:gdLst/>
            <a:ahLst/>
            <a:cxnLst/>
            <a:rect l="l" t="t" r="r" b="b"/>
            <a:pathLst>
              <a:path w="6709959" h="6858000" extrusionOk="0">
                <a:moveTo>
                  <a:pt x="0" y="0"/>
                </a:moveTo>
                <a:lnTo>
                  <a:pt x="6709959" y="0"/>
                </a:lnTo>
                <a:lnTo>
                  <a:pt x="464157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83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62052" y="6000581"/>
            <a:ext cx="2439849" cy="53459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/>
          <p:nvPr/>
        </p:nvSpPr>
        <p:spPr>
          <a:xfrm>
            <a:off x="4651513" y="-1"/>
            <a:ext cx="7540487" cy="6858001"/>
          </a:xfrm>
          <a:prstGeom prst="rect">
            <a:avLst/>
          </a:prstGeom>
          <a:solidFill>
            <a:srgbClr val="D9D6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4"/>
          <p:cNvSpPr/>
          <p:nvPr/>
        </p:nvSpPr>
        <p:spPr>
          <a:xfrm>
            <a:off x="0" y="0"/>
            <a:ext cx="7543800" cy="6858000"/>
          </a:xfrm>
          <a:custGeom>
            <a:avLst/>
            <a:gdLst/>
            <a:ahLst/>
            <a:cxnLst/>
            <a:rect l="l" t="t" r="r" b="b"/>
            <a:pathLst>
              <a:path w="6709959" h="6858000" extrusionOk="0">
                <a:moveTo>
                  <a:pt x="0" y="0"/>
                </a:moveTo>
                <a:lnTo>
                  <a:pt x="6709959" y="0"/>
                </a:lnTo>
                <a:lnTo>
                  <a:pt x="464157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E8E5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77131" y="6043798"/>
            <a:ext cx="2477322" cy="54280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sda.eu/content/download/4302/48656/file/TTT_DO_DMPExpertGuide_v1.3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"/>
          <p:cNvSpPr txBox="1">
            <a:spLocks noGrp="1"/>
          </p:cNvSpPr>
          <p:nvPr>
            <p:ph type="ctrTitle"/>
          </p:nvPr>
        </p:nvSpPr>
        <p:spPr>
          <a:xfrm>
            <a:off x="4914889" y="559181"/>
            <a:ext cx="7016936" cy="150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Light"/>
              <a:buNone/>
            </a:pPr>
            <a:r>
              <a:rPr lang="no-NO"/>
              <a:t>Plan Research Data Management (RDM)</a:t>
            </a:r>
            <a:endParaRPr/>
          </a:p>
        </p:txBody>
      </p:sp>
      <p:sp>
        <p:nvSpPr>
          <p:cNvPr id="51" name="Google Shape;51;p1"/>
          <p:cNvSpPr txBox="1"/>
          <p:nvPr/>
        </p:nvSpPr>
        <p:spPr>
          <a:xfrm>
            <a:off x="577359" y="3526489"/>
            <a:ext cx="4562200" cy="346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2" name="Google Shape;52;p1"/>
          <p:cNvSpPr txBox="1"/>
          <p:nvPr/>
        </p:nvSpPr>
        <p:spPr>
          <a:xfrm>
            <a:off x="7079955" y="3081260"/>
            <a:ext cx="4368421" cy="2519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no-NO" sz="2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Ulf Jakobsson  (SND)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no-NO" sz="2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Data Management Expert Guide: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no-NO" sz="2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Train the Trainers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no-NO" sz="2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12-13 April 2018, Ljubljana</a:t>
            </a:r>
            <a:endParaRPr/>
          </a:p>
        </p:txBody>
      </p:sp>
      <p:sp>
        <p:nvSpPr>
          <p:cNvPr id="53" name="Google Shape;53;p1"/>
          <p:cNvSpPr txBox="1"/>
          <p:nvPr/>
        </p:nvSpPr>
        <p:spPr>
          <a:xfrm>
            <a:off x="577359" y="1903817"/>
            <a:ext cx="3894888" cy="135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l="9833" t="17344" r="11212" b="4749"/>
          <a:stretch/>
        </p:blipFill>
        <p:spPr>
          <a:xfrm>
            <a:off x="211671" y="2114075"/>
            <a:ext cx="6413064" cy="37593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/>
          <p:nvPr/>
        </p:nvSpPr>
        <p:spPr>
          <a:xfrm>
            <a:off x="2166699" y="6435570"/>
            <a:ext cx="10025302" cy="351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500" b="0" i="1" u="none" strike="noStrike" cap="none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Cite as: Jakobsson</a:t>
            </a:r>
            <a:r>
              <a:rPr lang="de-DE" sz="1500" b="0" i="1" u="none" strike="noStrike" cap="none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U.</a:t>
            </a:r>
            <a:r>
              <a:rPr lang="no-NO" sz="1500" b="0" i="1" u="none" strike="noStrike" cap="none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(2020). The CESSDA Data Management Expert Guide– Plan RDM [presentation]. Bergen: CESSDA ERIC.</a:t>
            </a:r>
            <a:endParaRPr dirty="0"/>
          </a:p>
        </p:txBody>
      </p:sp>
      <p:pic>
        <p:nvPicPr>
          <p:cNvPr id="10" name="Picture 9" descr="About CC Licenses - Creative Commons">
            <a:extLst>
              <a:ext uri="{FF2B5EF4-FFF2-40B4-BE49-F238E27FC236}">
                <a16:creationId xmlns:a16="http://schemas.microsoft.com/office/drawing/2014/main" id="{7FF4AA4A-BF42-4850-9E0F-F9094E68B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37" y="6334341"/>
            <a:ext cx="1455602" cy="50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"/>
          <p:cNvSpPr txBox="1">
            <a:spLocks noGrp="1"/>
          </p:cNvSpPr>
          <p:nvPr>
            <p:ph type="ctrTitle"/>
          </p:nvPr>
        </p:nvSpPr>
        <p:spPr>
          <a:xfrm>
            <a:off x="440725" y="665164"/>
            <a:ext cx="10701040" cy="115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Light"/>
              <a:buNone/>
            </a:pPr>
            <a:r>
              <a:rPr lang="no-NO"/>
              <a:t>Suggestions on Added Value?</a:t>
            </a:r>
            <a:endParaRPr/>
          </a:p>
        </p:txBody>
      </p:sp>
      <p:sp>
        <p:nvSpPr>
          <p:cNvPr id="124" name="Google Shape;124;p10"/>
          <p:cNvSpPr txBox="1"/>
          <p:nvPr/>
        </p:nvSpPr>
        <p:spPr>
          <a:xfrm>
            <a:off x="5486400" y="2018099"/>
            <a:ext cx="6367749" cy="346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 Light"/>
              <a:buChar char="»"/>
            </a:pPr>
            <a:r>
              <a:rPr lang="no-NO" sz="2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Discover possible problems at an early stage</a:t>
            </a:r>
            <a:endParaRPr/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 Light"/>
              <a:buChar char="»"/>
            </a:pPr>
            <a:r>
              <a:rPr lang="no-NO" sz="2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All information in one place</a:t>
            </a:r>
            <a:endParaRPr/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 Light"/>
              <a:buChar char="»"/>
            </a:pPr>
            <a:r>
              <a:rPr lang="no-NO" sz="2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Calculating cost for data management</a:t>
            </a:r>
            <a:endParaRPr/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 Light"/>
              <a:buChar char="»"/>
            </a:pPr>
            <a:r>
              <a:rPr lang="no-NO" sz="2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Allows early preparations</a:t>
            </a:r>
            <a:endParaRPr/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 Light"/>
              <a:buChar char="»"/>
            </a:pPr>
            <a:r>
              <a:rPr lang="no-NO" sz="2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Serious data management</a:t>
            </a:r>
            <a:endParaRPr sz="2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25" name="Google Shape;12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725" y="1960067"/>
            <a:ext cx="4523420" cy="3519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>
            <a:spLocks noGrp="1"/>
          </p:cNvSpPr>
          <p:nvPr>
            <p:ph type="ctrTitle"/>
          </p:nvPr>
        </p:nvSpPr>
        <p:spPr>
          <a:xfrm>
            <a:off x="440725" y="665164"/>
            <a:ext cx="10701040" cy="115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Light"/>
              <a:buNone/>
            </a:pPr>
            <a:r>
              <a:rPr lang="no-NO"/>
              <a:t>First a few questions:</a:t>
            </a:r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ubTitle" idx="1"/>
          </p:nvPr>
        </p:nvSpPr>
        <p:spPr>
          <a:xfrm>
            <a:off x="440725" y="2015241"/>
            <a:ext cx="10701040" cy="75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no-NO" sz="3000"/>
              <a:t>How many of you…</a:t>
            </a:r>
            <a:endParaRPr sz="3000"/>
          </a:p>
        </p:txBody>
      </p:sp>
      <p:sp>
        <p:nvSpPr>
          <p:cNvPr id="63" name="Google Shape;63;p2"/>
          <p:cNvSpPr txBox="1"/>
          <p:nvPr/>
        </p:nvSpPr>
        <p:spPr>
          <a:xfrm>
            <a:off x="440725" y="3074544"/>
            <a:ext cx="8554188" cy="346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 Light"/>
              <a:buChar char="»"/>
            </a:pPr>
            <a:r>
              <a:rPr lang="no-NO" sz="2800" b="0" i="0" u="none" strike="noStrike" cap="none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Have read chapter one of the Data Management Expert Guide?</a:t>
            </a:r>
            <a:endParaRPr sz="2800" b="0" i="0" u="none" strike="noStrike" cap="none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 Light"/>
              <a:buChar char="»"/>
            </a:pPr>
            <a:r>
              <a:rPr lang="no-NO" sz="2800" b="0" i="0" u="none" strike="noStrike" cap="none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Have read other chapters than chapter 1?</a:t>
            </a:r>
            <a:endParaRPr dirty="0"/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 Light"/>
              <a:buChar char="»"/>
            </a:pPr>
            <a:r>
              <a:rPr lang="no-NO" sz="2800" b="0" i="0" u="none" strike="noStrike" cap="none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Have not read any part of the expert tour?</a:t>
            </a:r>
            <a:endParaRPr dirty="0"/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 Light"/>
              <a:buChar char="»"/>
            </a:pPr>
            <a:r>
              <a:rPr lang="no-NO" sz="2800" b="0" i="0" u="none" strike="noStrike" cap="none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Have looked at the DMP template?</a:t>
            </a:r>
            <a:endParaRPr dirty="0"/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 Light"/>
              <a:buChar char="»"/>
            </a:pPr>
            <a:r>
              <a:rPr lang="no-NO" sz="2800" b="0" i="0" u="none" strike="noStrike" cap="none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Have produced a DMP?</a:t>
            </a:r>
            <a:endParaRPr sz="1800" b="0" i="0" u="none" strike="noStrike" cap="none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"/>
          <p:cNvSpPr txBox="1">
            <a:spLocks noGrp="1"/>
          </p:cNvSpPr>
          <p:nvPr>
            <p:ph type="ctrTitle"/>
          </p:nvPr>
        </p:nvSpPr>
        <p:spPr>
          <a:xfrm>
            <a:off x="440725" y="665164"/>
            <a:ext cx="10701040" cy="115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Light"/>
              <a:buNone/>
            </a:pPr>
            <a:r>
              <a:rPr lang="no-NO"/>
              <a:t>Agreement.</a:t>
            </a:r>
            <a:endParaRPr/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440725" y="2421641"/>
            <a:ext cx="10701040" cy="75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no-NO" sz="3000" dirty="0"/>
              <a:t>For this session we have to agree on a few concepts!</a:t>
            </a:r>
            <a:endParaRPr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/>
          <p:cNvSpPr txBox="1">
            <a:spLocks noGrp="1"/>
          </p:cNvSpPr>
          <p:nvPr>
            <p:ph type="ctrTitle"/>
          </p:nvPr>
        </p:nvSpPr>
        <p:spPr>
          <a:xfrm>
            <a:off x="440725" y="665164"/>
            <a:ext cx="10701040" cy="115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Light"/>
              <a:buNone/>
            </a:pPr>
            <a:r>
              <a:rPr lang="no-NO"/>
              <a:t>Benefits of data management</a:t>
            </a:r>
            <a:endParaRPr/>
          </a:p>
        </p:txBody>
      </p:sp>
      <p:sp>
        <p:nvSpPr>
          <p:cNvPr id="77" name="Google Shape;77;p4"/>
          <p:cNvSpPr txBox="1">
            <a:spLocks noGrp="1"/>
          </p:cNvSpPr>
          <p:nvPr>
            <p:ph type="subTitle" idx="1"/>
          </p:nvPr>
        </p:nvSpPr>
        <p:spPr>
          <a:xfrm>
            <a:off x="440725" y="2015241"/>
            <a:ext cx="10701040" cy="75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no-NO" sz="3000"/>
              <a:t>The concept of Data Management implies </a:t>
            </a:r>
            <a:endParaRPr/>
          </a:p>
        </p:txBody>
      </p:sp>
      <p:sp>
        <p:nvSpPr>
          <p:cNvPr id="78" name="Google Shape;78;p4"/>
          <p:cNvSpPr txBox="1"/>
          <p:nvPr/>
        </p:nvSpPr>
        <p:spPr>
          <a:xfrm>
            <a:off x="440725" y="3074544"/>
            <a:ext cx="8554188" cy="346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 Light"/>
              <a:buChar char="»"/>
            </a:pPr>
            <a:r>
              <a:rPr lang="no-NO" sz="2800" b="0" i="0" u="none" strike="noStrike" cap="none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How to handle, organize, structure and store research data</a:t>
            </a:r>
            <a:endParaRPr dirty="0"/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 Light"/>
              <a:buChar char="»"/>
            </a:pPr>
            <a:r>
              <a:rPr lang="no-NO" sz="2800" b="0" i="0" u="none" strike="noStrike" cap="none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Takes into account technical, organizational, structural, legislative and sustainability aspects</a:t>
            </a:r>
            <a:endParaRPr dirty="0"/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 Light"/>
              <a:buChar char="»"/>
            </a:pPr>
            <a:r>
              <a:rPr lang="no-NO" sz="2800" b="0" i="0" u="none" strike="noStrike" cap="none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Clear structure of how data is going to be managed</a:t>
            </a:r>
            <a:endParaRPr dirty="0"/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 Light"/>
              <a:buChar char="»"/>
            </a:pPr>
            <a:r>
              <a:rPr lang="no-NO" sz="2800" b="0" i="0" u="none" strike="noStrike" cap="none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Might involve some additional work at an early stage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79" name="Google Shape;79;p4"/>
          <p:cNvPicPr preferRelativeResize="0"/>
          <p:nvPr/>
        </p:nvPicPr>
        <p:blipFill rotWithShape="1">
          <a:blip r:embed="rId3">
            <a:alphaModFix/>
          </a:blip>
          <a:srcRect t="11868" b="12708"/>
          <a:stretch/>
        </p:blipFill>
        <p:spPr>
          <a:xfrm>
            <a:off x="8994913" y="1718652"/>
            <a:ext cx="2873730" cy="2167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"/>
          <p:cNvSpPr txBox="1">
            <a:spLocks noGrp="1"/>
          </p:cNvSpPr>
          <p:nvPr>
            <p:ph type="ctrTitle"/>
          </p:nvPr>
        </p:nvSpPr>
        <p:spPr>
          <a:xfrm>
            <a:off x="440725" y="665164"/>
            <a:ext cx="10701040" cy="115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Open Sans Light"/>
              <a:buNone/>
            </a:pPr>
            <a:r>
              <a:rPr lang="no-NO"/>
              <a:t>The Data Management Plan (DMP)</a:t>
            </a:r>
            <a:endParaRPr/>
          </a:p>
        </p:txBody>
      </p:sp>
      <p:sp>
        <p:nvSpPr>
          <p:cNvPr id="86" name="Google Shape;86;p5"/>
          <p:cNvSpPr txBox="1"/>
          <p:nvPr/>
        </p:nvSpPr>
        <p:spPr>
          <a:xfrm>
            <a:off x="440724" y="2015242"/>
            <a:ext cx="8759719" cy="4519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 Light"/>
              <a:buChar char="»"/>
            </a:pPr>
            <a:r>
              <a:rPr lang="no-NO" sz="2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Is an important tool that will aid you as a researcher to structure the data management within your project.</a:t>
            </a:r>
            <a:endParaRPr/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 Light"/>
              <a:buChar char="»"/>
            </a:pPr>
            <a:r>
              <a:rPr lang="no-NO" sz="2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Can be seen as a formal document that outlines the frames for how  to handle the data during and after the project.</a:t>
            </a:r>
            <a:endParaRPr/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 Light"/>
              <a:buChar char="»"/>
            </a:pPr>
            <a:r>
              <a:rPr lang="no-NO" sz="2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Is designed in accordance with the specific project</a:t>
            </a:r>
            <a:endParaRPr sz="2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87" name="Google Shape;87;p5"/>
          <p:cNvPicPr preferRelativeResize="0"/>
          <p:nvPr/>
        </p:nvPicPr>
        <p:blipFill rotWithShape="1">
          <a:blip r:embed="rId3">
            <a:alphaModFix/>
          </a:blip>
          <a:srcRect t="11868" b="12708"/>
          <a:stretch/>
        </p:blipFill>
        <p:spPr>
          <a:xfrm>
            <a:off x="9200443" y="1738229"/>
            <a:ext cx="2873730" cy="2167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/>
          <p:cNvSpPr txBox="1">
            <a:spLocks noGrp="1"/>
          </p:cNvSpPr>
          <p:nvPr>
            <p:ph type="ctrTitle"/>
          </p:nvPr>
        </p:nvSpPr>
        <p:spPr>
          <a:xfrm>
            <a:off x="440725" y="665164"/>
            <a:ext cx="10701040" cy="115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Light"/>
              <a:buNone/>
            </a:pPr>
            <a:r>
              <a:rPr lang="no-NO"/>
              <a:t>Lets have a look…</a:t>
            </a:r>
            <a:endParaRPr/>
          </a:p>
        </p:txBody>
      </p:sp>
      <p:sp>
        <p:nvSpPr>
          <p:cNvPr id="94" name="Google Shape;94;p6"/>
          <p:cNvSpPr txBox="1">
            <a:spLocks noGrp="1"/>
          </p:cNvSpPr>
          <p:nvPr>
            <p:ph type="subTitle" idx="1"/>
          </p:nvPr>
        </p:nvSpPr>
        <p:spPr>
          <a:xfrm>
            <a:off x="440725" y="2015240"/>
            <a:ext cx="6988775" cy="360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no-NO" sz="3000"/>
              <a:t>Start with the </a:t>
            </a:r>
            <a:r>
              <a:rPr lang="no-NO" sz="3000" u="sng">
                <a:solidFill>
                  <a:schemeClr val="hlink"/>
                </a:solidFill>
                <a:hlinkClick r:id="rId3"/>
              </a:rPr>
              <a:t>DMP checklist</a:t>
            </a:r>
            <a:endParaRPr sz="300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no-NO" sz="3000"/>
              <a:t>Adapt your DMP section at the end of every chapter</a:t>
            </a:r>
            <a:endParaRPr sz="300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no-NO" sz="3000"/>
              <a:t>Corresponding questions to each chapter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endParaRPr sz="3000"/>
          </a:p>
        </p:txBody>
      </p:sp>
      <p:pic>
        <p:nvPicPr>
          <p:cNvPr id="95" name="Google Shape;9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7003" y="130129"/>
            <a:ext cx="3794688" cy="6544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"/>
          <p:cNvSpPr txBox="1">
            <a:spLocks noGrp="1"/>
          </p:cNvSpPr>
          <p:nvPr>
            <p:ph type="ctrTitle"/>
          </p:nvPr>
        </p:nvSpPr>
        <p:spPr>
          <a:xfrm>
            <a:off x="440725" y="665164"/>
            <a:ext cx="10701040" cy="115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Light"/>
              <a:buNone/>
            </a:pPr>
            <a:r>
              <a:rPr lang="no-NO"/>
              <a:t>Downloadable DMP checklist</a:t>
            </a:r>
            <a:endParaRPr/>
          </a:p>
        </p:txBody>
      </p:sp>
      <p:pic>
        <p:nvPicPr>
          <p:cNvPr id="102" name="Google Shape;10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137" y="1508310"/>
            <a:ext cx="3709385" cy="526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08608" y="1409556"/>
            <a:ext cx="3700641" cy="5359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"/>
          <p:cNvSpPr txBox="1">
            <a:spLocks noGrp="1"/>
          </p:cNvSpPr>
          <p:nvPr>
            <p:ph type="ctrTitle"/>
          </p:nvPr>
        </p:nvSpPr>
        <p:spPr>
          <a:xfrm>
            <a:off x="440725" y="665164"/>
            <a:ext cx="10701040" cy="115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Light"/>
              <a:buNone/>
            </a:pPr>
            <a:r>
              <a:rPr lang="no-NO"/>
              <a:t>Discussion</a:t>
            </a:r>
            <a:endParaRPr/>
          </a:p>
        </p:txBody>
      </p:sp>
      <p:sp>
        <p:nvSpPr>
          <p:cNvPr id="110" name="Google Shape;110;p8"/>
          <p:cNvSpPr txBox="1">
            <a:spLocks noGrp="1"/>
          </p:cNvSpPr>
          <p:nvPr>
            <p:ph type="subTitle" idx="1"/>
          </p:nvPr>
        </p:nvSpPr>
        <p:spPr>
          <a:xfrm>
            <a:off x="440725" y="2015240"/>
            <a:ext cx="6988775" cy="360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no-NO" sz="3000"/>
              <a:t>…about the content of the DMP-checklist.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no-NO" sz="3000"/>
              <a:t>Why write a DMP?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no-NO" sz="3000"/>
              <a:t>Added Value?</a:t>
            </a:r>
            <a:endParaRPr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"/>
          <p:cNvSpPr txBox="1">
            <a:spLocks noGrp="1"/>
          </p:cNvSpPr>
          <p:nvPr>
            <p:ph type="ctrTitle"/>
          </p:nvPr>
        </p:nvSpPr>
        <p:spPr>
          <a:xfrm>
            <a:off x="440725" y="665164"/>
            <a:ext cx="10701040" cy="115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Light"/>
              <a:buNone/>
            </a:pPr>
            <a:r>
              <a:rPr lang="no-NO"/>
              <a:t>Why write a DMP?</a:t>
            </a:r>
            <a:endParaRPr/>
          </a:p>
        </p:txBody>
      </p:sp>
      <p:sp>
        <p:nvSpPr>
          <p:cNvPr id="117" name="Google Shape;117;p9"/>
          <p:cNvSpPr txBox="1"/>
          <p:nvPr/>
        </p:nvSpPr>
        <p:spPr>
          <a:xfrm>
            <a:off x="440725" y="2015242"/>
            <a:ext cx="8554188" cy="4519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 Light"/>
              <a:buChar char="»"/>
            </a:pPr>
            <a:r>
              <a:rPr lang="no-NO" sz="2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Easier for others to understand the material</a:t>
            </a:r>
            <a:endParaRPr/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 Light"/>
              <a:buChar char="»"/>
            </a:pPr>
            <a:r>
              <a:rPr lang="no-NO" sz="2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Enables further research after the project has ended</a:t>
            </a:r>
            <a:endParaRPr/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 Light"/>
              <a:buChar char="»"/>
            </a:pPr>
            <a:r>
              <a:rPr lang="no-NO" sz="2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Research results can be verified</a:t>
            </a:r>
            <a:endParaRPr/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 Light"/>
              <a:buChar char="»"/>
            </a:pPr>
            <a:r>
              <a:rPr lang="no-NO" sz="2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Prevents unnecessary data collection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ESSDA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2F2F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SSDA Light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944</Words>
  <Application>Microsoft Office PowerPoint</Application>
  <PresentationFormat>Breitbild</PresentationFormat>
  <Paragraphs>106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Open Sans Light</vt:lpstr>
      <vt:lpstr>Open Sans</vt:lpstr>
      <vt:lpstr>Arial</vt:lpstr>
      <vt:lpstr>Calibri</vt:lpstr>
      <vt:lpstr>CESSDA</vt:lpstr>
      <vt:lpstr>CESSDA Light</vt:lpstr>
      <vt:lpstr>Plan Research Data Management (RDM)</vt:lpstr>
      <vt:lpstr>First a few questions:</vt:lpstr>
      <vt:lpstr>Agreement.</vt:lpstr>
      <vt:lpstr>Benefits of data management</vt:lpstr>
      <vt:lpstr>The Data Management Plan (DMP)</vt:lpstr>
      <vt:lpstr>Lets have a look…</vt:lpstr>
      <vt:lpstr>Downloadable DMP checklist</vt:lpstr>
      <vt:lpstr>Discussion</vt:lpstr>
      <vt:lpstr>Why write a DMP?</vt:lpstr>
      <vt:lpstr>Suggestions on Added Value?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Research Data Management (RDM)</dc:title>
  <dc:creator>Open Concept SA</dc:creator>
  <cp:lastModifiedBy>Piesch, Sophia</cp:lastModifiedBy>
  <cp:revision>5</cp:revision>
  <dcterms:created xsi:type="dcterms:W3CDTF">2017-11-15T20:02:00Z</dcterms:created>
  <dcterms:modified xsi:type="dcterms:W3CDTF">2022-02-03T15:44:03Z</dcterms:modified>
</cp:coreProperties>
</file>