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66" r:id="rId2"/>
    <p:sldId id="272" r:id="rId3"/>
    <p:sldId id="273" r:id="rId4"/>
    <p:sldId id="274" r:id="rId5"/>
    <p:sldId id="286" r:id="rId6"/>
    <p:sldId id="275" r:id="rId7"/>
    <p:sldId id="276" r:id="rId8"/>
    <p:sldId id="277" r:id="rId9"/>
    <p:sldId id="278" r:id="rId10"/>
    <p:sldId id="279" r:id="rId11"/>
    <p:sldId id="280" r:id="rId12"/>
    <p:sldId id="281" r:id="rId13"/>
    <p:sldId id="282" r:id="rId14"/>
    <p:sldId id="283" r:id="rId15"/>
    <p:sldId id="284" r:id="rId16"/>
    <p:sldId id="285"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264" r:id="rId32"/>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58" autoAdjust="0"/>
    <p:restoredTop sz="83911" autoAdjust="0"/>
  </p:normalViewPr>
  <p:slideViewPr>
    <p:cSldViewPr snapToGrid="0" snapToObjects="1">
      <p:cViewPr>
        <p:scale>
          <a:sx n="60" d="100"/>
          <a:sy n="60" d="100"/>
        </p:scale>
        <p:origin x="-173" y="-71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Title Text"/>
          <p:cNvSpPr txBox="1">
            <a:spLocks noGrp="1"/>
          </p:cNvSpPr>
          <p:nvPr>
            <p:ph type="body" sz="quarter" idx="13" hasCustomPrompt="1"/>
          </p:nvPr>
        </p:nvSpPr>
        <p:spPr>
          <a:xfrm>
            <a:off x="2461053" y="3232680"/>
            <a:ext cx="13953494" cy="1402821"/>
          </a:xfrm>
          <a:prstGeom prst="rect">
            <a:avLst/>
          </a:prstGeom>
        </p:spPr>
        <p:txBody>
          <a:bodyPr anchor="b"/>
          <a:lstStyle>
            <a:lvl1pPr marL="0" indent="0">
              <a:spcBef>
                <a:spcPts val="0"/>
              </a:spcBef>
              <a:buSzTx/>
              <a:buNone/>
              <a:defRPr sz="800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Title Text</a:t>
            </a:r>
          </a:p>
        </p:txBody>
      </p:sp>
      <p:sp>
        <p:nvSpPr>
          <p:cNvPr id="59" name="Body Level One"/>
          <p:cNvSpPr txBox="1">
            <a:spLocks noGrp="1"/>
          </p:cNvSpPr>
          <p:nvPr>
            <p:ph type="body" sz="quarter" idx="14" hasCustomPrompt="1"/>
          </p:nvPr>
        </p:nvSpPr>
        <p:spPr>
          <a:xfrm>
            <a:off x="2394860" y="5016501"/>
            <a:ext cx="6517946" cy="810155"/>
          </a:xfrm>
          <a:prstGeom prst="rect">
            <a:avLst/>
          </a:prstGeom>
        </p:spPr>
        <p:txBody>
          <a:bodyPr anchor="t"/>
          <a:lstStyle>
            <a:lvl1pPr marL="0" indent="0" defTabSz="403097">
              <a:spcBef>
                <a:spcPts val="0"/>
              </a:spcBef>
              <a:buSzTx/>
              <a:buNone/>
              <a:defRPr sz="4140">
                <a:solidFill>
                  <a:srgbClr val="94C2E9"/>
                </a:solidFill>
                <a:latin typeface="Tahoma" panose="020B0604030504040204" pitchFamily="34" charset="0"/>
                <a:ea typeface="Tahoma" panose="020B0604030504040204" pitchFamily="34" charset="0"/>
                <a:cs typeface="Tahoma" panose="020B0604030504040204" pitchFamily="34" charset="0"/>
                <a:sym typeface="Open Sans Light"/>
              </a:defRPr>
            </a:lvl1pPr>
          </a:lstStyle>
          <a:p>
            <a:r>
              <a:rPr lang="en-GB" noProof="0"/>
              <a:t>Subtitle Text</a:t>
            </a:r>
          </a:p>
        </p:txBody>
      </p:sp>
      <p:sp>
        <p:nvSpPr>
          <p:cNvPr id="60" name="Line"/>
          <p:cNvSpPr/>
          <p:nvPr/>
        </p:nvSpPr>
        <p:spPr>
          <a:xfrm>
            <a:off x="2546956" y="4682067"/>
            <a:ext cx="12699160"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1" name="Line"/>
          <p:cNvSpPr/>
          <p:nvPr/>
        </p:nvSpPr>
        <p:spPr>
          <a:xfrm>
            <a:off x="2546956" y="4682067"/>
            <a:ext cx="2068305"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2" name="cessda.eu"/>
          <p:cNvSpPr txBox="1"/>
          <p:nvPr/>
        </p:nvSpPr>
        <p:spPr>
          <a:xfrm>
            <a:off x="2946216" y="8189517"/>
            <a:ext cx="1213473"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t>cessda.eu</a:t>
            </a:r>
          </a:p>
        </p:txBody>
      </p:sp>
      <p:sp>
        <p:nvSpPr>
          <p:cNvPr id="63" name="@CESSDA_Data"/>
          <p:cNvSpPr txBox="1"/>
          <p:nvPr/>
        </p:nvSpPr>
        <p:spPr>
          <a:xfrm>
            <a:off x="5845801" y="8175179"/>
            <a:ext cx="1917192"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t>@CESSDA_Data</a:t>
            </a:r>
          </a:p>
        </p:txBody>
      </p:sp>
      <p:sp>
        <p:nvSpPr>
          <p:cNvPr id="3" name="Text Placeholder 2">
            <a:extLst>
              <a:ext uri="{FF2B5EF4-FFF2-40B4-BE49-F238E27FC236}">
                <a16:creationId xmlns:a16="http://schemas.microsoft.com/office/drawing/2014/main" id="{51CE480C-C9C6-5D45-AB33-5D4BDDA8EA63}"/>
              </a:ext>
            </a:extLst>
          </p:cNvPr>
          <p:cNvSpPr>
            <a:spLocks noGrp="1"/>
          </p:cNvSpPr>
          <p:nvPr>
            <p:ph type="body" sz="quarter" idx="15" hasCustomPrompt="1"/>
          </p:nvPr>
        </p:nvSpPr>
        <p:spPr>
          <a:xfrm>
            <a:off x="2394025" y="5981700"/>
            <a:ext cx="5429415" cy="520700"/>
          </a:xfrm>
          <a:prstGeom prst="rect">
            <a:avLst/>
          </a:prstGeom>
        </p:spPr>
        <p:txBody>
          <a:bodyPr>
            <a:normAutofit/>
          </a:bodyPr>
          <a:lstStyle>
            <a:lvl1pPr marL="0" indent="0">
              <a:buNone/>
              <a:defRPr sz="2000" i="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Name |  Affiliation </a:t>
            </a:r>
          </a:p>
        </p:txBody>
      </p:sp>
      <p:sp>
        <p:nvSpPr>
          <p:cNvPr id="16" name="Text Placeholder 2">
            <a:extLst>
              <a:ext uri="{FF2B5EF4-FFF2-40B4-BE49-F238E27FC236}">
                <a16:creationId xmlns:a16="http://schemas.microsoft.com/office/drawing/2014/main" id="{AD23994B-5EA0-654E-B1FA-84C322F813AE}"/>
              </a:ext>
            </a:extLst>
          </p:cNvPr>
          <p:cNvSpPr>
            <a:spLocks noGrp="1"/>
          </p:cNvSpPr>
          <p:nvPr>
            <p:ph type="body" sz="quarter" idx="16" hasCustomPrompt="1"/>
          </p:nvPr>
        </p:nvSpPr>
        <p:spPr>
          <a:xfrm>
            <a:off x="2410958" y="6908800"/>
            <a:ext cx="5429415" cy="520700"/>
          </a:xfrm>
          <a:prstGeom prst="rect">
            <a:avLst/>
          </a:prstGeom>
        </p:spPr>
        <p:txBody>
          <a:bodyPr>
            <a:normAutofit/>
          </a:bodyPr>
          <a:lstStyle>
            <a:lvl1pPr marL="0" indent="0">
              <a:buNone/>
              <a:defRPr sz="2000" i="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Date |  Event</a:t>
            </a:r>
          </a:p>
        </p:txBody>
      </p:sp>
      <p:pic>
        <p:nvPicPr>
          <p:cNvPr id="4" name="Picture 3">
            <a:extLst>
              <a:ext uri="{FF2B5EF4-FFF2-40B4-BE49-F238E27FC236}">
                <a16:creationId xmlns:a16="http://schemas.microsoft.com/office/drawing/2014/main" id="{C5E36834-6554-4864-818F-941E3569B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99897" y="626969"/>
            <a:ext cx="2914650" cy="781050"/>
          </a:xfrm>
          <a:prstGeom prst="rect">
            <a:avLst/>
          </a:prstGeom>
        </p:spPr>
      </p:pic>
      <p:pic>
        <p:nvPicPr>
          <p:cNvPr id="6" name="Picture 5">
            <a:extLst>
              <a:ext uri="{FF2B5EF4-FFF2-40B4-BE49-F238E27FC236}">
                <a16:creationId xmlns:a16="http://schemas.microsoft.com/office/drawing/2014/main" id="{93BF697F-DB48-41D1-AB67-04B85B6DA1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1980" y="8212130"/>
            <a:ext cx="417023" cy="336466"/>
          </a:xfrm>
          <a:prstGeom prst="rect">
            <a:avLst/>
          </a:prstGeom>
        </p:spPr>
      </p:pic>
      <p:pic>
        <p:nvPicPr>
          <p:cNvPr id="8" name="Picture 7">
            <a:extLst>
              <a:ext uri="{FF2B5EF4-FFF2-40B4-BE49-F238E27FC236}">
                <a16:creationId xmlns:a16="http://schemas.microsoft.com/office/drawing/2014/main" id="{287DEC08-1F81-4339-876C-3F1230F99AC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1053" y="8261351"/>
            <a:ext cx="247650" cy="266700"/>
          </a:xfrm>
          <a:prstGeom prst="rect">
            <a:avLst/>
          </a:prstGeom>
        </p:spPr>
      </p:pic>
      <p:pic>
        <p:nvPicPr>
          <p:cNvPr id="18" name="Picture 17" descr="About CC Licenses - Creative Commons">
            <a:extLst>
              <a:ext uri="{FF2B5EF4-FFF2-40B4-BE49-F238E27FC236}">
                <a16:creationId xmlns:a16="http://schemas.microsoft.com/office/drawing/2014/main" id="{ACDC489E-AA20-4E1F-A445-382C81A1329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05451" y="8857633"/>
            <a:ext cx="1455602" cy="50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Title Text"/>
          <p:cNvSpPr txBox="1">
            <a:spLocks noGrp="1"/>
          </p:cNvSpPr>
          <p:nvPr>
            <p:ph type="body" sz="quarter" idx="13" hasCustomPrompt="1"/>
          </p:nvPr>
        </p:nvSpPr>
        <p:spPr>
          <a:xfrm>
            <a:off x="2461053" y="3232680"/>
            <a:ext cx="13953494" cy="1402821"/>
          </a:xfrm>
          <a:prstGeom prst="rect">
            <a:avLst/>
          </a:prstGeom>
        </p:spPr>
        <p:txBody>
          <a:bodyPr anchor="b"/>
          <a:lstStyle>
            <a:lvl1pPr marL="0" indent="0">
              <a:spcBef>
                <a:spcPts val="0"/>
              </a:spcBef>
              <a:buSzTx/>
              <a:buNone/>
              <a:defRPr sz="8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Title Text</a:t>
            </a:r>
          </a:p>
        </p:txBody>
      </p:sp>
      <p:sp>
        <p:nvSpPr>
          <p:cNvPr id="59" name="Body Level One"/>
          <p:cNvSpPr txBox="1">
            <a:spLocks noGrp="1"/>
          </p:cNvSpPr>
          <p:nvPr>
            <p:ph type="body" sz="quarter" idx="14" hasCustomPrompt="1"/>
          </p:nvPr>
        </p:nvSpPr>
        <p:spPr>
          <a:xfrm>
            <a:off x="2394860" y="5016501"/>
            <a:ext cx="6517946" cy="810155"/>
          </a:xfrm>
          <a:prstGeom prst="rect">
            <a:avLst/>
          </a:prstGeom>
        </p:spPr>
        <p:txBody>
          <a:bodyPr anchor="t"/>
          <a:lstStyle>
            <a:lvl1pPr marL="0" indent="0" defTabSz="403097">
              <a:spcBef>
                <a:spcPts val="0"/>
              </a:spcBef>
              <a:buSzTx/>
              <a:buNone/>
              <a:defRPr sz="414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sym typeface="Open Sans Light"/>
              </a:defRPr>
            </a:lvl1pPr>
          </a:lstStyle>
          <a:p>
            <a:r>
              <a:rPr lang="en-GB" noProof="0"/>
              <a:t>Subtitle Text</a:t>
            </a:r>
          </a:p>
        </p:txBody>
      </p:sp>
      <p:sp>
        <p:nvSpPr>
          <p:cNvPr id="60" name="Line"/>
          <p:cNvSpPr/>
          <p:nvPr/>
        </p:nvSpPr>
        <p:spPr>
          <a:xfrm>
            <a:off x="2546956" y="4682067"/>
            <a:ext cx="12699160"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1" name="Line"/>
          <p:cNvSpPr/>
          <p:nvPr/>
        </p:nvSpPr>
        <p:spPr>
          <a:xfrm>
            <a:off x="2546956" y="4682067"/>
            <a:ext cx="2068305"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2" name="cessda.eu"/>
          <p:cNvSpPr txBox="1"/>
          <p:nvPr/>
        </p:nvSpPr>
        <p:spPr>
          <a:xfrm>
            <a:off x="2946216" y="8189517"/>
            <a:ext cx="1213473"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solidFill>
                  <a:schemeClr val="tx1">
                    <a:lumMod val="65000"/>
                    <a:lumOff val="35000"/>
                  </a:schemeClr>
                </a:solidFill>
              </a:rPr>
              <a:t>cessda.eu</a:t>
            </a:r>
          </a:p>
        </p:txBody>
      </p:sp>
      <p:sp>
        <p:nvSpPr>
          <p:cNvPr id="63" name="@CESSDA_Data"/>
          <p:cNvSpPr txBox="1"/>
          <p:nvPr/>
        </p:nvSpPr>
        <p:spPr>
          <a:xfrm>
            <a:off x="5845801" y="8175179"/>
            <a:ext cx="1917192"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solidFill>
                  <a:schemeClr val="tx1">
                    <a:lumMod val="65000"/>
                    <a:lumOff val="35000"/>
                  </a:schemeClr>
                </a:solidFill>
              </a:rPr>
              <a:t>@CESSDA_Data</a:t>
            </a:r>
          </a:p>
        </p:txBody>
      </p:sp>
      <p:sp>
        <p:nvSpPr>
          <p:cNvPr id="3" name="Text Placeholder 2">
            <a:extLst>
              <a:ext uri="{FF2B5EF4-FFF2-40B4-BE49-F238E27FC236}">
                <a16:creationId xmlns:a16="http://schemas.microsoft.com/office/drawing/2014/main" id="{51CE480C-C9C6-5D45-AB33-5D4BDDA8EA63}"/>
              </a:ext>
            </a:extLst>
          </p:cNvPr>
          <p:cNvSpPr>
            <a:spLocks noGrp="1"/>
          </p:cNvSpPr>
          <p:nvPr>
            <p:ph type="body" sz="quarter" idx="15" hasCustomPrompt="1"/>
          </p:nvPr>
        </p:nvSpPr>
        <p:spPr>
          <a:xfrm>
            <a:off x="2394025" y="5981700"/>
            <a:ext cx="5429415" cy="520700"/>
          </a:xfrm>
          <a:prstGeom prst="rect">
            <a:avLst/>
          </a:prstGeom>
        </p:spPr>
        <p:txBody>
          <a:bodyPr>
            <a:normAutofit/>
          </a:bodyPr>
          <a:lstStyle>
            <a:lvl1pPr marL="0" indent="0">
              <a:buNone/>
              <a:defRPr sz="2000" i="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Name |  Affiliation </a:t>
            </a:r>
          </a:p>
        </p:txBody>
      </p:sp>
      <p:sp>
        <p:nvSpPr>
          <p:cNvPr id="16" name="Text Placeholder 2">
            <a:extLst>
              <a:ext uri="{FF2B5EF4-FFF2-40B4-BE49-F238E27FC236}">
                <a16:creationId xmlns:a16="http://schemas.microsoft.com/office/drawing/2014/main" id="{AD23994B-5EA0-654E-B1FA-84C322F813AE}"/>
              </a:ext>
            </a:extLst>
          </p:cNvPr>
          <p:cNvSpPr>
            <a:spLocks noGrp="1"/>
          </p:cNvSpPr>
          <p:nvPr>
            <p:ph type="body" sz="quarter" idx="16" hasCustomPrompt="1"/>
          </p:nvPr>
        </p:nvSpPr>
        <p:spPr>
          <a:xfrm>
            <a:off x="2410958" y="6908800"/>
            <a:ext cx="5429415" cy="520700"/>
          </a:xfrm>
          <a:prstGeom prst="rect">
            <a:avLst/>
          </a:prstGeom>
        </p:spPr>
        <p:txBody>
          <a:bodyPr>
            <a:normAutofit/>
          </a:bodyPr>
          <a:lstStyle>
            <a:lvl1pPr marL="0" indent="0">
              <a:buNone/>
              <a:defRPr sz="2000" i="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Date |  Event</a:t>
            </a:r>
          </a:p>
        </p:txBody>
      </p:sp>
      <p:pic>
        <p:nvPicPr>
          <p:cNvPr id="8" name="Picture 7">
            <a:extLst>
              <a:ext uri="{FF2B5EF4-FFF2-40B4-BE49-F238E27FC236}">
                <a16:creationId xmlns:a16="http://schemas.microsoft.com/office/drawing/2014/main" id="{287DEC08-1F81-4339-876C-3F1230F99A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1053" y="8261351"/>
            <a:ext cx="247650" cy="266700"/>
          </a:xfrm>
          <a:prstGeom prst="rect">
            <a:avLst/>
          </a:prstGeom>
        </p:spPr>
      </p:pic>
      <p:pic>
        <p:nvPicPr>
          <p:cNvPr id="15" name="Picture 14">
            <a:extLst>
              <a:ext uri="{FF2B5EF4-FFF2-40B4-BE49-F238E27FC236}">
                <a16:creationId xmlns:a16="http://schemas.microsoft.com/office/drawing/2014/main" id="{403D95B7-25C2-4857-AD65-2ECBA44D5B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5665" y="8058696"/>
            <a:ext cx="757121" cy="757121"/>
          </a:xfrm>
          <a:prstGeom prst="rect">
            <a:avLst/>
          </a:prstGeom>
        </p:spPr>
      </p:pic>
      <p:pic>
        <p:nvPicPr>
          <p:cNvPr id="5" name="Picture 4">
            <a:extLst>
              <a:ext uri="{FF2B5EF4-FFF2-40B4-BE49-F238E27FC236}">
                <a16:creationId xmlns:a16="http://schemas.microsoft.com/office/drawing/2014/main" id="{AB29422E-78C7-4D95-B2B0-ED09A1BEB8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570437" y="647225"/>
            <a:ext cx="2844110" cy="779276"/>
          </a:xfrm>
          <a:prstGeom prst="rect">
            <a:avLst/>
          </a:prstGeom>
        </p:spPr>
      </p:pic>
      <p:grpSp>
        <p:nvGrpSpPr>
          <p:cNvPr id="17" name="Group 16">
            <a:extLst>
              <a:ext uri="{FF2B5EF4-FFF2-40B4-BE49-F238E27FC236}">
                <a16:creationId xmlns:a16="http://schemas.microsoft.com/office/drawing/2014/main" id="{599E0CF2-C829-48CF-BC41-79A6C1B8E508}"/>
              </a:ext>
            </a:extLst>
          </p:cNvPr>
          <p:cNvGrpSpPr/>
          <p:nvPr userDrawn="1"/>
        </p:nvGrpSpPr>
        <p:grpSpPr>
          <a:xfrm>
            <a:off x="1241530" y="8869744"/>
            <a:ext cx="1068804" cy="490158"/>
            <a:chOff x="1241530" y="8869744"/>
            <a:chExt cx="1068804" cy="490158"/>
          </a:xfrm>
        </p:grpSpPr>
        <p:pic>
          <p:nvPicPr>
            <p:cNvPr id="18" name="Picture 17">
              <a:extLst>
                <a:ext uri="{FF2B5EF4-FFF2-40B4-BE49-F238E27FC236}">
                  <a16:creationId xmlns:a16="http://schemas.microsoft.com/office/drawing/2014/main" id="{0AB00F47-CE91-4CBC-9BCC-716C4A1BC8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176" y="8869744"/>
              <a:ext cx="490158" cy="490158"/>
            </a:xfrm>
            <a:prstGeom prst="rect">
              <a:avLst/>
            </a:prstGeom>
          </p:spPr>
        </p:pic>
        <p:pic>
          <p:nvPicPr>
            <p:cNvPr id="19" name="Picture 18">
              <a:extLst>
                <a:ext uri="{FF2B5EF4-FFF2-40B4-BE49-F238E27FC236}">
                  <a16:creationId xmlns:a16="http://schemas.microsoft.com/office/drawing/2014/main" id="{265F21F2-1AE0-4DE3-A564-69DA87DBC31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41530" y="8869744"/>
              <a:ext cx="490158" cy="490158"/>
            </a:xfrm>
            <a:prstGeom prst="rect">
              <a:avLst/>
            </a:prstGeom>
          </p:spPr>
        </p:pic>
      </p:grpSp>
    </p:spTree>
    <p:extLst>
      <p:ext uri="{BB962C8B-B14F-4D97-AF65-F5344CB8AC3E}">
        <p14:creationId xmlns:p14="http://schemas.microsoft.com/office/powerpoint/2010/main" val="1552068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5" name="Body Level One…"/>
          <p:cNvSpPr txBox="1">
            <a:spLocks noGrp="1"/>
          </p:cNvSpPr>
          <p:nvPr>
            <p:ph type="body" idx="1"/>
          </p:nvPr>
        </p:nvSpPr>
        <p:spPr>
          <a:xfrm>
            <a:off x="908781" y="2496211"/>
            <a:ext cx="14716508" cy="4998906"/>
          </a:xfrm>
          <a:prstGeom prst="rect">
            <a:avLst/>
          </a:prstGeom>
        </p:spPr>
        <p:txBody>
          <a:bodyPr/>
          <a:lstStyle>
            <a:lvl1pPr marL="584200" indent="-584200">
              <a:buSzPct val="73000"/>
              <a:buBlip>
                <a:blip r:embed="rId3"/>
              </a:buBlip>
              <a:defRPr>
                <a:latin typeface="Tahoma" panose="020B0604030504040204" pitchFamily="34" charset="0"/>
                <a:ea typeface="Tahoma" panose="020B0604030504040204" pitchFamily="34" charset="0"/>
                <a:cs typeface="Tahoma" panose="020B0604030504040204" pitchFamily="34" charset="0"/>
              </a:defRPr>
            </a:lvl1pPr>
            <a:lvl2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2pPr>
            <a:lvl3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3pPr>
            <a:lvl4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4pPr>
            <a:lvl5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16" name="Rectangle"/>
          <p:cNvSpPr/>
          <p:nvPr/>
        </p:nvSpPr>
        <p:spPr>
          <a:xfrm>
            <a:off x="-1" y="885495"/>
            <a:ext cx="595950" cy="997079"/>
          </a:xfrm>
          <a:prstGeom prst="rect">
            <a:avLst/>
          </a:prstGeom>
          <a:solidFill>
            <a:srgbClr val="6A6C77"/>
          </a:solidFill>
          <a:ln w="12700">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117" name="Line"/>
          <p:cNvSpPr/>
          <p:nvPr/>
        </p:nvSpPr>
        <p:spPr>
          <a:xfrm>
            <a:off x="1714974" y="9119886"/>
            <a:ext cx="13910316" cy="1"/>
          </a:xfrm>
          <a:prstGeom prst="line">
            <a:avLst/>
          </a:prstGeom>
          <a:ln w="25400">
            <a:solidFill>
              <a:srgbClr val="98C5E8"/>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8" name="Slide Number">
            <a:extLst>
              <a:ext uri="{FF2B5EF4-FFF2-40B4-BE49-F238E27FC236}">
                <a16:creationId xmlns:a16="http://schemas.microsoft.com/office/drawing/2014/main" id="{5C7323E1-68AA-F44D-A64A-BA4B606E8F80}"/>
              </a:ext>
            </a:extLst>
          </p:cNvPr>
          <p:cNvSpPr txBox="1">
            <a:spLocks noGrp="1"/>
          </p:cNvSpPr>
          <p:nvPr>
            <p:ph type="sldNum" sz="quarter" idx="2"/>
          </p:nvPr>
        </p:nvSpPr>
        <p:spPr>
          <a:xfrm>
            <a:off x="15979978" y="8957733"/>
            <a:ext cx="606477" cy="324306"/>
          </a:xfrm>
          <a:prstGeom prst="rect">
            <a:avLst/>
          </a:prstGeom>
        </p:spPr>
        <p:txBody>
          <a:bodyPr/>
          <a:lstStyle>
            <a:lvl1pPr>
              <a:defRPr sz="1200">
                <a:solidFill>
                  <a:srgbClr val="98C5E8"/>
                </a:solidFill>
              </a:defRPr>
            </a:lvl1pPr>
          </a:lstStyle>
          <a:p>
            <a:fld id="{86CB4B4D-7CA3-9044-876B-883B54F8677D}" type="slidenum">
              <a:rPr lang="it-IT" smtClean="0"/>
              <a:pPr/>
              <a:t>‹#›</a:t>
            </a:fld>
            <a:endParaRPr lang="it-IT" dirty="0"/>
          </a:p>
        </p:txBody>
      </p:sp>
      <p:sp>
        <p:nvSpPr>
          <p:cNvPr id="9" name="Title Text">
            <a:extLst>
              <a:ext uri="{FF2B5EF4-FFF2-40B4-BE49-F238E27FC236}">
                <a16:creationId xmlns:a16="http://schemas.microsoft.com/office/drawing/2014/main" id="{94E0C260-697D-8741-AF6F-EFA2BE5C49FF}"/>
              </a:ext>
            </a:extLst>
          </p:cNvPr>
          <p:cNvSpPr txBox="1">
            <a:spLocks noGrp="1"/>
          </p:cNvSpPr>
          <p:nvPr>
            <p:ph type="title"/>
          </p:nvPr>
        </p:nvSpPr>
        <p:spPr>
          <a:xfrm>
            <a:off x="908781" y="885495"/>
            <a:ext cx="14716508" cy="997079"/>
          </a:xfrm>
          <a:prstGeom prst="rect">
            <a:avLst/>
          </a:prstGeom>
        </p:spPr>
        <p:txBody>
          <a:bodyPr>
            <a:normAutofit/>
          </a:bodyPr>
          <a:lstStyle>
            <a:lvl1pPr>
              <a:defRPr sz="5800">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dirty="0"/>
          </a:p>
        </p:txBody>
      </p:sp>
      <p:pic>
        <p:nvPicPr>
          <p:cNvPr id="3" name="Picture 2">
            <a:extLst>
              <a:ext uri="{FF2B5EF4-FFF2-40B4-BE49-F238E27FC236}">
                <a16:creationId xmlns:a16="http://schemas.microsoft.com/office/drawing/2014/main" id="{A79EB277-9E0A-4830-B351-30766B553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980" y="9191482"/>
            <a:ext cx="1511602" cy="414174"/>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8" name="Line"/>
          <p:cNvSpPr/>
          <p:nvPr/>
        </p:nvSpPr>
        <p:spPr>
          <a:xfrm>
            <a:off x="2546956" y="4682067"/>
            <a:ext cx="12699160"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189" name="Line"/>
          <p:cNvSpPr/>
          <p:nvPr/>
        </p:nvSpPr>
        <p:spPr>
          <a:xfrm>
            <a:off x="2546956" y="4682067"/>
            <a:ext cx="2068305"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190" name="cessda.eu"/>
          <p:cNvSpPr txBox="1"/>
          <p:nvPr/>
        </p:nvSpPr>
        <p:spPr>
          <a:xfrm>
            <a:off x="2946216" y="8189517"/>
            <a:ext cx="1213473"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sz="2000" dirty="0">
                <a:latin typeface="Tahoma" panose="020B0604030504040204" pitchFamily="34" charset="0"/>
                <a:ea typeface="Tahoma" panose="020B0604030504040204" pitchFamily="34" charset="0"/>
                <a:cs typeface="Tahoma" panose="020B0604030504040204" pitchFamily="34" charset="0"/>
              </a:rPr>
              <a:t>cessda.eu</a:t>
            </a:r>
          </a:p>
        </p:txBody>
      </p:sp>
      <p:sp>
        <p:nvSpPr>
          <p:cNvPr id="191" name="@CESSDA_Data"/>
          <p:cNvSpPr txBox="1"/>
          <p:nvPr/>
        </p:nvSpPr>
        <p:spPr>
          <a:xfrm>
            <a:off x="5845801" y="8175179"/>
            <a:ext cx="1917192"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sz="2000" dirty="0">
                <a:latin typeface="Tahoma" panose="020B0604030504040204" pitchFamily="34" charset="0"/>
                <a:ea typeface="Tahoma" panose="020B0604030504040204" pitchFamily="34" charset="0"/>
                <a:cs typeface="Tahoma" panose="020B0604030504040204" pitchFamily="34" charset="0"/>
              </a:rPr>
              <a:t>@</a:t>
            </a:r>
            <a:r>
              <a:rPr sz="2000" dirty="0" err="1">
                <a:latin typeface="Tahoma" panose="020B0604030504040204" pitchFamily="34" charset="0"/>
                <a:ea typeface="Tahoma" panose="020B0604030504040204" pitchFamily="34" charset="0"/>
                <a:cs typeface="Tahoma" panose="020B0604030504040204" pitchFamily="34" charset="0"/>
              </a:rPr>
              <a:t>CESSDA_Data</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7">
            <a:extLst>
              <a:ext uri="{FF2B5EF4-FFF2-40B4-BE49-F238E27FC236}">
                <a16:creationId xmlns:a16="http://schemas.microsoft.com/office/drawing/2014/main" id="{F7E152CF-5FF8-4248-B3B2-42C4D1E52F99}"/>
              </a:ext>
            </a:extLst>
          </p:cNvPr>
          <p:cNvSpPr>
            <a:spLocks noGrp="1"/>
          </p:cNvSpPr>
          <p:nvPr>
            <p:ph type="body" sz="quarter" idx="10" hasCustomPrompt="1"/>
          </p:nvPr>
        </p:nvSpPr>
        <p:spPr>
          <a:xfrm>
            <a:off x="2546428" y="3467100"/>
            <a:ext cx="12700388" cy="1214438"/>
          </a:xfrm>
          <a:prstGeom prst="rect">
            <a:avLst/>
          </a:prstGeom>
        </p:spPr>
        <p:txBody>
          <a:bodyPr>
            <a:noAutofit/>
          </a:bodyPr>
          <a:lstStyle>
            <a:lvl1pPr marL="0" indent="0">
              <a:buNone/>
              <a:defRPr sz="8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44500" indent="0">
              <a:buNone/>
              <a:defRPr/>
            </a:lvl2pPr>
          </a:lstStyle>
          <a:p>
            <a:pPr lvl="0"/>
            <a:r>
              <a:rPr lang="en-US" dirty="0"/>
              <a:t>Add thank you</a:t>
            </a:r>
          </a:p>
        </p:txBody>
      </p:sp>
      <p:sp>
        <p:nvSpPr>
          <p:cNvPr id="15" name="Text Placeholder 14">
            <a:extLst>
              <a:ext uri="{FF2B5EF4-FFF2-40B4-BE49-F238E27FC236}">
                <a16:creationId xmlns:a16="http://schemas.microsoft.com/office/drawing/2014/main" id="{FCBDB81D-5888-BC44-A1E5-EA81643BA7D0}"/>
              </a:ext>
            </a:extLst>
          </p:cNvPr>
          <p:cNvSpPr>
            <a:spLocks noGrp="1"/>
          </p:cNvSpPr>
          <p:nvPr>
            <p:ph type="body" sz="quarter" idx="11" hasCustomPrompt="1"/>
          </p:nvPr>
        </p:nvSpPr>
        <p:spPr>
          <a:xfrm>
            <a:off x="6705804" y="5346700"/>
            <a:ext cx="8540310" cy="800100"/>
          </a:xfrm>
          <a:prstGeom prst="rect">
            <a:avLst/>
          </a:prstGeom>
        </p:spPr>
        <p:txBody>
          <a:bodyPr>
            <a:normAutofit/>
          </a:bodyPr>
          <a:lstStyle>
            <a:lvl1pPr marL="0" indent="0">
              <a:buNone/>
              <a:defRPr sz="2000" i="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b-NO" dirty="0" err="1"/>
              <a:t>firstname.surname@cessda.eu</a:t>
            </a:r>
            <a:endParaRPr lang="nb-NO" dirty="0"/>
          </a:p>
        </p:txBody>
      </p:sp>
      <p:pic>
        <p:nvPicPr>
          <p:cNvPr id="10" name="Picture 9">
            <a:extLst>
              <a:ext uri="{FF2B5EF4-FFF2-40B4-BE49-F238E27FC236}">
                <a16:creationId xmlns:a16="http://schemas.microsoft.com/office/drawing/2014/main" id="{3351905E-337F-4E8A-9A19-69C2F1463E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9217" y="8212130"/>
            <a:ext cx="417023" cy="336466"/>
          </a:xfrm>
          <a:prstGeom prst="rect">
            <a:avLst/>
          </a:prstGeom>
        </p:spPr>
      </p:pic>
      <p:pic>
        <p:nvPicPr>
          <p:cNvPr id="11" name="Picture 10">
            <a:extLst>
              <a:ext uri="{FF2B5EF4-FFF2-40B4-BE49-F238E27FC236}">
                <a16:creationId xmlns:a16="http://schemas.microsoft.com/office/drawing/2014/main" id="{D95DEC69-678A-4653-99D9-27D0DEFD44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6566" y="8261351"/>
            <a:ext cx="247650" cy="266700"/>
          </a:xfrm>
          <a:prstGeom prst="rect">
            <a:avLst/>
          </a:prstGeom>
        </p:spPr>
      </p:pic>
      <p:pic>
        <p:nvPicPr>
          <p:cNvPr id="18" name="Picture 17">
            <a:extLst>
              <a:ext uri="{FF2B5EF4-FFF2-40B4-BE49-F238E27FC236}">
                <a16:creationId xmlns:a16="http://schemas.microsoft.com/office/drawing/2014/main" id="{05130745-5E73-451D-863F-1504AB9019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499897" y="626969"/>
            <a:ext cx="2914650" cy="781050"/>
          </a:xfrm>
          <a:prstGeom prst="rect">
            <a:avLst/>
          </a:prstGeom>
        </p:spPr>
      </p:pic>
      <p:pic>
        <p:nvPicPr>
          <p:cNvPr id="19" name="Picture 18" descr="About CC Licenses - Creative Commons">
            <a:extLst>
              <a:ext uri="{FF2B5EF4-FFF2-40B4-BE49-F238E27FC236}">
                <a16:creationId xmlns:a16="http://schemas.microsoft.com/office/drawing/2014/main" id="{B3DC3266-3EF8-4394-95AD-1E8B36738AA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05451" y="8857633"/>
            <a:ext cx="1455602" cy="50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cessda.eu"/>
          <p:cNvSpPr txBox="1"/>
          <p:nvPr/>
        </p:nvSpPr>
        <p:spPr>
          <a:xfrm>
            <a:off x="2899879" y="8143856"/>
            <a:ext cx="1213473"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6A6C77"/>
                </a:solidFill>
                <a:latin typeface="+mj-lt"/>
                <a:ea typeface="+mj-ea"/>
                <a:cs typeface="+mj-cs"/>
                <a:sym typeface="Helvetica"/>
              </a:defRPr>
            </a:lvl1pPr>
          </a:lstStyle>
          <a:p>
            <a:r>
              <a:rPr sz="2000" dirty="0">
                <a:latin typeface="Tahoma" panose="020B0604030504040204" pitchFamily="34" charset="0"/>
                <a:ea typeface="Tahoma" panose="020B0604030504040204" pitchFamily="34" charset="0"/>
                <a:cs typeface="Tahoma" panose="020B0604030504040204" pitchFamily="34" charset="0"/>
              </a:rPr>
              <a:t>cessda.eu</a:t>
            </a:r>
          </a:p>
        </p:txBody>
      </p:sp>
      <p:sp>
        <p:nvSpPr>
          <p:cNvPr id="48" name="@CESSDA_Data"/>
          <p:cNvSpPr txBox="1"/>
          <p:nvPr/>
        </p:nvSpPr>
        <p:spPr>
          <a:xfrm>
            <a:off x="5798202" y="8129518"/>
            <a:ext cx="1917192"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6A6C77"/>
                </a:solidFill>
                <a:latin typeface="+mj-lt"/>
                <a:ea typeface="+mj-ea"/>
                <a:cs typeface="+mj-cs"/>
                <a:sym typeface="Helvetica"/>
              </a:defRPr>
            </a:lvl1pPr>
          </a:lstStyle>
          <a:p>
            <a:r>
              <a:rPr sz="2000" dirty="0">
                <a:latin typeface="Tahoma" panose="020B0604030504040204" pitchFamily="34" charset="0"/>
                <a:ea typeface="Tahoma" panose="020B0604030504040204" pitchFamily="34" charset="0"/>
                <a:cs typeface="Tahoma" panose="020B0604030504040204" pitchFamily="34" charset="0"/>
              </a:rPr>
              <a:t>@</a:t>
            </a:r>
            <a:r>
              <a:rPr sz="2000" dirty="0" err="1">
                <a:latin typeface="Tahoma" panose="020B0604030504040204" pitchFamily="34" charset="0"/>
                <a:ea typeface="Tahoma" panose="020B0604030504040204" pitchFamily="34" charset="0"/>
                <a:cs typeface="Tahoma" panose="020B0604030504040204" pitchFamily="34" charset="0"/>
              </a:rPr>
              <a:t>CESSDA_Data</a:t>
            </a:r>
            <a:endParaRPr sz="2000" dirty="0">
              <a:latin typeface="Tahoma" panose="020B0604030504040204" pitchFamily="34" charset="0"/>
              <a:ea typeface="Tahoma" panose="020B0604030504040204" pitchFamily="34" charset="0"/>
              <a:cs typeface="Tahoma" panose="020B0604030504040204" pitchFamily="34" charset="0"/>
            </a:endParaRPr>
          </a:p>
        </p:txBody>
      </p:sp>
      <p:pic>
        <p:nvPicPr>
          <p:cNvPr id="50" name="Image" descr="Image"/>
          <p:cNvPicPr>
            <a:picLocks noChangeAspect="1"/>
          </p:cNvPicPr>
          <p:nvPr/>
        </p:nvPicPr>
        <p:blipFill>
          <a:blip r:embed="rId3"/>
          <a:stretch>
            <a:fillRect/>
          </a:stretch>
        </p:blipFill>
        <p:spPr>
          <a:xfrm>
            <a:off x="2441446" y="8222847"/>
            <a:ext cx="312486" cy="252384"/>
          </a:xfrm>
          <a:prstGeom prst="rect">
            <a:avLst/>
          </a:prstGeom>
          <a:ln w="12700">
            <a:miter lim="400000"/>
          </a:ln>
        </p:spPr>
      </p:pic>
      <p:sp>
        <p:nvSpPr>
          <p:cNvPr id="13" name="Line">
            <a:extLst>
              <a:ext uri="{FF2B5EF4-FFF2-40B4-BE49-F238E27FC236}">
                <a16:creationId xmlns:a16="http://schemas.microsoft.com/office/drawing/2014/main" id="{F36FD28B-4732-9D43-AF88-09E0C40A2E2B}"/>
              </a:ext>
            </a:extLst>
          </p:cNvPr>
          <p:cNvSpPr/>
          <p:nvPr userDrawn="1"/>
        </p:nvSpPr>
        <p:spPr>
          <a:xfrm>
            <a:off x="2546956" y="4682067"/>
            <a:ext cx="12699160" cy="1"/>
          </a:xfrm>
          <a:prstGeom prst="line">
            <a:avLst/>
          </a:prstGeom>
          <a:ln w="25400">
            <a:solidFill>
              <a:srgbClr val="6A6C77"/>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14" name="Line">
            <a:extLst>
              <a:ext uri="{FF2B5EF4-FFF2-40B4-BE49-F238E27FC236}">
                <a16:creationId xmlns:a16="http://schemas.microsoft.com/office/drawing/2014/main" id="{00692688-3221-6B44-AA39-6ED724A6C7FF}"/>
              </a:ext>
            </a:extLst>
          </p:cNvPr>
          <p:cNvSpPr/>
          <p:nvPr userDrawn="1"/>
        </p:nvSpPr>
        <p:spPr>
          <a:xfrm>
            <a:off x="2546956" y="4682067"/>
            <a:ext cx="2068305" cy="1"/>
          </a:xfrm>
          <a:prstGeom prst="line">
            <a:avLst/>
          </a:prstGeom>
          <a:ln w="88900">
            <a:solidFill>
              <a:srgbClr val="B7D2EB"/>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8" name="Text Placeholder 7">
            <a:extLst>
              <a:ext uri="{FF2B5EF4-FFF2-40B4-BE49-F238E27FC236}">
                <a16:creationId xmlns:a16="http://schemas.microsoft.com/office/drawing/2014/main" id="{5A8F8198-6A16-854C-8206-0BC7D2F0CC2C}"/>
              </a:ext>
            </a:extLst>
          </p:cNvPr>
          <p:cNvSpPr>
            <a:spLocks noGrp="1"/>
          </p:cNvSpPr>
          <p:nvPr>
            <p:ph type="body" sz="quarter" idx="10" hasCustomPrompt="1"/>
          </p:nvPr>
        </p:nvSpPr>
        <p:spPr>
          <a:xfrm>
            <a:off x="2546428" y="3467100"/>
            <a:ext cx="12700388" cy="1214438"/>
          </a:xfrm>
          <a:prstGeom prst="rect">
            <a:avLst/>
          </a:prstGeom>
        </p:spPr>
        <p:txBody>
          <a:bodyPr>
            <a:noAutofit/>
          </a:bodyPr>
          <a:lstStyle>
            <a:lvl1pPr marL="0" indent="0">
              <a:buNone/>
              <a:defRPr sz="8000">
                <a:latin typeface="Tahoma" panose="020B0604030504040204" pitchFamily="34" charset="0"/>
                <a:ea typeface="Tahoma" panose="020B0604030504040204" pitchFamily="34" charset="0"/>
                <a:cs typeface="Tahoma" panose="020B0604030504040204" pitchFamily="34" charset="0"/>
              </a:defRPr>
            </a:lvl1pPr>
            <a:lvl2pPr marL="444500" indent="0">
              <a:buNone/>
              <a:defRPr/>
            </a:lvl2pPr>
          </a:lstStyle>
          <a:p>
            <a:pPr lvl="0"/>
            <a:r>
              <a:rPr lang="en-US" dirty="0"/>
              <a:t>Add thank you</a:t>
            </a:r>
          </a:p>
        </p:txBody>
      </p:sp>
      <p:sp>
        <p:nvSpPr>
          <p:cNvPr id="15" name="Text Placeholder 14">
            <a:extLst>
              <a:ext uri="{FF2B5EF4-FFF2-40B4-BE49-F238E27FC236}">
                <a16:creationId xmlns:a16="http://schemas.microsoft.com/office/drawing/2014/main" id="{5F47BF14-C4B7-DE4F-9844-F4446785C952}"/>
              </a:ext>
            </a:extLst>
          </p:cNvPr>
          <p:cNvSpPr>
            <a:spLocks noGrp="1"/>
          </p:cNvSpPr>
          <p:nvPr>
            <p:ph type="body" sz="quarter" idx="11" hasCustomPrompt="1"/>
          </p:nvPr>
        </p:nvSpPr>
        <p:spPr>
          <a:xfrm>
            <a:off x="6705804" y="5346700"/>
            <a:ext cx="8540310" cy="800100"/>
          </a:xfrm>
          <a:prstGeom prst="rect">
            <a:avLst/>
          </a:prstGeom>
        </p:spPr>
        <p:txBody>
          <a:bodyPr>
            <a:normAutofit/>
          </a:bodyPr>
          <a:lstStyle>
            <a:lvl1pPr marL="0" indent="0">
              <a:buNone/>
              <a:defRPr sz="2000" i="1">
                <a:latin typeface="Tahoma" panose="020B0604030504040204" pitchFamily="34" charset="0"/>
                <a:ea typeface="Tahoma" panose="020B0604030504040204" pitchFamily="34" charset="0"/>
                <a:cs typeface="Tahoma" panose="020B0604030504040204" pitchFamily="34" charset="0"/>
              </a:defRPr>
            </a:lvl1pPr>
          </a:lstStyle>
          <a:p>
            <a:r>
              <a:rPr lang="nb-NO" dirty="0" err="1"/>
              <a:t>firstname.surname@cessda.eu</a:t>
            </a:r>
            <a:endParaRPr lang="nb-NO" dirty="0"/>
          </a:p>
        </p:txBody>
      </p:sp>
      <p:pic>
        <p:nvPicPr>
          <p:cNvPr id="3" name="Picture 2">
            <a:extLst>
              <a:ext uri="{FF2B5EF4-FFF2-40B4-BE49-F238E27FC236}">
                <a16:creationId xmlns:a16="http://schemas.microsoft.com/office/drawing/2014/main" id="{6E33ABF9-F7F0-4192-BBFD-62935B4A2C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60245" y="7986661"/>
            <a:ext cx="757121" cy="757121"/>
          </a:xfrm>
          <a:prstGeom prst="rect">
            <a:avLst/>
          </a:prstGeom>
        </p:spPr>
      </p:pic>
      <p:grpSp>
        <p:nvGrpSpPr>
          <p:cNvPr id="11" name="Group 10">
            <a:extLst>
              <a:ext uri="{FF2B5EF4-FFF2-40B4-BE49-F238E27FC236}">
                <a16:creationId xmlns:a16="http://schemas.microsoft.com/office/drawing/2014/main" id="{43F0297B-E1DD-4E89-85B8-43348A4B0790}"/>
              </a:ext>
            </a:extLst>
          </p:cNvPr>
          <p:cNvGrpSpPr/>
          <p:nvPr userDrawn="1"/>
        </p:nvGrpSpPr>
        <p:grpSpPr>
          <a:xfrm>
            <a:off x="1241530" y="8869744"/>
            <a:ext cx="1068804" cy="490158"/>
            <a:chOff x="1241530" y="8869744"/>
            <a:chExt cx="1068804" cy="490158"/>
          </a:xfrm>
        </p:grpSpPr>
        <p:pic>
          <p:nvPicPr>
            <p:cNvPr id="12" name="Picture 11">
              <a:extLst>
                <a:ext uri="{FF2B5EF4-FFF2-40B4-BE49-F238E27FC236}">
                  <a16:creationId xmlns:a16="http://schemas.microsoft.com/office/drawing/2014/main" id="{036CD7F6-661F-41BF-BC67-51E83F5DA3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0176" y="8869744"/>
              <a:ext cx="490158" cy="490158"/>
            </a:xfrm>
            <a:prstGeom prst="rect">
              <a:avLst/>
            </a:prstGeom>
          </p:spPr>
        </p:pic>
        <p:pic>
          <p:nvPicPr>
            <p:cNvPr id="16" name="Picture 15">
              <a:extLst>
                <a:ext uri="{FF2B5EF4-FFF2-40B4-BE49-F238E27FC236}">
                  <a16:creationId xmlns:a16="http://schemas.microsoft.com/office/drawing/2014/main" id="{62124E88-12A1-47AB-B3FB-AF07AAEFF9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41530" y="8869744"/>
              <a:ext cx="490158" cy="490158"/>
            </a:xfrm>
            <a:prstGeom prst="rect">
              <a:avLst/>
            </a:prstGeom>
          </p:spPr>
        </p:pic>
      </p:grpSp>
      <p:pic>
        <p:nvPicPr>
          <p:cNvPr id="17" name="Picture 16">
            <a:extLst>
              <a:ext uri="{FF2B5EF4-FFF2-40B4-BE49-F238E27FC236}">
                <a16:creationId xmlns:a16="http://schemas.microsoft.com/office/drawing/2014/main" id="{57222258-67CA-4881-8FCA-A98CF65EBBE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570437" y="647225"/>
            <a:ext cx="2844110" cy="779276"/>
          </a:xfrm>
          <a:prstGeom prst="rect">
            <a:avLst/>
          </a:prstGeom>
        </p:spPr>
      </p:pic>
    </p:spTree>
    <p:extLst>
      <p:ext uri="{BB962C8B-B14F-4D97-AF65-F5344CB8AC3E}">
        <p14:creationId xmlns:p14="http://schemas.microsoft.com/office/powerpoint/2010/main" val="324610470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39" y="254000"/>
            <a:ext cx="14800185"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lang="en-GB" noProof="0"/>
              <a:t>Title Text</a:t>
            </a:r>
          </a:p>
        </p:txBody>
      </p:sp>
      <p:sp>
        <p:nvSpPr>
          <p:cNvPr id="3" name="Text Placeholder 2">
            <a:extLst>
              <a:ext uri="{FF2B5EF4-FFF2-40B4-BE49-F238E27FC236}">
                <a16:creationId xmlns:a16="http://schemas.microsoft.com/office/drawing/2014/main" id="{A48F344C-268C-4A0A-BDA3-2228A9F77DF0}"/>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 bg1="lt1" tx1="dk1" bg2="lt2" tx2="dk2" accent1="accent1" accent2="accent2" accent3="accent3" accent4="accent4" accent5="accent5" accent6="accent6" hlink="hlink" folHlink="folHlink"/>
  <p:sldLayoutIdLst>
    <p:sldLayoutId id="2147483653" r:id="rId1"/>
    <p:sldLayoutId id="2147483666" r:id="rId2"/>
    <p:sldLayoutId id="2147483658" r:id="rId3"/>
    <p:sldLayoutId id="2147483664" r:id="rId4"/>
    <p:sldLayoutId id="2147483665" r:id="rId5"/>
  </p:sldLayoutIdLst>
  <p:transition spd="med"/>
  <p:txStyles>
    <p:titleStyle>
      <a:lvl1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Tahoma" panose="020B0604030504040204" pitchFamily="34" charset="0"/>
          <a:ea typeface="Tahoma" panose="020B0604030504040204" pitchFamily="34" charset="0"/>
          <a:cs typeface="Tahoma" panose="020B0604030504040204" pitchFamily="34" charset="0"/>
          <a:sym typeface="Helvetica"/>
        </a:defRPr>
      </a:lvl1pPr>
      <a:lvl2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2pPr>
      <a:lvl3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3pPr>
      <a:lvl4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4pPr>
      <a:lvl5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5pPr>
      <a:lvl6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6pPr>
      <a:lvl7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7pPr>
      <a:lvl8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8pPr>
      <a:lvl9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9pPr>
    </p:titleStyle>
    <p:bodyStyle>
      <a:lvl1pPr marL="4445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1pPr>
      <a:lvl2pPr marL="8890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2pPr>
      <a:lvl3pPr marL="13335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3pPr>
      <a:lvl4pPr marL="17780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4pPr>
      <a:lvl5pPr marL="22225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5pPr>
      <a:lvl6pPr marL="2667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6pPr>
      <a:lvl7pPr marL="3111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7pPr>
      <a:lvl8pPr marL="3556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8pPr>
      <a:lvl9pPr marL="4000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9pPr>
    </p:bodyStyle>
    <p:otherStyle>
      <a:lvl1pPr marL="0" marR="0" indent="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EE8CF5-9502-4E76-9976-9A6525C3B387}"/>
              </a:ext>
            </a:extLst>
          </p:cNvPr>
          <p:cNvSpPr>
            <a:spLocks noGrp="1"/>
          </p:cNvSpPr>
          <p:nvPr>
            <p:ph type="body" sz="quarter" idx="13"/>
          </p:nvPr>
        </p:nvSpPr>
        <p:spPr/>
        <p:txBody>
          <a:bodyPr/>
          <a:lstStyle/>
          <a:p>
            <a:r>
              <a:rPr lang="en-US" dirty="0"/>
              <a:t>CESSDA</a:t>
            </a:r>
            <a:endParaRPr lang="en-GB" dirty="0"/>
          </a:p>
        </p:txBody>
      </p:sp>
      <p:sp>
        <p:nvSpPr>
          <p:cNvPr id="13" name="Text Placeholder 12">
            <a:extLst>
              <a:ext uri="{FF2B5EF4-FFF2-40B4-BE49-F238E27FC236}">
                <a16:creationId xmlns:a16="http://schemas.microsoft.com/office/drawing/2014/main" id="{B27E549C-058E-4A94-AE7D-59BFFA3BF9D9}"/>
              </a:ext>
            </a:extLst>
          </p:cNvPr>
          <p:cNvSpPr>
            <a:spLocks noGrp="1"/>
          </p:cNvSpPr>
          <p:nvPr>
            <p:ph type="body" sz="quarter" idx="14"/>
          </p:nvPr>
        </p:nvSpPr>
        <p:spPr/>
        <p:txBody>
          <a:bodyPr/>
          <a:lstStyle/>
          <a:p>
            <a:r>
              <a:rPr lang="en-GB" dirty="0"/>
              <a:t>Chapter 3. Process</a:t>
            </a:r>
          </a:p>
        </p:txBody>
      </p:sp>
      <p:sp>
        <p:nvSpPr>
          <p:cNvPr id="14" name="Text Placeholder 13">
            <a:extLst>
              <a:ext uri="{FF2B5EF4-FFF2-40B4-BE49-F238E27FC236}">
                <a16:creationId xmlns:a16="http://schemas.microsoft.com/office/drawing/2014/main" id="{F44B310E-6454-4954-B153-A8DC14C0B57D}"/>
              </a:ext>
            </a:extLst>
          </p:cNvPr>
          <p:cNvSpPr>
            <a:spLocks noGrp="1"/>
          </p:cNvSpPr>
          <p:nvPr>
            <p:ph type="body" sz="quarter" idx="15"/>
          </p:nvPr>
        </p:nvSpPr>
        <p:spPr>
          <a:xfrm>
            <a:off x="2394025" y="5981700"/>
            <a:ext cx="10425863" cy="520700"/>
          </a:xfrm>
        </p:spPr>
        <p:txBody>
          <a:bodyPr>
            <a:noAutofit/>
          </a:bodyPr>
          <a:lstStyle/>
          <a:p>
            <a:r>
              <a:rPr lang="en-GB" dirty="0"/>
              <a:t>Johana </a:t>
            </a:r>
            <a:r>
              <a:rPr lang="en-GB" dirty="0" err="1"/>
              <a:t>Chylíková</a:t>
            </a:r>
            <a:r>
              <a:rPr lang="en-GB" dirty="0"/>
              <a:t> &lt;johana.chylikova@soc.cas.cz&gt;  </a:t>
            </a:r>
            <a:r>
              <a:rPr lang="uk-UA" dirty="0"/>
              <a:t>\</a:t>
            </a:r>
            <a:br>
              <a:rPr lang="uk-UA" dirty="0"/>
            </a:br>
            <a:r>
              <a:rPr lang="en-US" dirty="0"/>
              <a:t>J</a:t>
            </a:r>
            <a:r>
              <a:rPr lang="en-GB" dirty="0" err="1"/>
              <a:t>indřich</a:t>
            </a:r>
            <a:r>
              <a:rPr lang="en-GB" dirty="0"/>
              <a:t> </a:t>
            </a:r>
            <a:r>
              <a:rPr lang="en-GB" dirty="0" err="1"/>
              <a:t>Krejčí</a:t>
            </a:r>
            <a:r>
              <a:rPr lang="en-GB" dirty="0"/>
              <a:t> &lt;jindrich.krejci@soc.cas.cz&gt;</a:t>
            </a:r>
          </a:p>
        </p:txBody>
      </p:sp>
      <p:sp>
        <p:nvSpPr>
          <p:cNvPr id="15" name="Text Placeholder 14">
            <a:extLst>
              <a:ext uri="{FF2B5EF4-FFF2-40B4-BE49-F238E27FC236}">
                <a16:creationId xmlns:a16="http://schemas.microsoft.com/office/drawing/2014/main" id="{8C3D2373-9B72-4A86-A44A-5459BF81F23D}"/>
              </a:ext>
            </a:extLst>
          </p:cNvPr>
          <p:cNvSpPr>
            <a:spLocks noGrp="1"/>
          </p:cNvSpPr>
          <p:nvPr>
            <p:ph type="body" sz="quarter" idx="16"/>
          </p:nvPr>
        </p:nvSpPr>
        <p:spPr>
          <a:xfrm>
            <a:off x="2410958" y="6908799"/>
            <a:ext cx="7299970" cy="939799"/>
          </a:xfrm>
        </p:spPr>
        <p:txBody>
          <a:bodyPr>
            <a:normAutofit/>
          </a:bodyPr>
          <a:lstStyle/>
          <a:p>
            <a:r>
              <a:rPr lang="en-US" dirty="0"/>
              <a:t>Data Management Expert Guide</a:t>
            </a:r>
            <a:br>
              <a:rPr lang="uk-UA" dirty="0"/>
            </a:br>
            <a:r>
              <a:rPr lang="en-US" dirty="0"/>
              <a:t>Train the Trainers event, 12-13 April 2018</a:t>
            </a:r>
            <a:endParaRPr lang="en-GB" dirty="0"/>
          </a:p>
        </p:txBody>
      </p:sp>
      <p:sp>
        <p:nvSpPr>
          <p:cNvPr id="2" name="Прямокутник 1">
            <a:extLst>
              <a:ext uri="{FF2B5EF4-FFF2-40B4-BE49-F238E27FC236}">
                <a16:creationId xmlns:a16="http://schemas.microsoft.com/office/drawing/2014/main" id="{736ECC32-144D-4EC4-AC8B-A4CD9CFFD35A}"/>
              </a:ext>
            </a:extLst>
          </p:cNvPr>
          <p:cNvSpPr/>
          <p:nvPr/>
        </p:nvSpPr>
        <p:spPr>
          <a:xfrm>
            <a:off x="2577734" y="8815108"/>
            <a:ext cx="11309810" cy="707886"/>
          </a:xfrm>
          <a:prstGeom prst="rect">
            <a:avLst/>
          </a:prstGeom>
        </p:spPr>
        <p:txBody>
          <a:bodyPr wrap="square">
            <a:spAutoFit/>
          </a:bodyPr>
          <a:lstStyle/>
          <a:p>
            <a:pPr marL="12700" algn="l">
              <a:spcBef>
                <a:spcPts val="100"/>
              </a:spcBef>
            </a:pPr>
            <a:r>
              <a:rPr lang="en-US" sz="2000" b="0" dirty="0">
                <a:solidFill>
                  <a:srgbClr val="FFFFFF"/>
                </a:solidFill>
                <a:effectLst>
                  <a:outerShdw blurRad="38100" dist="38100" dir="2700000" algn="tl">
                    <a:srgbClr val="000000">
                      <a:alpha val="43137"/>
                    </a:srgbClr>
                  </a:outerShdw>
                </a:effectLst>
                <a:latin typeface="+mn-lt"/>
                <a:cs typeface="Calibri"/>
              </a:rPr>
              <a:t>Cite as: </a:t>
            </a:r>
            <a:r>
              <a:rPr lang="en-US" sz="2000" b="0" dirty="0" err="1">
                <a:solidFill>
                  <a:srgbClr val="FFFFFF"/>
                </a:solidFill>
                <a:effectLst>
                  <a:outerShdw blurRad="38100" dist="38100" dir="2700000" algn="tl">
                    <a:srgbClr val="000000">
                      <a:alpha val="43137"/>
                    </a:srgbClr>
                  </a:outerShdw>
                </a:effectLst>
                <a:latin typeface="+mn-lt"/>
                <a:cs typeface="Calibri"/>
              </a:rPr>
              <a:t>Chylikova</a:t>
            </a:r>
            <a:r>
              <a:rPr lang="en-US" sz="2000" b="0" dirty="0">
                <a:solidFill>
                  <a:srgbClr val="FFFFFF"/>
                </a:solidFill>
                <a:effectLst>
                  <a:outerShdw blurRad="38100" dist="38100" dir="2700000" algn="tl">
                    <a:srgbClr val="000000">
                      <a:alpha val="43137"/>
                    </a:srgbClr>
                  </a:outerShdw>
                </a:effectLst>
                <a:latin typeface="+mn-lt"/>
                <a:cs typeface="Calibri"/>
              </a:rPr>
              <a:t>, J., J. Krejci (2020). The CESSDA Data Management Expert Guide. </a:t>
            </a:r>
            <a:br>
              <a:rPr lang="en-US" sz="2000" b="0" dirty="0">
                <a:solidFill>
                  <a:srgbClr val="FFFFFF"/>
                </a:solidFill>
                <a:effectLst>
                  <a:outerShdw blurRad="38100" dist="38100" dir="2700000" algn="tl">
                    <a:srgbClr val="000000">
                      <a:alpha val="43137"/>
                    </a:srgbClr>
                  </a:outerShdw>
                </a:effectLst>
                <a:latin typeface="+mn-lt"/>
                <a:cs typeface="Calibri"/>
              </a:rPr>
            </a:br>
            <a:r>
              <a:rPr lang="en-US" sz="2000" b="0" dirty="0">
                <a:solidFill>
                  <a:srgbClr val="FFFFFF"/>
                </a:solidFill>
                <a:effectLst>
                  <a:outerShdw blurRad="38100" dist="38100" dir="2700000" algn="tl">
                    <a:srgbClr val="000000">
                      <a:alpha val="43137"/>
                    </a:srgbClr>
                  </a:outerShdw>
                </a:effectLst>
                <a:latin typeface="+mn-lt"/>
                <a:cs typeface="Calibri"/>
              </a:rPr>
              <a:t>Chapter 3. Process [presentation]. Bergen: CESSDA ERIC.</a:t>
            </a:r>
            <a:endParaRPr lang="en-US" sz="2000" b="0" dirty="0">
              <a:effectLst>
                <a:outerShdw blurRad="38100" dist="38100" dir="2700000" algn="tl">
                  <a:srgbClr val="000000">
                    <a:alpha val="43137"/>
                  </a:srgbClr>
                </a:outerShdw>
              </a:effectLst>
              <a:latin typeface="+mn-lt"/>
              <a:cs typeface="Calibri"/>
            </a:endParaRPr>
          </a:p>
        </p:txBody>
      </p:sp>
    </p:spTree>
    <p:extLst>
      <p:ext uri="{BB962C8B-B14F-4D97-AF65-F5344CB8AC3E}">
        <p14:creationId xmlns:p14="http://schemas.microsoft.com/office/powerpoint/2010/main" val="376746088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0" y="2059091"/>
            <a:ext cx="15788163" cy="6809014"/>
          </a:xfrm>
        </p:spPr>
        <p:txBody>
          <a:bodyPr>
            <a:noAutofit/>
          </a:bodyPr>
          <a:lstStyle/>
          <a:p>
            <a:r>
              <a:rPr lang="en-US" dirty="0"/>
              <a:t>Record in high quality, so you can hear/see everything (equipment, quite place).</a:t>
            </a:r>
          </a:p>
          <a:p>
            <a:r>
              <a:rPr lang="en-US" dirty="0"/>
              <a:t>Transcription method:</a:t>
            </a:r>
          </a:p>
          <a:p>
            <a:pPr lvl="1"/>
            <a:r>
              <a:rPr lang="en-US" dirty="0"/>
              <a:t>several methods exist</a:t>
            </a:r>
          </a:p>
          <a:p>
            <a:r>
              <a:rPr lang="en-US" dirty="0"/>
              <a:t>Speech recognition software:</a:t>
            </a:r>
          </a:p>
          <a:p>
            <a:pPr lvl="1"/>
            <a:r>
              <a:rPr lang="en-US" dirty="0"/>
              <a:t>good servant, but must be well set up, expensive</a:t>
            </a:r>
          </a:p>
          <a:p>
            <a:endParaRPr lang="en-US" dirty="0"/>
          </a:p>
          <a:p>
            <a:r>
              <a:rPr lang="en-US" dirty="0"/>
              <a:t>Alone or in a team: Determine a set of transcription rules/ transcription guidelines:</a:t>
            </a:r>
          </a:p>
          <a:p>
            <a:pPr lvl="1"/>
            <a:r>
              <a:rPr lang="en-US" dirty="0"/>
              <a:t>All members of a transcript team should first agree on these rules; you  yourself should have rules</a:t>
            </a:r>
          </a:p>
          <a:p>
            <a:r>
              <a:rPr lang="en-US" dirty="0" err="1"/>
              <a:t>Anonymise</a:t>
            </a:r>
            <a:r>
              <a:rPr lang="en-US" dirty="0"/>
              <a:t> – protection</a:t>
            </a:r>
          </a:p>
          <a:p>
            <a:r>
              <a:rPr lang="en-US" dirty="0"/>
              <a:t>Choose a file format for the long time preservation</a:t>
            </a:r>
          </a:p>
          <a:p>
            <a:r>
              <a:rPr lang="en-US" dirty="0"/>
              <a:t>Anyone has a comment/“transcription“ story from their own experience (software,  complications, working in a team, </a:t>
            </a:r>
            <a:r>
              <a:rPr lang="en-US" dirty="0" err="1"/>
              <a:t>anonymisation</a:t>
            </a:r>
            <a:r>
              <a:rPr lang="en-US" dirty="0"/>
              <a:t>)?</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Basic rules for transcriptions</a:t>
            </a:r>
            <a:endParaRPr lang="en-GB" dirty="0"/>
          </a:p>
        </p:txBody>
      </p:sp>
    </p:spTree>
    <p:extLst>
      <p:ext uri="{BB962C8B-B14F-4D97-AF65-F5344CB8AC3E}">
        <p14:creationId xmlns:p14="http://schemas.microsoft.com/office/powerpoint/2010/main" val="102209830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0" y="2295727"/>
            <a:ext cx="12943407" cy="6572377"/>
          </a:xfrm>
        </p:spPr>
        <p:txBody>
          <a:bodyPr>
            <a:noAutofit/>
          </a:bodyPr>
          <a:lstStyle/>
          <a:p>
            <a:pPr marL="0" indent="0">
              <a:buNone/>
            </a:pPr>
            <a:r>
              <a:rPr lang="en-US" dirty="0"/>
              <a:t>= coding answers to questionnaire items, assigning values to answers</a:t>
            </a:r>
          </a:p>
          <a:p>
            <a:pPr marL="0" indent="0">
              <a:buNone/>
            </a:pPr>
            <a:br>
              <a:rPr lang="en-US" dirty="0"/>
            </a:br>
            <a:r>
              <a:rPr lang="en-US" dirty="0"/>
              <a:t>_________________</a:t>
            </a:r>
          </a:p>
          <a:p>
            <a:pPr marL="0" indent="0">
              <a:buNone/>
            </a:pPr>
            <a:r>
              <a:rPr lang="en-US" b="1" dirty="0"/>
              <a:t>Closed ended questions/questionnaire items</a:t>
            </a:r>
          </a:p>
          <a:p>
            <a:r>
              <a:rPr lang="en-US" dirty="0"/>
              <a:t>Codes </a:t>
            </a:r>
            <a:r>
              <a:rPr lang="en-US" dirty="0" err="1"/>
              <a:t>incoporated</a:t>
            </a:r>
            <a:r>
              <a:rPr lang="en-US" dirty="0"/>
              <a:t> in survey questionnaires (individual response categories have values/codes)</a:t>
            </a:r>
          </a:p>
          <a:p>
            <a:r>
              <a:rPr lang="en-US" dirty="0"/>
              <a:t>In (CAPI, CATI, etc.) an answer and its code are saved immediately into a computer in the course of data collection</a:t>
            </a:r>
          </a:p>
          <a:p>
            <a:endParaRPr lang="en-US" dirty="0"/>
          </a:p>
          <a:p>
            <a:pPr marL="0" indent="0">
              <a:buNone/>
            </a:pPr>
            <a:r>
              <a:rPr lang="en-US" b="1" dirty="0"/>
              <a:t>Open ended questions/questionnaire items</a:t>
            </a:r>
          </a:p>
          <a:p>
            <a:r>
              <a:rPr lang="en-US" dirty="0"/>
              <a:t>e.g. textual answers in survey questionnaires</a:t>
            </a:r>
          </a:p>
          <a:p>
            <a:r>
              <a:rPr lang="en-US" dirty="0"/>
              <a:t>Require an independent coding process with a clearly defined rules</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Subchapter: Quantitative coding</a:t>
            </a:r>
            <a:endParaRPr lang="en-GB" dirty="0"/>
          </a:p>
        </p:txBody>
      </p:sp>
    </p:spTree>
    <p:extLst>
      <p:ext uri="{BB962C8B-B14F-4D97-AF65-F5344CB8AC3E}">
        <p14:creationId xmlns:p14="http://schemas.microsoft.com/office/powerpoint/2010/main" val="26172879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898843"/>
            <a:ext cx="13392436" cy="5969262"/>
          </a:xfrm>
        </p:spPr>
        <p:txBody>
          <a:bodyPr>
            <a:noAutofit/>
          </a:bodyPr>
          <a:lstStyle/>
          <a:p>
            <a:pPr>
              <a:lnSpc>
                <a:spcPct val="150000"/>
              </a:lnSpc>
            </a:pPr>
            <a:r>
              <a:rPr lang="en-US" dirty="0"/>
              <a:t>Make code categories exclusive and coherent throughout the database</a:t>
            </a:r>
          </a:p>
          <a:p>
            <a:pPr>
              <a:lnSpc>
                <a:spcPct val="150000"/>
              </a:lnSpc>
            </a:pPr>
            <a:r>
              <a:rPr lang="en-US" dirty="0"/>
              <a:t>Preserve original information</a:t>
            </a:r>
          </a:p>
          <a:p>
            <a:pPr>
              <a:lnSpc>
                <a:spcPct val="150000"/>
              </a:lnSpc>
            </a:pPr>
            <a:r>
              <a:rPr lang="en-US" dirty="0"/>
              <a:t>Document the coding schemes</a:t>
            </a:r>
          </a:p>
          <a:p>
            <a:pPr>
              <a:lnSpc>
                <a:spcPct val="150000"/>
              </a:lnSpc>
            </a:pPr>
            <a:r>
              <a:rPr lang="en-US" dirty="0"/>
              <a:t>Check verbatim text data (open questions) for data disclosure risk -&gt; privacy</a:t>
            </a:r>
          </a:p>
          <a:p>
            <a:pPr>
              <a:lnSpc>
                <a:spcPct val="150000"/>
              </a:lnSpc>
            </a:pPr>
            <a:r>
              <a:rPr lang="en-US" dirty="0"/>
              <a:t>Distinguish between major and lower level categories - Example ISCO – </a:t>
            </a:r>
            <a:r>
              <a:rPr lang="en-US" b="1" dirty="0"/>
              <a:t>Standardized coding scheme</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Coding recommendations:</a:t>
            </a:r>
            <a:endParaRPr lang="en-GB" dirty="0"/>
          </a:p>
        </p:txBody>
      </p:sp>
    </p:spTree>
    <p:extLst>
      <p:ext uri="{BB962C8B-B14F-4D97-AF65-F5344CB8AC3E}">
        <p14:creationId xmlns:p14="http://schemas.microsoft.com/office/powerpoint/2010/main" val="8036796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059091"/>
            <a:ext cx="13392436" cy="6809014"/>
          </a:xfrm>
        </p:spPr>
        <p:txBody>
          <a:bodyPr>
            <a:noAutofit/>
          </a:bodyPr>
          <a:lstStyle/>
          <a:p>
            <a:pPr marL="0" indent="0">
              <a:buNone/>
            </a:pPr>
            <a:r>
              <a:rPr lang="en-US" sz="1600" dirty="0"/>
              <a:t>Example of standardized coding scheme</a:t>
            </a:r>
          </a:p>
          <a:p>
            <a:r>
              <a:rPr lang="en-US" sz="1600" dirty="0"/>
              <a:t>Standard Classification of Occupations (ISCO): widespread standard coding scheme; hierarchical category scheme - several dimensions (data  collection = one or more open-ended questions)</a:t>
            </a:r>
          </a:p>
          <a:p>
            <a:pPr marL="0" indent="0">
              <a:buNone/>
            </a:pPr>
            <a:r>
              <a:rPr lang="en-US" sz="1600" dirty="0"/>
              <a:t>The current ISCO-2008 uses four-digit codes. In the table below you see some examples.</a:t>
            </a:r>
          </a:p>
          <a:p>
            <a:r>
              <a:rPr lang="en-US" sz="1600" b="1" dirty="0"/>
              <a:t>2 Professionals</a:t>
            </a:r>
          </a:p>
          <a:p>
            <a:r>
              <a:rPr lang="en-US" sz="1600" b="1" dirty="0"/>
              <a:t>21 Science and engineering professionals</a:t>
            </a:r>
          </a:p>
          <a:p>
            <a:r>
              <a:rPr lang="en-US" sz="1600" b="1" dirty="0"/>
              <a:t>211 Physical and earth science professionals</a:t>
            </a:r>
          </a:p>
          <a:p>
            <a:r>
              <a:rPr lang="en-US" sz="1600" dirty="0"/>
              <a:t>2111 Physicists and astronomers</a:t>
            </a:r>
          </a:p>
          <a:p>
            <a:r>
              <a:rPr lang="en-US" sz="1600" dirty="0"/>
              <a:t>2112 Meteorologists</a:t>
            </a:r>
          </a:p>
          <a:p>
            <a:r>
              <a:rPr lang="en-US" sz="1600" dirty="0"/>
              <a:t>2113 Chemists</a:t>
            </a:r>
          </a:p>
          <a:p>
            <a:r>
              <a:rPr lang="en-US" sz="1600" dirty="0"/>
              <a:t>2114 Geologists and geophysicists</a:t>
            </a:r>
          </a:p>
          <a:p>
            <a:r>
              <a:rPr lang="en-US" sz="1600" b="1" dirty="0"/>
              <a:t>212 Mathematicians, actuaries and statisticians</a:t>
            </a:r>
          </a:p>
          <a:p>
            <a:r>
              <a:rPr lang="en-US" sz="1600" dirty="0"/>
              <a:t>2120 Mathematicians, actuaries and statisticians</a:t>
            </a:r>
          </a:p>
          <a:p>
            <a:r>
              <a:rPr lang="en-US" sz="1600" b="1" dirty="0"/>
              <a:t>213 Life science professionals</a:t>
            </a:r>
          </a:p>
          <a:p>
            <a:r>
              <a:rPr lang="en-US" sz="1600" dirty="0"/>
              <a:t>2131 Biologists, botanists, zoologists and related professionals</a:t>
            </a:r>
          </a:p>
          <a:p>
            <a:r>
              <a:rPr lang="en-US" sz="1600" dirty="0"/>
              <a:t>2132  Farming, forestry  and  fisheries advisers</a:t>
            </a:r>
          </a:p>
          <a:p>
            <a:r>
              <a:rPr lang="en-US" sz="1600" dirty="0"/>
              <a:t>2133  Environmental protection professionals</a:t>
            </a:r>
          </a:p>
          <a:p>
            <a:r>
              <a:rPr lang="en-US" sz="1600" b="1" dirty="0"/>
              <a:t>214 Engineering professionals (excluding electrotechnology)</a:t>
            </a:r>
          </a:p>
          <a:p>
            <a:r>
              <a:rPr lang="en-US" sz="1600" dirty="0"/>
              <a:t>2141 Industrial and production engineers</a:t>
            </a:r>
          </a:p>
          <a:p>
            <a:r>
              <a:rPr lang="en-US" sz="1600" dirty="0"/>
              <a:t>2142 Civil engineers</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Example of standardized coding scheme</a:t>
            </a:r>
          </a:p>
        </p:txBody>
      </p:sp>
    </p:spTree>
    <p:extLst>
      <p:ext uri="{BB962C8B-B14F-4D97-AF65-F5344CB8AC3E}">
        <p14:creationId xmlns:p14="http://schemas.microsoft.com/office/powerpoint/2010/main" val="35928322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059091"/>
            <a:ext cx="13392436" cy="6809014"/>
          </a:xfrm>
        </p:spPr>
        <p:txBody>
          <a:bodyPr>
            <a:noAutofit/>
          </a:bodyPr>
          <a:lstStyle/>
          <a:p>
            <a:pPr>
              <a:lnSpc>
                <a:spcPct val="150000"/>
              </a:lnSpc>
            </a:pPr>
            <a:r>
              <a:rPr lang="en-US" dirty="0"/>
              <a:t>Download Part 2: Classification Structure  </a:t>
            </a:r>
            <a:r>
              <a:rPr lang="en-US" u="sng" dirty="0"/>
              <a:t>http://www.ilo.org/public/english/bureau/stat/isco/isco08/</a:t>
            </a:r>
          </a:p>
          <a:p>
            <a:pPr>
              <a:lnSpc>
                <a:spcPct val="150000"/>
              </a:lnSpc>
            </a:pPr>
            <a:endParaRPr lang="en-US" dirty="0"/>
          </a:p>
          <a:p>
            <a:pPr>
              <a:lnSpc>
                <a:spcPct val="150000"/>
              </a:lnSpc>
            </a:pPr>
            <a:r>
              <a:rPr lang="en-US" dirty="0"/>
              <a:t>Answer to an open question in a questionnaire:</a:t>
            </a:r>
          </a:p>
          <a:p>
            <a:pPr>
              <a:lnSpc>
                <a:spcPct val="150000"/>
              </a:lnSpc>
            </a:pPr>
            <a:r>
              <a:rPr lang="en-US" dirty="0"/>
              <a:t>„I work in a hospital as a nurse and I take care of newborns“</a:t>
            </a:r>
          </a:p>
          <a:p>
            <a:pPr>
              <a:lnSpc>
                <a:spcPct val="150000"/>
              </a:lnSpc>
            </a:pPr>
            <a:endParaRPr lang="en-US" dirty="0"/>
          </a:p>
          <a:p>
            <a:pPr>
              <a:lnSpc>
                <a:spcPct val="150000"/>
              </a:lnSpc>
            </a:pPr>
            <a:r>
              <a:rPr lang="en-US" b="1" dirty="0"/>
              <a:t>Find a code for this profession</a:t>
            </a:r>
          </a:p>
          <a:p>
            <a:pPr>
              <a:lnSpc>
                <a:spcPct val="150000"/>
              </a:lnSpc>
            </a:pPr>
            <a:r>
              <a:rPr lang="en-US" b="1" dirty="0"/>
              <a:t>Find a code for your own profession</a:t>
            </a:r>
          </a:p>
          <a:p>
            <a:pPr marL="0" indent="0">
              <a:lnSpc>
                <a:spcPct val="150000"/>
              </a:lnSpc>
              <a:buNone/>
            </a:pPr>
            <a:endParaRPr lang="en-US" dirty="0"/>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Exercise:</a:t>
            </a:r>
            <a:endParaRPr lang="en-GB" dirty="0"/>
          </a:p>
        </p:txBody>
      </p:sp>
    </p:spTree>
    <p:extLst>
      <p:ext uri="{BB962C8B-B14F-4D97-AF65-F5344CB8AC3E}">
        <p14:creationId xmlns:p14="http://schemas.microsoft.com/office/powerpoint/2010/main" val="2191750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412459"/>
            <a:ext cx="13392436" cy="6455645"/>
          </a:xfrm>
        </p:spPr>
        <p:txBody>
          <a:bodyPr>
            <a:noAutofit/>
          </a:bodyPr>
          <a:lstStyle/>
          <a:p>
            <a:pPr marL="0" indent="0">
              <a:buNone/>
            </a:pPr>
            <a:r>
              <a:rPr lang="en-US" dirty="0"/>
              <a:t>Item non-response or when values are missing from other reasons:</a:t>
            </a:r>
          </a:p>
          <a:p>
            <a:r>
              <a:rPr lang="en-US" b="1" dirty="0"/>
              <a:t>No answer (NA): </a:t>
            </a:r>
            <a:r>
              <a:rPr lang="en-US" dirty="0"/>
              <a:t>The respondent did not answer a question when he/she should have;</a:t>
            </a:r>
          </a:p>
          <a:p>
            <a:r>
              <a:rPr lang="en-US" b="1" dirty="0"/>
              <a:t>Refusal: </a:t>
            </a:r>
            <a:r>
              <a:rPr lang="en-US" dirty="0"/>
              <a:t>The respondent explicitly refused to answer;</a:t>
            </a:r>
          </a:p>
          <a:p>
            <a:r>
              <a:rPr lang="en-US" b="1" dirty="0"/>
              <a:t>Don’t Know (DK): </a:t>
            </a:r>
            <a:r>
              <a:rPr lang="en-US" dirty="0"/>
              <a:t>The respondent did not answer a question because he/she had no opinion or did not know the information required for answering.</a:t>
            </a:r>
          </a:p>
          <a:p>
            <a:r>
              <a:rPr lang="en-US" b="1" dirty="0"/>
              <a:t>Processing Error: </a:t>
            </a:r>
            <a:r>
              <a:rPr lang="en-US" dirty="0"/>
              <a:t>The respondent provided an answer; interviewer error, illegible record, incorrect coding </a:t>
            </a:r>
            <a:r>
              <a:rPr lang="en-US" dirty="0" err="1"/>
              <a:t>etc</a:t>
            </a:r>
            <a:endParaRPr lang="en-US" dirty="0"/>
          </a:p>
          <a:p>
            <a:r>
              <a:rPr lang="en-US" b="1" dirty="0"/>
              <a:t>Not Applicable/Inapplicable (NAP/INAP):</a:t>
            </a:r>
            <a:r>
              <a:rPr lang="en-US" dirty="0"/>
              <a:t> A question did not apply to the respondent. For example respondents without a partner did not answer partner-related questions</a:t>
            </a:r>
          </a:p>
          <a:p>
            <a:pPr lvl="1"/>
            <a:r>
              <a:rPr lang="en-US" dirty="0"/>
              <a:t>For more missing data situations see ETG</a:t>
            </a:r>
          </a:p>
          <a:p>
            <a:endParaRPr lang="en-US" dirty="0"/>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Coding missing values</a:t>
            </a:r>
            <a:endParaRPr lang="en-GB" dirty="0"/>
          </a:p>
        </p:txBody>
      </p:sp>
    </p:spTree>
    <p:extLst>
      <p:ext uri="{BB962C8B-B14F-4D97-AF65-F5344CB8AC3E}">
        <p14:creationId xmlns:p14="http://schemas.microsoft.com/office/powerpoint/2010/main" val="13421557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059091"/>
            <a:ext cx="13392436" cy="6809014"/>
          </a:xfrm>
        </p:spPr>
        <p:txBody>
          <a:bodyPr>
            <a:noAutofit/>
          </a:bodyPr>
          <a:lstStyle/>
          <a:p>
            <a:pPr marL="0" indent="0">
              <a:lnSpc>
                <a:spcPct val="150000"/>
              </a:lnSpc>
              <a:buNone/>
            </a:pPr>
            <a:r>
              <a:rPr lang="en-US" dirty="0"/>
              <a:t>Numerical codes of missing values:</a:t>
            </a:r>
          </a:p>
          <a:p>
            <a:pPr>
              <a:lnSpc>
                <a:spcPct val="150000"/>
              </a:lnSpc>
            </a:pPr>
            <a:r>
              <a:rPr lang="en-US" dirty="0"/>
              <a:t>Typically negative values or values like 7, 8, 9 or 97, 98, 99 or 997, 998, 999.</a:t>
            </a:r>
          </a:p>
          <a:p>
            <a:pPr>
              <a:lnSpc>
                <a:spcPct val="150000"/>
              </a:lnSpc>
            </a:pPr>
            <a:endParaRPr lang="en-US" dirty="0"/>
          </a:p>
          <a:p>
            <a:pPr>
              <a:lnSpc>
                <a:spcPct val="150000"/>
              </a:lnSpc>
            </a:pPr>
            <a:r>
              <a:rPr lang="en-US" dirty="0"/>
              <a:t>Prevent overlapping codes for valid and missing values.</a:t>
            </a:r>
          </a:p>
          <a:p>
            <a:pPr>
              <a:lnSpc>
                <a:spcPct val="150000"/>
              </a:lnSpc>
            </a:pPr>
            <a:r>
              <a:rPr lang="en-US" dirty="0"/>
              <a:t>Example: „0“ may be a real value (income, years of duration of something), do not use „0“ as a code for missing value.</a:t>
            </a:r>
          </a:p>
          <a:p>
            <a:pPr>
              <a:lnSpc>
                <a:spcPct val="150000"/>
              </a:lnSpc>
            </a:pPr>
            <a:endParaRPr lang="en-US" dirty="0"/>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Coding missing values</a:t>
            </a:r>
            <a:endParaRPr lang="en-GB" dirty="0"/>
          </a:p>
        </p:txBody>
      </p:sp>
    </p:spTree>
    <p:extLst>
      <p:ext uri="{BB962C8B-B14F-4D97-AF65-F5344CB8AC3E}">
        <p14:creationId xmlns:p14="http://schemas.microsoft.com/office/powerpoint/2010/main" val="6168415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059091"/>
            <a:ext cx="13392436" cy="6809014"/>
          </a:xfrm>
        </p:spPr>
        <p:txBody>
          <a:bodyPr>
            <a:noAutofit/>
          </a:bodyPr>
          <a:lstStyle/>
          <a:p>
            <a:pPr marL="0" indent="0">
              <a:buNone/>
            </a:pPr>
            <a:r>
              <a:rPr lang="en-US" dirty="0"/>
              <a:t>!!! Completely different from quantitative coding!!!  What´s in the text? What is it about?</a:t>
            </a:r>
          </a:p>
          <a:p>
            <a:endParaRPr lang="en-US" b="1" dirty="0"/>
          </a:p>
          <a:p>
            <a:r>
              <a:rPr lang="en-US" dirty="0"/>
              <a:t>A process of identifying a passage in the text or other data items (photograph, image).</a:t>
            </a:r>
          </a:p>
          <a:p>
            <a:r>
              <a:rPr lang="en-US" dirty="0"/>
              <a:t>Searching and identifying concepts and finding relations between them.</a:t>
            </a:r>
          </a:p>
          <a:p>
            <a:r>
              <a:rPr lang="en-US" dirty="0"/>
              <a:t>Codes enable you to </a:t>
            </a:r>
            <a:r>
              <a:rPr lang="en-US" dirty="0" err="1"/>
              <a:t>organise</a:t>
            </a:r>
            <a:r>
              <a:rPr lang="en-US" dirty="0"/>
              <a:t> and </a:t>
            </a:r>
            <a:r>
              <a:rPr lang="en-US" dirty="0" err="1"/>
              <a:t>analyse</a:t>
            </a:r>
            <a:r>
              <a:rPr lang="en-US" dirty="0"/>
              <a:t> data in a structured way, e.g. by examining relationships between codes.</a:t>
            </a:r>
          </a:p>
          <a:p>
            <a:r>
              <a:rPr lang="en-US" dirty="0"/>
              <a:t>Qualitative coding </a:t>
            </a:r>
            <a:r>
              <a:rPr lang="en-US" dirty="0" err="1"/>
              <a:t>dependenst</a:t>
            </a:r>
            <a:r>
              <a:rPr lang="en-US" dirty="0"/>
              <a:t> on your expertise!!</a:t>
            </a:r>
          </a:p>
          <a:p>
            <a:pPr lvl="1"/>
            <a:r>
              <a:rPr lang="en-US" dirty="0"/>
              <a:t>It is not the aim of this presentation to teach you qualitative coding, only hint some basics.</a:t>
            </a:r>
          </a:p>
          <a:p>
            <a:endParaRPr lang="en-US" b="1" dirty="0"/>
          </a:p>
          <a:p>
            <a:endParaRPr lang="en-US" b="1" dirty="0"/>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Subchapter: Qualitative coding</a:t>
            </a:r>
            <a:endParaRPr lang="en-GB" dirty="0"/>
          </a:p>
        </p:txBody>
      </p:sp>
    </p:spTree>
    <p:extLst>
      <p:ext uri="{BB962C8B-B14F-4D97-AF65-F5344CB8AC3E}">
        <p14:creationId xmlns:p14="http://schemas.microsoft.com/office/powerpoint/2010/main" val="266572454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059091"/>
            <a:ext cx="13392436" cy="2640925"/>
          </a:xfrm>
        </p:spPr>
        <p:txBody>
          <a:bodyPr>
            <a:noAutofit/>
          </a:bodyPr>
          <a:lstStyle/>
          <a:p>
            <a:r>
              <a:rPr lang="en-US" dirty="0"/>
              <a:t>Concept driven approach: deductive, you have a developed system of codes representing concepts and look for  concepts in the text</a:t>
            </a:r>
          </a:p>
          <a:p>
            <a:r>
              <a:rPr lang="en-US" dirty="0"/>
              <a:t>Data driven approach: inductive, you search concepts in the text without a preceding </a:t>
            </a:r>
            <a:r>
              <a:rPr lang="en-US" dirty="0" err="1"/>
              <a:t>conceptualisation</a:t>
            </a:r>
            <a:r>
              <a:rPr lang="en-US" dirty="0"/>
              <a:t> and let the text speak  for itself</a:t>
            </a:r>
          </a:p>
          <a:p>
            <a:pPr marL="0" indent="0">
              <a:buNone/>
            </a:pPr>
            <a:r>
              <a:rPr lang="en-US" dirty="0"/>
              <a:t>Example of coding:</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Concept driven coding vs data driven coding</a:t>
            </a:r>
            <a:endParaRPr lang="en-GB" dirty="0"/>
          </a:p>
        </p:txBody>
      </p:sp>
      <p:sp>
        <p:nvSpPr>
          <p:cNvPr id="4" name="object 6">
            <a:extLst>
              <a:ext uri="{FF2B5EF4-FFF2-40B4-BE49-F238E27FC236}">
                <a16:creationId xmlns:a16="http://schemas.microsoft.com/office/drawing/2014/main" id="{C1A31A9C-C906-445C-8BE7-BAB07E2A7064}"/>
              </a:ext>
            </a:extLst>
          </p:cNvPr>
          <p:cNvSpPr/>
          <p:nvPr/>
        </p:nvSpPr>
        <p:spPr>
          <a:xfrm>
            <a:off x="1126234" y="4876533"/>
            <a:ext cx="11126725" cy="36273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94378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414016"/>
            <a:ext cx="13392436" cy="5907024"/>
          </a:xfrm>
        </p:spPr>
        <p:txBody>
          <a:bodyPr>
            <a:noAutofit/>
          </a:bodyPr>
          <a:lstStyle/>
          <a:p>
            <a:r>
              <a:rPr lang="en-US" dirty="0"/>
              <a:t>Document the meaning of the codes in a separate file.</a:t>
            </a:r>
          </a:p>
          <a:p>
            <a:r>
              <a:rPr lang="en-US" dirty="0"/>
              <a:t>Short descriptions of the meaning of each code.</a:t>
            </a:r>
          </a:p>
          <a:p>
            <a:r>
              <a:rPr lang="en-US" dirty="0"/>
              <a:t>Necessary to you and others who will have access to your data/analysis.</a:t>
            </a:r>
          </a:p>
          <a:p>
            <a:endParaRPr lang="en-US" dirty="0"/>
          </a:p>
          <a:p>
            <a:r>
              <a:rPr lang="en-US" dirty="0"/>
              <a:t>Provide other information to the code:</a:t>
            </a:r>
          </a:p>
          <a:p>
            <a:pPr lvl="1"/>
            <a:r>
              <a:rPr lang="en-US" dirty="0"/>
              <a:t>the label or name of the code</a:t>
            </a:r>
          </a:p>
          <a:p>
            <a:pPr lvl="1"/>
            <a:r>
              <a:rPr lang="en-US" dirty="0"/>
              <a:t>who coded it (name of the researcher/coder)</a:t>
            </a:r>
          </a:p>
          <a:p>
            <a:pPr lvl="1"/>
            <a:r>
              <a:rPr lang="en-US" dirty="0"/>
              <a:t>the date when the coding was done/changed</a:t>
            </a:r>
          </a:p>
          <a:p>
            <a:pPr lvl="1"/>
            <a:r>
              <a:rPr lang="en-US" dirty="0"/>
              <a:t>definition of the code; a description of the concept it refers to</a:t>
            </a:r>
          </a:p>
          <a:p>
            <a:pPr lvl="1"/>
            <a:r>
              <a:rPr lang="en-US" dirty="0"/>
              <a:t>information about the relationship of the code to other codes you are working with during the analysis.</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Documenting codes</a:t>
            </a:r>
            <a:endParaRPr lang="en-GB" dirty="0"/>
          </a:p>
        </p:txBody>
      </p:sp>
    </p:spTree>
    <p:extLst>
      <p:ext uri="{BB962C8B-B14F-4D97-AF65-F5344CB8AC3E}">
        <p14:creationId xmlns:p14="http://schemas.microsoft.com/office/powerpoint/2010/main" val="8457829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496211"/>
            <a:ext cx="14489062" cy="5635418"/>
          </a:xfrm>
        </p:spPr>
        <p:txBody>
          <a:bodyPr/>
          <a:lstStyle/>
          <a:p>
            <a:pPr>
              <a:lnSpc>
                <a:spcPct val="150000"/>
              </a:lnSpc>
            </a:pPr>
            <a:r>
              <a:rPr lang="en-US" dirty="0"/>
              <a:t>Data entry and integrity</a:t>
            </a:r>
          </a:p>
          <a:p>
            <a:pPr>
              <a:lnSpc>
                <a:spcPct val="150000"/>
              </a:lnSpc>
            </a:pPr>
            <a:r>
              <a:rPr lang="en-US" dirty="0"/>
              <a:t>Quantitative coding</a:t>
            </a:r>
          </a:p>
          <a:p>
            <a:pPr>
              <a:lnSpc>
                <a:spcPct val="150000"/>
              </a:lnSpc>
            </a:pPr>
            <a:r>
              <a:rPr lang="en-US" dirty="0"/>
              <a:t>Qualitative coding</a:t>
            </a:r>
          </a:p>
          <a:p>
            <a:pPr marL="0" indent="0">
              <a:lnSpc>
                <a:spcPct val="150000"/>
              </a:lnSpc>
              <a:buNone/>
            </a:pPr>
            <a:r>
              <a:rPr lang="en-US" dirty="0"/>
              <a:t>__________________________</a:t>
            </a:r>
          </a:p>
          <a:p>
            <a:pPr>
              <a:lnSpc>
                <a:spcPct val="150000"/>
              </a:lnSpc>
            </a:pPr>
            <a:r>
              <a:rPr lang="en-US" dirty="0"/>
              <a:t>Weights of survey data</a:t>
            </a:r>
          </a:p>
          <a:p>
            <a:pPr>
              <a:lnSpc>
                <a:spcPct val="150000"/>
              </a:lnSpc>
            </a:pPr>
            <a:r>
              <a:rPr lang="en-US" dirty="0"/>
              <a:t>File formats and data conversion</a:t>
            </a:r>
          </a:p>
          <a:p>
            <a:pPr>
              <a:lnSpc>
                <a:spcPct val="150000"/>
              </a:lnSpc>
            </a:pPr>
            <a:r>
              <a:rPr lang="en-US" dirty="0"/>
              <a:t>Data authenticity</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What is the chapter Process about?</a:t>
            </a:r>
            <a:endParaRPr lang="en-GB" dirty="0"/>
          </a:p>
        </p:txBody>
      </p:sp>
    </p:spTree>
    <p:extLst>
      <p:ext uri="{BB962C8B-B14F-4D97-AF65-F5344CB8AC3E}">
        <p14:creationId xmlns:p14="http://schemas.microsoft.com/office/powerpoint/2010/main" val="333147200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304288"/>
            <a:ext cx="13392436" cy="6016752"/>
          </a:xfrm>
        </p:spPr>
        <p:txBody>
          <a:bodyPr>
            <a:noAutofit/>
          </a:bodyPr>
          <a:lstStyle/>
          <a:p>
            <a:pPr>
              <a:lnSpc>
                <a:spcPct val="150000"/>
              </a:lnSpc>
            </a:pPr>
            <a:r>
              <a:rPr lang="en-US" dirty="0"/>
              <a:t>The coder has influence on the coding process.</a:t>
            </a:r>
          </a:p>
          <a:p>
            <a:pPr>
              <a:lnSpc>
                <a:spcPct val="150000"/>
              </a:lnSpc>
            </a:pPr>
            <a:r>
              <a:rPr lang="en-US" dirty="0"/>
              <a:t>Establish coding guidelines</a:t>
            </a:r>
          </a:p>
          <a:p>
            <a:pPr>
              <a:lnSpc>
                <a:spcPct val="150000"/>
              </a:lnSpc>
            </a:pPr>
            <a:r>
              <a:rPr lang="en-US" dirty="0"/>
              <a:t>Each coder in the team must be trained according to guidelines</a:t>
            </a:r>
          </a:p>
          <a:p>
            <a:pPr>
              <a:lnSpc>
                <a:spcPct val="150000"/>
              </a:lnSpc>
            </a:pPr>
            <a:endParaRPr lang="en-US" dirty="0"/>
          </a:p>
          <a:p>
            <a:pPr>
              <a:lnSpc>
                <a:spcPct val="150000"/>
              </a:lnSpc>
            </a:pPr>
            <a:r>
              <a:rPr lang="en-US" dirty="0"/>
              <a:t>Several techniques to control coder reliability:</a:t>
            </a:r>
          </a:p>
          <a:p>
            <a:pPr>
              <a:lnSpc>
                <a:spcPct val="150000"/>
              </a:lnSpc>
            </a:pPr>
            <a:r>
              <a:rPr lang="en-US" dirty="0"/>
              <a:t>Checking the transcription</a:t>
            </a:r>
          </a:p>
          <a:p>
            <a:pPr>
              <a:lnSpc>
                <a:spcPct val="150000"/>
              </a:lnSpc>
            </a:pPr>
            <a:r>
              <a:rPr lang="en-US" dirty="0"/>
              <a:t>An independent researcher goes through coded texts and considers a  degree to which coders differed from each other.</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Prevent coder variance</a:t>
            </a:r>
            <a:endParaRPr lang="en-GB" dirty="0"/>
          </a:p>
        </p:txBody>
      </p:sp>
    </p:spTree>
    <p:extLst>
      <p:ext uri="{BB962C8B-B14F-4D97-AF65-F5344CB8AC3E}">
        <p14:creationId xmlns:p14="http://schemas.microsoft.com/office/powerpoint/2010/main" val="317372217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560320"/>
            <a:ext cx="13392436" cy="5760720"/>
          </a:xfrm>
        </p:spPr>
        <p:txBody>
          <a:bodyPr>
            <a:noAutofit/>
          </a:bodyPr>
          <a:lstStyle/>
          <a:p>
            <a:pPr>
              <a:lnSpc>
                <a:spcPct val="150000"/>
              </a:lnSpc>
            </a:pPr>
            <a:r>
              <a:rPr lang="en-US" dirty="0"/>
              <a:t>Coding large dataset, at the beginnings feelings and perceptions of the  coder different from those at the end</a:t>
            </a:r>
          </a:p>
          <a:p>
            <a:pPr>
              <a:lnSpc>
                <a:spcPct val="150000"/>
              </a:lnSpc>
            </a:pPr>
            <a:r>
              <a:rPr lang="en-US" dirty="0"/>
              <a:t>When you finish coding the document, check for the definitional drift</a:t>
            </a:r>
          </a:p>
          <a:p>
            <a:pPr>
              <a:lnSpc>
                <a:spcPct val="150000"/>
              </a:lnSpc>
            </a:pPr>
            <a:r>
              <a:rPr lang="en-US" dirty="0"/>
              <a:t>Have good notes with descriptions of individual codes.</a:t>
            </a:r>
          </a:p>
          <a:p>
            <a:pPr>
              <a:lnSpc>
                <a:spcPct val="150000"/>
              </a:lnSpc>
            </a:pPr>
            <a:endParaRPr lang="en-US" dirty="0"/>
          </a:p>
          <a:p>
            <a:pPr marL="0" indent="0">
              <a:lnSpc>
                <a:spcPct val="150000"/>
              </a:lnSpc>
              <a:buNone/>
            </a:pPr>
            <a:r>
              <a:rPr lang="en-US" dirty="0"/>
              <a:t>Working in a team:</a:t>
            </a:r>
          </a:p>
          <a:p>
            <a:pPr>
              <a:lnSpc>
                <a:spcPct val="150000"/>
              </a:lnSpc>
            </a:pPr>
            <a:r>
              <a:rPr lang="en-US" dirty="0"/>
              <a:t>If there are more people in the team, individual members can check each  other´s coding.</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Definitional drift in coding</a:t>
            </a:r>
            <a:endParaRPr lang="en-GB" dirty="0"/>
          </a:p>
        </p:txBody>
      </p:sp>
    </p:spTree>
    <p:extLst>
      <p:ext uri="{BB962C8B-B14F-4D97-AF65-F5344CB8AC3E}">
        <p14:creationId xmlns:p14="http://schemas.microsoft.com/office/powerpoint/2010/main" val="84307697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909716" y="2879653"/>
            <a:ext cx="6095523" cy="5760720"/>
          </a:xfrm>
        </p:spPr>
        <p:txBody>
          <a:bodyPr>
            <a:noAutofit/>
          </a:bodyPr>
          <a:lstStyle/>
          <a:p>
            <a:pPr marL="0" indent="0">
              <a:buNone/>
            </a:pPr>
            <a:r>
              <a:rPr lang="en-US" dirty="0"/>
              <a:t>Adjustment of the sample.</a:t>
            </a:r>
          </a:p>
          <a:p>
            <a:pPr marL="0" indent="0">
              <a:buNone/>
            </a:pPr>
            <a:r>
              <a:rPr lang="en-US" dirty="0"/>
              <a:t>Each individual case in the file  is assigned an individual weight which is used to multiply the case in order to attain  the desired characteristics  of the sample.</a:t>
            </a:r>
          </a:p>
          <a:p>
            <a:pPr marL="0" indent="0">
              <a:buNone/>
            </a:pPr>
            <a:endParaRPr lang="en-US" dirty="0"/>
          </a:p>
          <a:p>
            <a:r>
              <a:rPr lang="en-US" dirty="0"/>
              <a:t>There are different types of weights for different purposes</a:t>
            </a:r>
          </a:p>
          <a:p>
            <a:r>
              <a:rPr lang="en-US" dirty="0"/>
              <a:t>Necessary in some </a:t>
            </a:r>
            <a:r>
              <a:rPr lang="en-US" dirty="0" err="1"/>
              <a:t>sitations</a:t>
            </a:r>
            <a:endParaRPr lang="en-US" dirty="0"/>
          </a:p>
          <a:p>
            <a:r>
              <a:rPr lang="en-US" dirty="0"/>
              <a:t>Issue of quality</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Dive in deep? Weights of survey data</a:t>
            </a:r>
            <a:endParaRPr lang="en-GB" dirty="0"/>
          </a:p>
        </p:txBody>
      </p:sp>
      <p:sp>
        <p:nvSpPr>
          <p:cNvPr id="4" name="object 4">
            <a:extLst>
              <a:ext uri="{FF2B5EF4-FFF2-40B4-BE49-F238E27FC236}">
                <a16:creationId xmlns:a16="http://schemas.microsoft.com/office/drawing/2014/main" id="{80B464AF-4B89-42A5-B6B0-19D38EC78346}"/>
              </a:ext>
            </a:extLst>
          </p:cNvPr>
          <p:cNvSpPr/>
          <p:nvPr/>
        </p:nvSpPr>
        <p:spPr>
          <a:xfrm>
            <a:off x="323088" y="1857645"/>
            <a:ext cx="9076944" cy="719437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5259322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567643" y="2060578"/>
            <a:ext cx="5412771" cy="1749312"/>
          </a:xfrm>
        </p:spPr>
        <p:txBody>
          <a:bodyPr>
            <a:noAutofit/>
          </a:bodyPr>
          <a:lstStyle/>
          <a:p>
            <a:pPr marL="0" indent="0">
              <a:buNone/>
            </a:pPr>
            <a:r>
              <a:rPr lang="en-US" dirty="0"/>
              <a:t>Distribution of weighting variable - how the post-stratification weight  should not look</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Issue of quality</a:t>
            </a:r>
            <a:endParaRPr lang="en-GB" dirty="0"/>
          </a:p>
        </p:txBody>
      </p:sp>
      <p:sp>
        <p:nvSpPr>
          <p:cNvPr id="5" name="object 157">
            <a:extLst>
              <a:ext uri="{FF2B5EF4-FFF2-40B4-BE49-F238E27FC236}">
                <a16:creationId xmlns:a16="http://schemas.microsoft.com/office/drawing/2014/main" id="{C7ED9B0E-9C99-4476-845E-6D4ED46E9883}"/>
              </a:ext>
            </a:extLst>
          </p:cNvPr>
          <p:cNvSpPr/>
          <p:nvPr/>
        </p:nvSpPr>
        <p:spPr>
          <a:xfrm>
            <a:off x="358139" y="2382010"/>
            <a:ext cx="8470645" cy="5760719"/>
          </a:xfrm>
          <a:prstGeom prst="rect">
            <a:avLst/>
          </a:prstGeom>
          <a:blipFill>
            <a:blip r:embed="rId2" cstate="print"/>
            <a:stretch>
              <a:fillRect/>
            </a:stretch>
          </a:blipFill>
        </p:spPr>
        <p:txBody>
          <a:bodyPr wrap="square" lIns="0" tIns="0" rIns="0" bIns="0" rtlCol="0"/>
          <a:lstStyle/>
          <a:p>
            <a:endParaRPr/>
          </a:p>
        </p:txBody>
      </p:sp>
      <p:sp>
        <p:nvSpPr>
          <p:cNvPr id="162" name="object 3">
            <a:extLst>
              <a:ext uri="{FF2B5EF4-FFF2-40B4-BE49-F238E27FC236}">
                <a16:creationId xmlns:a16="http://schemas.microsoft.com/office/drawing/2014/main" id="{3392B36E-8606-4F9E-BBD0-7702FC96D2EB}"/>
              </a:ext>
            </a:extLst>
          </p:cNvPr>
          <p:cNvSpPr/>
          <p:nvPr/>
        </p:nvSpPr>
        <p:spPr>
          <a:xfrm>
            <a:off x="9344492" y="3959211"/>
            <a:ext cx="5627311" cy="4911725"/>
          </a:xfrm>
          <a:custGeom>
            <a:avLst/>
            <a:gdLst/>
            <a:ahLst/>
            <a:cxnLst/>
            <a:rect l="l" t="t" r="r" b="b"/>
            <a:pathLst>
              <a:path w="5878195" h="4911725">
                <a:moveTo>
                  <a:pt x="5878062" y="4911219"/>
                </a:moveTo>
                <a:lnTo>
                  <a:pt x="0" y="4911219"/>
                </a:lnTo>
                <a:lnTo>
                  <a:pt x="0" y="0"/>
                </a:lnTo>
                <a:lnTo>
                  <a:pt x="5878062" y="4692266"/>
                </a:lnTo>
                <a:lnTo>
                  <a:pt x="5878062" y="4911219"/>
                </a:lnTo>
                <a:close/>
              </a:path>
            </a:pathLst>
          </a:custGeom>
          <a:solidFill>
            <a:srgbClr val="FFFFFF"/>
          </a:solidFill>
        </p:spPr>
        <p:txBody>
          <a:bodyPr wrap="square" lIns="0" tIns="0" rIns="0" bIns="0" rtlCol="0"/>
          <a:lstStyle/>
          <a:p>
            <a:endParaRPr/>
          </a:p>
        </p:txBody>
      </p:sp>
      <p:sp>
        <p:nvSpPr>
          <p:cNvPr id="163" name="object 4">
            <a:extLst>
              <a:ext uri="{FF2B5EF4-FFF2-40B4-BE49-F238E27FC236}">
                <a16:creationId xmlns:a16="http://schemas.microsoft.com/office/drawing/2014/main" id="{65B483D7-5422-42A1-B790-C660CF976D31}"/>
              </a:ext>
            </a:extLst>
          </p:cNvPr>
          <p:cNvSpPr/>
          <p:nvPr/>
        </p:nvSpPr>
        <p:spPr>
          <a:xfrm>
            <a:off x="9344490" y="3959206"/>
            <a:ext cx="5627311" cy="4692650"/>
          </a:xfrm>
          <a:custGeom>
            <a:avLst/>
            <a:gdLst/>
            <a:ahLst/>
            <a:cxnLst/>
            <a:rect l="l" t="t" r="r" b="b"/>
            <a:pathLst>
              <a:path w="5878195" h="4692650">
                <a:moveTo>
                  <a:pt x="5878062" y="4692292"/>
                </a:moveTo>
                <a:lnTo>
                  <a:pt x="0" y="0"/>
                </a:lnTo>
                <a:lnTo>
                  <a:pt x="5878062" y="0"/>
                </a:lnTo>
                <a:lnTo>
                  <a:pt x="5878062" y="4692292"/>
                </a:lnTo>
                <a:close/>
              </a:path>
            </a:pathLst>
          </a:custGeom>
          <a:solidFill>
            <a:srgbClr val="FFFFFF"/>
          </a:solidFill>
        </p:spPr>
        <p:txBody>
          <a:bodyPr wrap="square" lIns="0" tIns="0" rIns="0" bIns="0" rtlCol="0"/>
          <a:lstStyle/>
          <a:p>
            <a:endParaRPr/>
          </a:p>
        </p:txBody>
      </p:sp>
      <p:sp>
        <p:nvSpPr>
          <p:cNvPr id="164" name="object 5">
            <a:extLst>
              <a:ext uri="{FF2B5EF4-FFF2-40B4-BE49-F238E27FC236}">
                <a16:creationId xmlns:a16="http://schemas.microsoft.com/office/drawing/2014/main" id="{7CA9D605-1456-483B-87DA-75ADEDACE51F}"/>
              </a:ext>
            </a:extLst>
          </p:cNvPr>
          <p:cNvSpPr/>
          <p:nvPr/>
        </p:nvSpPr>
        <p:spPr>
          <a:xfrm>
            <a:off x="9344489" y="4119591"/>
            <a:ext cx="5627311" cy="4911725"/>
          </a:xfrm>
          <a:custGeom>
            <a:avLst/>
            <a:gdLst/>
            <a:ahLst/>
            <a:cxnLst/>
            <a:rect l="l" t="t" r="r" b="b"/>
            <a:pathLst>
              <a:path w="5878195" h="4911725">
                <a:moveTo>
                  <a:pt x="5878062" y="4911219"/>
                </a:moveTo>
                <a:lnTo>
                  <a:pt x="0" y="4911219"/>
                </a:lnTo>
                <a:lnTo>
                  <a:pt x="0" y="0"/>
                </a:lnTo>
                <a:lnTo>
                  <a:pt x="5878062" y="4692279"/>
                </a:lnTo>
                <a:lnTo>
                  <a:pt x="5878062" y="4911219"/>
                </a:lnTo>
                <a:close/>
              </a:path>
            </a:pathLst>
          </a:custGeom>
          <a:solidFill>
            <a:srgbClr val="FFFFFF"/>
          </a:solidFill>
        </p:spPr>
        <p:txBody>
          <a:bodyPr wrap="square" lIns="0" tIns="0" rIns="0" bIns="0" rtlCol="0"/>
          <a:lstStyle/>
          <a:p>
            <a:endParaRPr/>
          </a:p>
        </p:txBody>
      </p:sp>
      <p:sp>
        <p:nvSpPr>
          <p:cNvPr id="165" name="object 6">
            <a:extLst>
              <a:ext uri="{FF2B5EF4-FFF2-40B4-BE49-F238E27FC236}">
                <a16:creationId xmlns:a16="http://schemas.microsoft.com/office/drawing/2014/main" id="{496D06A5-850C-4D80-9C68-E9B28A115678}"/>
              </a:ext>
            </a:extLst>
          </p:cNvPr>
          <p:cNvSpPr/>
          <p:nvPr/>
        </p:nvSpPr>
        <p:spPr>
          <a:xfrm>
            <a:off x="9344488" y="3959208"/>
            <a:ext cx="5627311" cy="4692650"/>
          </a:xfrm>
          <a:custGeom>
            <a:avLst/>
            <a:gdLst/>
            <a:ahLst/>
            <a:cxnLst/>
            <a:rect l="l" t="t" r="r" b="b"/>
            <a:pathLst>
              <a:path w="5878195" h="4692650">
                <a:moveTo>
                  <a:pt x="5878062" y="4692292"/>
                </a:moveTo>
                <a:lnTo>
                  <a:pt x="0" y="0"/>
                </a:lnTo>
                <a:lnTo>
                  <a:pt x="5878062" y="0"/>
                </a:lnTo>
                <a:lnTo>
                  <a:pt x="5878062" y="4692292"/>
                </a:lnTo>
                <a:close/>
              </a:path>
            </a:pathLst>
          </a:custGeom>
          <a:solidFill>
            <a:srgbClr val="FFFFFF"/>
          </a:solidFill>
        </p:spPr>
        <p:txBody>
          <a:bodyPr wrap="square" lIns="0" tIns="0" rIns="0" bIns="0" rtlCol="0"/>
          <a:lstStyle/>
          <a:p>
            <a:endParaRPr/>
          </a:p>
        </p:txBody>
      </p:sp>
      <p:sp>
        <p:nvSpPr>
          <p:cNvPr id="166" name="object 7">
            <a:extLst>
              <a:ext uri="{FF2B5EF4-FFF2-40B4-BE49-F238E27FC236}">
                <a16:creationId xmlns:a16="http://schemas.microsoft.com/office/drawing/2014/main" id="{EDC2CADE-CC6F-440E-B5D6-495AD6C51C86}"/>
              </a:ext>
            </a:extLst>
          </p:cNvPr>
          <p:cNvSpPr txBox="1"/>
          <p:nvPr/>
        </p:nvSpPr>
        <p:spPr>
          <a:xfrm>
            <a:off x="10359314" y="8524331"/>
            <a:ext cx="888828" cy="229550"/>
          </a:xfrm>
          <a:prstGeom prst="rect">
            <a:avLst/>
          </a:prstGeom>
        </p:spPr>
        <p:txBody>
          <a:bodyPr vert="horz" wrap="square" lIns="0" tIns="13970" rIns="0" bIns="0" rtlCol="0">
            <a:spAutoFit/>
          </a:bodyPr>
          <a:lstStyle/>
          <a:p>
            <a:pPr marL="12700">
              <a:lnSpc>
                <a:spcPct val="100000"/>
              </a:lnSpc>
              <a:spcBef>
                <a:spcPts val="110"/>
              </a:spcBef>
            </a:pPr>
            <a:r>
              <a:rPr sz="1400" dirty="0">
                <a:latin typeface="Arial"/>
                <a:cs typeface="Arial"/>
              </a:rPr>
              <a:t>VAHA</a:t>
            </a:r>
          </a:p>
        </p:txBody>
      </p:sp>
      <p:sp>
        <p:nvSpPr>
          <p:cNvPr id="167" name="object 8">
            <a:extLst>
              <a:ext uri="{FF2B5EF4-FFF2-40B4-BE49-F238E27FC236}">
                <a16:creationId xmlns:a16="http://schemas.microsoft.com/office/drawing/2014/main" id="{D2A935D8-4A11-492E-9847-C2CBD2ACAB2D}"/>
              </a:ext>
            </a:extLst>
          </p:cNvPr>
          <p:cNvSpPr txBox="1"/>
          <p:nvPr/>
        </p:nvSpPr>
        <p:spPr>
          <a:xfrm rot="2640000">
            <a:off x="13930496" y="8119500"/>
            <a:ext cx="305845" cy="140970"/>
          </a:xfrm>
          <a:prstGeom prst="rect">
            <a:avLst/>
          </a:prstGeom>
        </p:spPr>
        <p:txBody>
          <a:bodyPr vert="horz" wrap="square" lIns="0" tIns="0" rIns="0" bIns="0" rtlCol="0">
            <a:spAutoFit/>
          </a:bodyPr>
          <a:lstStyle/>
          <a:p>
            <a:pPr>
              <a:lnSpc>
                <a:spcPts val="1110"/>
              </a:lnSpc>
            </a:pPr>
            <a:r>
              <a:rPr sz="1650" baseline="2525" dirty="0">
                <a:latin typeface="Arial"/>
                <a:cs typeface="Arial"/>
              </a:rPr>
              <a:t>3,</a:t>
            </a:r>
            <a:r>
              <a:rPr sz="1100" dirty="0">
                <a:latin typeface="Arial"/>
                <a:cs typeface="Arial"/>
              </a:rPr>
              <a:t>00</a:t>
            </a:r>
            <a:endParaRPr sz="1100">
              <a:latin typeface="Arial"/>
              <a:cs typeface="Arial"/>
            </a:endParaRPr>
          </a:p>
        </p:txBody>
      </p:sp>
      <p:sp>
        <p:nvSpPr>
          <p:cNvPr id="168" name="object 9">
            <a:extLst>
              <a:ext uri="{FF2B5EF4-FFF2-40B4-BE49-F238E27FC236}">
                <a16:creationId xmlns:a16="http://schemas.microsoft.com/office/drawing/2014/main" id="{438C31D4-A406-4298-9035-9015DBC69BB6}"/>
              </a:ext>
            </a:extLst>
          </p:cNvPr>
          <p:cNvSpPr txBox="1"/>
          <p:nvPr/>
        </p:nvSpPr>
        <p:spPr>
          <a:xfrm rot="2640000">
            <a:off x="13622195" y="8119500"/>
            <a:ext cx="305845" cy="140970"/>
          </a:xfrm>
          <a:prstGeom prst="rect">
            <a:avLst/>
          </a:prstGeom>
        </p:spPr>
        <p:txBody>
          <a:bodyPr vert="horz" wrap="square" lIns="0" tIns="0" rIns="0" bIns="0" rtlCol="0">
            <a:spAutoFit/>
          </a:bodyPr>
          <a:lstStyle/>
          <a:p>
            <a:pPr>
              <a:lnSpc>
                <a:spcPts val="1110"/>
              </a:lnSpc>
            </a:pPr>
            <a:r>
              <a:rPr sz="1650" baseline="2525" dirty="0">
                <a:latin typeface="Arial"/>
                <a:cs typeface="Arial"/>
              </a:rPr>
              <a:t>2,</a:t>
            </a:r>
            <a:r>
              <a:rPr sz="1100" dirty="0">
                <a:latin typeface="Arial"/>
                <a:cs typeface="Arial"/>
              </a:rPr>
              <a:t>75</a:t>
            </a:r>
            <a:endParaRPr sz="1100">
              <a:latin typeface="Arial"/>
              <a:cs typeface="Arial"/>
            </a:endParaRPr>
          </a:p>
        </p:txBody>
      </p:sp>
      <p:sp>
        <p:nvSpPr>
          <p:cNvPr id="169" name="object 10">
            <a:extLst>
              <a:ext uri="{FF2B5EF4-FFF2-40B4-BE49-F238E27FC236}">
                <a16:creationId xmlns:a16="http://schemas.microsoft.com/office/drawing/2014/main" id="{2242C7C4-E707-430A-9CE4-B80BBC579E7D}"/>
              </a:ext>
            </a:extLst>
          </p:cNvPr>
          <p:cNvSpPr txBox="1"/>
          <p:nvPr/>
        </p:nvSpPr>
        <p:spPr>
          <a:xfrm rot="2640000">
            <a:off x="13301106" y="8119500"/>
            <a:ext cx="305845" cy="140970"/>
          </a:xfrm>
          <a:prstGeom prst="rect">
            <a:avLst/>
          </a:prstGeom>
        </p:spPr>
        <p:txBody>
          <a:bodyPr vert="horz" wrap="square" lIns="0" tIns="0" rIns="0" bIns="0" rtlCol="0">
            <a:spAutoFit/>
          </a:bodyPr>
          <a:lstStyle/>
          <a:p>
            <a:pPr>
              <a:lnSpc>
                <a:spcPts val="1110"/>
              </a:lnSpc>
            </a:pPr>
            <a:r>
              <a:rPr sz="1650" baseline="2525" dirty="0">
                <a:latin typeface="Arial"/>
                <a:cs typeface="Arial"/>
              </a:rPr>
              <a:t>2,</a:t>
            </a:r>
            <a:r>
              <a:rPr sz="1100" dirty="0">
                <a:latin typeface="Arial"/>
                <a:cs typeface="Arial"/>
              </a:rPr>
              <a:t>50</a:t>
            </a:r>
            <a:endParaRPr sz="1100">
              <a:latin typeface="Arial"/>
              <a:cs typeface="Arial"/>
            </a:endParaRPr>
          </a:p>
        </p:txBody>
      </p:sp>
      <p:sp>
        <p:nvSpPr>
          <p:cNvPr id="170" name="object 11">
            <a:extLst>
              <a:ext uri="{FF2B5EF4-FFF2-40B4-BE49-F238E27FC236}">
                <a16:creationId xmlns:a16="http://schemas.microsoft.com/office/drawing/2014/main" id="{5901E5C6-66C0-4EBB-ADF7-CC0EFA5FEB1A}"/>
              </a:ext>
            </a:extLst>
          </p:cNvPr>
          <p:cNvSpPr txBox="1"/>
          <p:nvPr/>
        </p:nvSpPr>
        <p:spPr>
          <a:xfrm rot="2640000">
            <a:off x="12992804" y="8119500"/>
            <a:ext cx="305845" cy="140970"/>
          </a:xfrm>
          <a:prstGeom prst="rect">
            <a:avLst/>
          </a:prstGeom>
        </p:spPr>
        <p:txBody>
          <a:bodyPr vert="horz" wrap="square" lIns="0" tIns="0" rIns="0" bIns="0" rtlCol="0">
            <a:spAutoFit/>
          </a:bodyPr>
          <a:lstStyle/>
          <a:p>
            <a:pPr>
              <a:lnSpc>
                <a:spcPts val="1110"/>
              </a:lnSpc>
            </a:pPr>
            <a:r>
              <a:rPr sz="1650" baseline="2525" dirty="0">
                <a:latin typeface="Arial"/>
                <a:cs typeface="Arial"/>
              </a:rPr>
              <a:t>2,</a:t>
            </a:r>
            <a:r>
              <a:rPr sz="1100" dirty="0">
                <a:latin typeface="Arial"/>
                <a:cs typeface="Arial"/>
              </a:rPr>
              <a:t>25</a:t>
            </a:r>
            <a:endParaRPr sz="1100">
              <a:latin typeface="Arial"/>
              <a:cs typeface="Arial"/>
            </a:endParaRPr>
          </a:p>
        </p:txBody>
      </p:sp>
      <p:sp>
        <p:nvSpPr>
          <p:cNvPr id="171" name="object 12">
            <a:extLst>
              <a:ext uri="{FF2B5EF4-FFF2-40B4-BE49-F238E27FC236}">
                <a16:creationId xmlns:a16="http://schemas.microsoft.com/office/drawing/2014/main" id="{14570C86-DFB9-4966-A940-1D68C0A45051}"/>
              </a:ext>
            </a:extLst>
          </p:cNvPr>
          <p:cNvSpPr txBox="1"/>
          <p:nvPr/>
        </p:nvSpPr>
        <p:spPr>
          <a:xfrm rot="2640000">
            <a:off x="12671715" y="8119500"/>
            <a:ext cx="305845" cy="140970"/>
          </a:xfrm>
          <a:prstGeom prst="rect">
            <a:avLst/>
          </a:prstGeom>
        </p:spPr>
        <p:txBody>
          <a:bodyPr vert="horz" wrap="square" lIns="0" tIns="0" rIns="0" bIns="0" rtlCol="0">
            <a:spAutoFit/>
          </a:bodyPr>
          <a:lstStyle/>
          <a:p>
            <a:pPr>
              <a:lnSpc>
                <a:spcPts val="1110"/>
              </a:lnSpc>
            </a:pPr>
            <a:r>
              <a:rPr sz="1650" baseline="2525" dirty="0">
                <a:latin typeface="Arial"/>
                <a:cs typeface="Arial"/>
              </a:rPr>
              <a:t>2,</a:t>
            </a:r>
            <a:r>
              <a:rPr sz="1100" dirty="0">
                <a:latin typeface="Arial"/>
                <a:cs typeface="Arial"/>
              </a:rPr>
              <a:t>00</a:t>
            </a:r>
            <a:endParaRPr sz="1100">
              <a:latin typeface="Arial"/>
              <a:cs typeface="Arial"/>
            </a:endParaRPr>
          </a:p>
        </p:txBody>
      </p:sp>
      <p:sp>
        <p:nvSpPr>
          <p:cNvPr id="172" name="object 13">
            <a:extLst>
              <a:ext uri="{FF2B5EF4-FFF2-40B4-BE49-F238E27FC236}">
                <a16:creationId xmlns:a16="http://schemas.microsoft.com/office/drawing/2014/main" id="{A350E757-B306-40E1-B1D7-0A9C6A8AC2BA}"/>
              </a:ext>
            </a:extLst>
          </p:cNvPr>
          <p:cNvSpPr txBox="1"/>
          <p:nvPr/>
        </p:nvSpPr>
        <p:spPr>
          <a:xfrm rot="2640000">
            <a:off x="12363411" y="8119505"/>
            <a:ext cx="305845" cy="140970"/>
          </a:xfrm>
          <a:prstGeom prst="rect">
            <a:avLst/>
          </a:prstGeom>
        </p:spPr>
        <p:txBody>
          <a:bodyPr vert="horz" wrap="square" lIns="0" tIns="0" rIns="0" bIns="0" rtlCol="0">
            <a:spAutoFit/>
          </a:bodyPr>
          <a:lstStyle/>
          <a:p>
            <a:pPr>
              <a:lnSpc>
                <a:spcPts val="1110"/>
              </a:lnSpc>
            </a:pPr>
            <a:r>
              <a:rPr sz="1650" baseline="2525" dirty="0">
                <a:latin typeface="Arial"/>
                <a:cs typeface="Arial"/>
              </a:rPr>
              <a:t>1,</a:t>
            </a:r>
            <a:r>
              <a:rPr sz="1100" dirty="0">
                <a:latin typeface="Arial"/>
                <a:cs typeface="Arial"/>
              </a:rPr>
              <a:t>75</a:t>
            </a:r>
            <a:endParaRPr sz="1100">
              <a:latin typeface="Arial"/>
              <a:cs typeface="Arial"/>
            </a:endParaRPr>
          </a:p>
        </p:txBody>
      </p:sp>
      <p:sp>
        <p:nvSpPr>
          <p:cNvPr id="173" name="object 14">
            <a:extLst>
              <a:ext uri="{FF2B5EF4-FFF2-40B4-BE49-F238E27FC236}">
                <a16:creationId xmlns:a16="http://schemas.microsoft.com/office/drawing/2014/main" id="{201F418A-BD26-4F4C-868E-F6589E7A16BF}"/>
              </a:ext>
            </a:extLst>
          </p:cNvPr>
          <p:cNvSpPr txBox="1"/>
          <p:nvPr/>
        </p:nvSpPr>
        <p:spPr>
          <a:xfrm rot="2640000">
            <a:off x="12042324" y="8119500"/>
            <a:ext cx="305845" cy="140970"/>
          </a:xfrm>
          <a:prstGeom prst="rect">
            <a:avLst/>
          </a:prstGeom>
        </p:spPr>
        <p:txBody>
          <a:bodyPr vert="horz" wrap="square" lIns="0" tIns="0" rIns="0" bIns="0" rtlCol="0">
            <a:spAutoFit/>
          </a:bodyPr>
          <a:lstStyle/>
          <a:p>
            <a:pPr>
              <a:lnSpc>
                <a:spcPts val="1110"/>
              </a:lnSpc>
            </a:pPr>
            <a:r>
              <a:rPr sz="1650" baseline="2525" dirty="0">
                <a:latin typeface="Arial"/>
                <a:cs typeface="Arial"/>
              </a:rPr>
              <a:t>1,</a:t>
            </a:r>
            <a:r>
              <a:rPr sz="1100" dirty="0">
                <a:latin typeface="Arial"/>
                <a:cs typeface="Arial"/>
              </a:rPr>
              <a:t>50</a:t>
            </a:r>
            <a:endParaRPr sz="1100">
              <a:latin typeface="Arial"/>
              <a:cs typeface="Arial"/>
            </a:endParaRPr>
          </a:p>
        </p:txBody>
      </p:sp>
      <p:sp>
        <p:nvSpPr>
          <p:cNvPr id="174" name="object 15">
            <a:extLst>
              <a:ext uri="{FF2B5EF4-FFF2-40B4-BE49-F238E27FC236}">
                <a16:creationId xmlns:a16="http://schemas.microsoft.com/office/drawing/2014/main" id="{48C64DD7-03D7-4488-8ED4-BD99C2BAC8CA}"/>
              </a:ext>
            </a:extLst>
          </p:cNvPr>
          <p:cNvSpPr txBox="1"/>
          <p:nvPr/>
        </p:nvSpPr>
        <p:spPr>
          <a:xfrm rot="2640000">
            <a:off x="11734023" y="8119500"/>
            <a:ext cx="305845" cy="140970"/>
          </a:xfrm>
          <a:prstGeom prst="rect">
            <a:avLst/>
          </a:prstGeom>
        </p:spPr>
        <p:txBody>
          <a:bodyPr vert="horz" wrap="square" lIns="0" tIns="0" rIns="0" bIns="0" rtlCol="0">
            <a:spAutoFit/>
          </a:bodyPr>
          <a:lstStyle/>
          <a:p>
            <a:pPr>
              <a:lnSpc>
                <a:spcPts val="1110"/>
              </a:lnSpc>
            </a:pPr>
            <a:r>
              <a:rPr sz="1650" baseline="2525" dirty="0">
                <a:latin typeface="Arial"/>
                <a:cs typeface="Arial"/>
              </a:rPr>
              <a:t>1,</a:t>
            </a:r>
            <a:r>
              <a:rPr sz="1100" dirty="0">
                <a:latin typeface="Arial"/>
                <a:cs typeface="Arial"/>
              </a:rPr>
              <a:t>25</a:t>
            </a:r>
            <a:endParaRPr sz="1100">
              <a:latin typeface="Arial"/>
              <a:cs typeface="Arial"/>
            </a:endParaRPr>
          </a:p>
        </p:txBody>
      </p:sp>
      <p:sp>
        <p:nvSpPr>
          <p:cNvPr id="175" name="object 16">
            <a:extLst>
              <a:ext uri="{FF2B5EF4-FFF2-40B4-BE49-F238E27FC236}">
                <a16:creationId xmlns:a16="http://schemas.microsoft.com/office/drawing/2014/main" id="{67FEED73-7E77-4472-A553-ADEF81A3D479}"/>
              </a:ext>
            </a:extLst>
          </p:cNvPr>
          <p:cNvSpPr txBox="1"/>
          <p:nvPr/>
        </p:nvSpPr>
        <p:spPr>
          <a:xfrm rot="2640000">
            <a:off x="11412933" y="8119500"/>
            <a:ext cx="305845" cy="140970"/>
          </a:xfrm>
          <a:prstGeom prst="rect">
            <a:avLst/>
          </a:prstGeom>
        </p:spPr>
        <p:txBody>
          <a:bodyPr vert="horz" wrap="square" lIns="0" tIns="0" rIns="0" bIns="0" rtlCol="0">
            <a:spAutoFit/>
          </a:bodyPr>
          <a:lstStyle/>
          <a:p>
            <a:pPr>
              <a:lnSpc>
                <a:spcPts val="1110"/>
              </a:lnSpc>
            </a:pPr>
            <a:r>
              <a:rPr sz="1650" baseline="2525" dirty="0">
                <a:latin typeface="Arial"/>
                <a:cs typeface="Arial"/>
              </a:rPr>
              <a:t>1,</a:t>
            </a:r>
            <a:r>
              <a:rPr sz="1100" dirty="0">
                <a:latin typeface="Arial"/>
                <a:cs typeface="Arial"/>
              </a:rPr>
              <a:t>00</a:t>
            </a:r>
            <a:endParaRPr sz="1100">
              <a:latin typeface="Arial"/>
              <a:cs typeface="Arial"/>
            </a:endParaRPr>
          </a:p>
        </p:txBody>
      </p:sp>
      <p:sp>
        <p:nvSpPr>
          <p:cNvPr id="176" name="object 17">
            <a:extLst>
              <a:ext uri="{FF2B5EF4-FFF2-40B4-BE49-F238E27FC236}">
                <a16:creationId xmlns:a16="http://schemas.microsoft.com/office/drawing/2014/main" id="{323E29DA-264E-4A40-9863-C9676894BB7B}"/>
              </a:ext>
            </a:extLst>
          </p:cNvPr>
          <p:cNvSpPr txBox="1"/>
          <p:nvPr/>
        </p:nvSpPr>
        <p:spPr>
          <a:xfrm rot="2640000">
            <a:off x="11111123" y="8088371"/>
            <a:ext cx="231155" cy="140970"/>
          </a:xfrm>
          <a:prstGeom prst="rect">
            <a:avLst/>
          </a:prstGeom>
        </p:spPr>
        <p:txBody>
          <a:bodyPr vert="horz" wrap="square" lIns="0" tIns="0" rIns="0" bIns="0" rtlCol="0">
            <a:spAutoFit/>
          </a:bodyPr>
          <a:lstStyle/>
          <a:p>
            <a:pPr>
              <a:lnSpc>
                <a:spcPts val="1110"/>
              </a:lnSpc>
            </a:pPr>
            <a:r>
              <a:rPr sz="1100" dirty="0">
                <a:latin typeface="Arial"/>
                <a:cs typeface="Arial"/>
              </a:rPr>
              <a:t>,75</a:t>
            </a:r>
            <a:endParaRPr sz="1100">
              <a:latin typeface="Arial"/>
              <a:cs typeface="Arial"/>
            </a:endParaRPr>
          </a:p>
        </p:txBody>
      </p:sp>
      <p:sp>
        <p:nvSpPr>
          <p:cNvPr id="177" name="object 18">
            <a:extLst>
              <a:ext uri="{FF2B5EF4-FFF2-40B4-BE49-F238E27FC236}">
                <a16:creationId xmlns:a16="http://schemas.microsoft.com/office/drawing/2014/main" id="{C955A643-636D-488B-B8EB-DCD65B4F2163}"/>
              </a:ext>
            </a:extLst>
          </p:cNvPr>
          <p:cNvSpPr txBox="1"/>
          <p:nvPr/>
        </p:nvSpPr>
        <p:spPr>
          <a:xfrm rot="2640000">
            <a:off x="10790034" y="8088371"/>
            <a:ext cx="231155" cy="140970"/>
          </a:xfrm>
          <a:prstGeom prst="rect">
            <a:avLst/>
          </a:prstGeom>
        </p:spPr>
        <p:txBody>
          <a:bodyPr vert="horz" wrap="square" lIns="0" tIns="0" rIns="0" bIns="0" rtlCol="0">
            <a:spAutoFit/>
          </a:bodyPr>
          <a:lstStyle/>
          <a:p>
            <a:pPr>
              <a:lnSpc>
                <a:spcPts val="1110"/>
              </a:lnSpc>
            </a:pPr>
            <a:r>
              <a:rPr sz="1100" dirty="0">
                <a:latin typeface="Arial"/>
                <a:cs typeface="Arial"/>
              </a:rPr>
              <a:t>,50</a:t>
            </a:r>
            <a:endParaRPr sz="1100">
              <a:latin typeface="Arial"/>
              <a:cs typeface="Arial"/>
            </a:endParaRPr>
          </a:p>
        </p:txBody>
      </p:sp>
      <p:sp>
        <p:nvSpPr>
          <p:cNvPr id="178" name="object 19">
            <a:extLst>
              <a:ext uri="{FF2B5EF4-FFF2-40B4-BE49-F238E27FC236}">
                <a16:creationId xmlns:a16="http://schemas.microsoft.com/office/drawing/2014/main" id="{A29734BE-B928-49BB-AA8C-7779F70E33E0}"/>
              </a:ext>
            </a:extLst>
          </p:cNvPr>
          <p:cNvSpPr txBox="1"/>
          <p:nvPr/>
        </p:nvSpPr>
        <p:spPr>
          <a:xfrm rot="2640000">
            <a:off x="10481732" y="8088371"/>
            <a:ext cx="231155" cy="140970"/>
          </a:xfrm>
          <a:prstGeom prst="rect">
            <a:avLst/>
          </a:prstGeom>
        </p:spPr>
        <p:txBody>
          <a:bodyPr vert="horz" wrap="square" lIns="0" tIns="0" rIns="0" bIns="0" rtlCol="0">
            <a:spAutoFit/>
          </a:bodyPr>
          <a:lstStyle/>
          <a:p>
            <a:pPr>
              <a:lnSpc>
                <a:spcPts val="1110"/>
              </a:lnSpc>
            </a:pPr>
            <a:r>
              <a:rPr sz="1100" dirty="0">
                <a:latin typeface="Arial"/>
                <a:cs typeface="Arial"/>
              </a:rPr>
              <a:t>,25</a:t>
            </a:r>
            <a:endParaRPr sz="1100">
              <a:latin typeface="Arial"/>
              <a:cs typeface="Arial"/>
            </a:endParaRPr>
          </a:p>
        </p:txBody>
      </p:sp>
      <p:sp>
        <p:nvSpPr>
          <p:cNvPr id="179" name="object 20">
            <a:extLst>
              <a:ext uri="{FF2B5EF4-FFF2-40B4-BE49-F238E27FC236}">
                <a16:creationId xmlns:a16="http://schemas.microsoft.com/office/drawing/2014/main" id="{AA630284-3D71-4638-88EF-3490E104FE50}"/>
              </a:ext>
            </a:extLst>
          </p:cNvPr>
          <p:cNvSpPr txBox="1"/>
          <p:nvPr/>
        </p:nvSpPr>
        <p:spPr>
          <a:xfrm>
            <a:off x="9329601" y="3177842"/>
            <a:ext cx="5223667" cy="709810"/>
          </a:xfrm>
          <a:prstGeom prst="rect">
            <a:avLst/>
          </a:prstGeom>
        </p:spPr>
        <p:txBody>
          <a:bodyPr vert="horz" wrap="square" lIns="0" tIns="47625" rIns="0" bIns="0" rtlCol="0">
            <a:spAutoFit/>
          </a:bodyPr>
          <a:lstStyle/>
          <a:p>
            <a:pPr>
              <a:lnSpc>
                <a:spcPct val="100000"/>
              </a:lnSpc>
              <a:spcBef>
                <a:spcPts val="40"/>
              </a:spcBef>
            </a:pPr>
            <a:endParaRPr sz="2300" dirty="0">
              <a:latin typeface="Times New Roman"/>
              <a:cs typeface="Times New Roman"/>
            </a:endParaRPr>
          </a:p>
          <a:p>
            <a:pPr marL="1042035">
              <a:lnSpc>
                <a:spcPct val="100000"/>
              </a:lnSpc>
            </a:pPr>
            <a:r>
              <a:rPr sz="2000" dirty="0">
                <a:latin typeface="Arial"/>
                <a:cs typeface="Arial"/>
              </a:rPr>
              <a:t>VAHA</a:t>
            </a:r>
          </a:p>
        </p:txBody>
      </p:sp>
      <p:sp>
        <p:nvSpPr>
          <p:cNvPr id="180" name="object 21">
            <a:extLst>
              <a:ext uri="{FF2B5EF4-FFF2-40B4-BE49-F238E27FC236}">
                <a16:creationId xmlns:a16="http://schemas.microsoft.com/office/drawing/2014/main" id="{18A788EF-5565-4DDF-A4A0-F25EF51DF5D0}"/>
              </a:ext>
            </a:extLst>
          </p:cNvPr>
          <p:cNvSpPr txBox="1"/>
          <p:nvPr/>
        </p:nvSpPr>
        <p:spPr>
          <a:xfrm>
            <a:off x="9631377" y="7101361"/>
            <a:ext cx="422360" cy="897255"/>
          </a:xfrm>
          <a:prstGeom prst="rect">
            <a:avLst/>
          </a:prstGeom>
        </p:spPr>
        <p:txBody>
          <a:bodyPr vert="vert270" wrap="square" lIns="0" tIns="0" rIns="0" bIns="0" rtlCol="0">
            <a:spAutoFit/>
          </a:bodyPr>
          <a:lstStyle/>
          <a:p>
            <a:pPr marL="12700">
              <a:lnSpc>
                <a:spcPts val="1660"/>
              </a:lnSpc>
            </a:pPr>
            <a:r>
              <a:rPr sz="1400" dirty="0">
                <a:latin typeface="Arial"/>
                <a:cs typeface="Arial"/>
              </a:rPr>
              <a:t>Frequency</a:t>
            </a:r>
            <a:endParaRPr sz="1400">
              <a:latin typeface="Arial"/>
              <a:cs typeface="Arial"/>
            </a:endParaRPr>
          </a:p>
        </p:txBody>
      </p:sp>
      <p:sp>
        <p:nvSpPr>
          <p:cNvPr id="181" name="object 22">
            <a:extLst>
              <a:ext uri="{FF2B5EF4-FFF2-40B4-BE49-F238E27FC236}">
                <a16:creationId xmlns:a16="http://schemas.microsoft.com/office/drawing/2014/main" id="{F2D4DB23-C4C3-4827-BDE4-162E3771BB8D}"/>
              </a:ext>
            </a:extLst>
          </p:cNvPr>
          <p:cNvSpPr txBox="1"/>
          <p:nvPr/>
        </p:nvSpPr>
        <p:spPr>
          <a:xfrm>
            <a:off x="9986823" y="4485077"/>
            <a:ext cx="331912" cy="352661"/>
          </a:xfrm>
          <a:prstGeom prst="rect">
            <a:avLst/>
          </a:prstGeom>
        </p:spPr>
        <p:txBody>
          <a:bodyPr vert="horz" wrap="square" lIns="0" tIns="13970" rIns="0" bIns="0" rtlCol="0">
            <a:spAutoFit/>
          </a:bodyPr>
          <a:lstStyle/>
          <a:p>
            <a:pPr marL="12700">
              <a:lnSpc>
                <a:spcPct val="100000"/>
              </a:lnSpc>
              <a:spcBef>
                <a:spcPts val="110"/>
              </a:spcBef>
            </a:pPr>
            <a:r>
              <a:rPr sz="1100" dirty="0">
                <a:latin typeface="Arial"/>
                <a:cs typeface="Arial"/>
              </a:rPr>
              <a:t>30 00</a:t>
            </a:r>
            <a:endParaRPr sz="1100">
              <a:latin typeface="Arial"/>
              <a:cs typeface="Arial"/>
            </a:endParaRPr>
          </a:p>
        </p:txBody>
      </p:sp>
      <p:sp>
        <p:nvSpPr>
          <p:cNvPr id="182" name="object 23">
            <a:extLst>
              <a:ext uri="{FF2B5EF4-FFF2-40B4-BE49-F238E27FC236}">
                <a16:creationId xmlns:a16="http://schemas.microsoft.com/office/drawing/2014/main" id="{6027FAFE-9931-44B4-A11B-2B3B6CEE2399}"/>
              </a:ext>
            </a:extLst>
          </p:cNvPr>
          <p:cNvSpPr txBox="1"/>
          <p:nvPr/>
        </p:nvSpPr>
        <p:spPr>
          <a:xfrm>
            <a:off x="9986823" y="5613504"/>
            <a:ext cx="331912" cy="352661"/>
          </a:xfrm>
          <a:prstGeom prst="rect">
            <a:avLst/>
          </a:prstGeom>
        </p:spPr>
        <p:txBody>
          <a:bodyPr vert="horz" wrap="square" lIns="0" tIns="13970" rIns="0" bIns="0" rtlCol="0">
            <a:spAutoFit/>
          </a:bodyPr>
          <a:lstStyle/>
          <a:p>
            <a:pPr marL="12700">
              <a:lnSpc>
                <a:spcPct val="100000"/>
              </a:lnSpc>
              <a:spcBef>
                <a:spcPts val="110"/>
              </a:spcBef>
            </a:pPr>
            <a:r>
              <a:rPr sz="1100" dirty="0">
                <a:latin typeface="Arial"/>
                <a:cs typeface="Arial"/>
              </a:rPr>
              <a:t>20 00</a:t>
            </a:r>
            <a:endParaRPr sz="1100">
              <a:latin typeface="Arial"/>
              <a:cs typeface="Arial"/>
            </a:endParaRPr>
          </a:p>
        </p:txBody>
      </p:sp>
      <p:sp>
        <p:nvSpPr>
          <p:cNvPr id="183" name="object 24">
            <a:extLst>
              <a:ext uri="{FF2B5EF4-FFF2-40B4-BE49-F238E27FC236}">
                <a16:creationId xmlns:a16="http://schemas.microsoft.com/office/drawing/2014/main" id="{62BB4B54-BD9D-4A60-BDE4-E36EFFE0D137}"/>
              </a:ext>
            </a:extLst>
          </p:cNvPr>
          <p:cNvSpPr txBox="1"/>
          <p:nvPr/>
        </p:nvSpPr>
        <p:spPr>
          <a:xfrm>
            <a:off x="9986823" y="6729107"/>
            <a:ext cx="331912" cy="352661"/>
          </a:xfrm>
          <a:prstGeom prst="rect">
            <a:avLst/>
          </a:prstGeom>
        </p:spPr>
        <p:txBody>
          <a:bodyPr vert="horz" wrap="square" lIns="0" tIns="13970" rIns="0" bIns="0" rtlCol="0">
            <a:spAutoFit/>
          </a:bodyPr>
          <a:lstStyle/>
          <a:p>
            <a:pPr marL="12700">
              <a:lnSpc>
                <a:spcPct val="100000"/>
              </a:lnSpc>
              <a:spcBef>
                <a:spcPts val="110"/>
              </a:spcBef>
            </a:pPr>
            <a:r>
              <a:rPr sz="1100" dirty="0">
                <a:latin typeface="Arial"/>
                <a:cs typeface="Arial"/>
              </a:rPr>
              <a:t>10 00</a:t>
            </a:r>
            <a:endParaRPr sz="1100">
              <a:latin typeface="Arial"/>
              <a:cs typeface="Arial"/>
            </a:endParaRPr>
          </a:p>
        </p:txBody>
      </p:sp>
      <p:sp>
        <p:nvSpPr>
          <p:cNvPr id="184" name="object 25">
            <a:extLst>
              <a:ext uri="{FF2B5EF4-FFF2-40B4-BE49-F238E27FC236}">
                <a16:creationId xmlns:a16="http://schemas.microsoft.com/office/drawing/2014/main" id="{E1232E79-CC40-45CB-A5A3-50AC96AFC68C}"/>
              </a:ext>
            </a:extLst>
          </p:cNvPr>
          <p:cNvSpPr txBox="1"/>
          <p:nvPr/>
        </p:nvSpPr>
        <p:spPr>
          <a:xfrm>
            <a:off x="10218016" y="7793419"/>
            <a:ext cx="99694" cy="183384"/>
          </a:xfrm>
          <a:prstGeom prst="rect">
            <a:avLst/>
          </a:prstGeom>
        </p:spPr>
        <p:txBody>
          <a:bodyPr vert="horz" wrap="square" lIns="0" tIns="13970" rIns="0" bIns="0" rtlCol="0">
            <a:spAutoFit/>
          </a:bodyPr>
          <a:lstStyle/>
          <a:p>
            <a:pPr marL="12700">
              <a:lnSpc>
                <a:spcPct val="100000"/>
              </a:lnSpc>
              <a:spcBef>
                <a:spcPts val="110"/>
              </a:spcBef>
            </a:pPr>
            <a:r>
              <a:rPr sz="1100" dirty="0">
                <a:latin typeface="Arial"/>
                <a:cs typeface="Arial"/>
              </a:rPr>
              <a:t>0</a:t>
            </a:r>
            <a:endParaRPr sz="1100">
              <a:latin typeface="Arial"/>
              <a:cs typeface="Arial"/>
            </a:endParaRPr>
          </a:p>
        </p:txBody>
      </p:sp>
      <p:sp>
        <p:nvSpPr>
          <p:cNvPr id="185" name="object 26">
            <a:extLst>
              <a:ext uri="{FF2B5EF4-FFF2-40B4-BE49-F238E27FC236}">
                <a16:creationId xmlns:a16="http://schemas.microsoft.com/office/drawing/2014/main" id="{A35660CD-1651-4AA7-8EBF-3D5605958E93}"/>
              </a:ext>
            </a:extLst>
          </p:cNvPr>
          <p:cNvSpPr txBox="1"/>
          <p:nvPr/>
        </p:nvSpPr>
        <p:spPr>
          <a:xfrm>
            <a:off x="14045563" y="7218948"/>
            <a:ext cx="897864" cy="959173"/>
          </a:xfrm>
          <a:prstGeom prst="rect">
            <a:avLst/>
          </a:prstGeom>
        </p:spPr>
        <p:txBody>
          <a:bodyPr vert="horz" wrap="square" lIns="0" tIns="12065" rIns="0" bIns="0" rtlCol="0">
            <a:spAutoFit/>
          </a:bodyPr>
          <a:lstStyle/>
          <a:p>
            <a:pPr marL="12700" marR="5080">
              <a:lnSpc>
                <a:spcPct val="137700"/>
              </a:lnSpc>
              <a:spcBef>
                <a:spcPts val="95"/>
              </a:spcBef>
            </a:pPr>
            <a:r>
              <a:rPr sz="1100" dirty="0">
                <a:latin typeface="Arial"/>
                <a:cs typeface="Arial"/>
              </a:rPr>
              <a:t>Std. Dev = ,90  Mean = ,99</a:t>
            </a:r>
            <a:endParaRPr sz="1100">
              <a:latin typeface="Arial"/>
              <a:cs typeface="Arial"/>
            </a:endParaRPr>
          </a:p>
          <a:p>
            <a:pPr marL="12700">
              <a:lnSpc>
                <a:spcPct val="100000"/>
              </a:lnSpc>
              <a:spcBef>
                <a:spcPts val="600"/>
              </a:spcBef>
            </a:pPr>
            <a:r>
              <a:rPr sz="1100" dirty="0">
                <a:latin typeface="Arial"/>
                <a:cs typeface="Arial"/>
              </a:rPr>
              <a:t>N = 75 49,00</a:t>
            </a:r>
            <a:endParaRPr sz="1100">
              <a:latin typeface="Arial"/>
              <a:cs typeface="Arial"/>
            </a:endParaRPr>
          </a:p>
        </p:txBody>
      </p:sp>
      <p:sp>
        <p:nvSpPr>
          <p:cNvPr id="186" name="object 27">
            <a:extLst>
              <a:ext uri="{FF2B5EF4-FFF2-40B4-BE49-F238E27FC236}">
                <a16:creationId xmlns:a16="http://schemas.microsoft.com/office/drawing/2014/main" id="{981DD713-725F-4821-917D-9854E2538631}"/>
              </a:ext>
            </a:extLst>
          </p:cNvPr>
          <p:cNvSpPr/>
          <p:nvPr/>
        </p:nvSpPr>
        <p:spPr>
          <a:xfrm>
            <a:off x="10346305" y="4574708"/>
            <a:ext cx="45719" cy="26034"/>
          </a:xfrm>
          <a:custGeom>
            <a:avLst/>
            <a:gdLst/>
            <a:ahLst/>
            <a:cxnLst/>
            <a:rect l="l" t="t" r="r" b="b"/>
            <a:pathLst>
              <a:path w="38734" h="26035">
                <a:moveTo>
                  <a:pt x="38545" y="25658"/>
                </a:moveTo>
                <a:lnTo>
                  <a:pt x="0" y="25658"/>
                </a:lnTo>
                <a:lnTo>
                  <a:pt x="0" y="0"/>
                </a:lnTo>
                <a:lnTo>
                  <a:pt x="38545" y="25658"/>
                </a:lnTo>
                <a:close/>
              </a:path>
            </a:pathLst>
          </a:custGeom>
          <a:solidFill>
            <a:srgbClr val="000000"/>
          </a:solidFill>
        </p:spPr>
        <p:txBody>
          <a:bodyPr wrap="square" lIns="0" tIns="0" rIns="0" bIns="0" rtlCol="0"/>
          <a:lstStyle/>
          <a:p>
            <a:endParaRPr/>
          </a:p>
        </p:txBody>
      </p:sp>
      <p:sp>
        <p:nvSpPr>
          <p:cNvPr id="187" name="object 28">
            <a:extLst>
              <a:ext uri="{FF2B5EF4-FFF2-40B4-BE49-F238E27FC236}">
                <a16:creationId xmlns:a16="http://schemas.microsoft.com/office/drawing/2014/main" id="{50B2EF7A-C71F-4C03-82A0-B1A85DC30629}"/>
              </a:ext>
            </a:extLst>
          </p:cNvPr>
          <p:cNvSpPr/>
          <p:nvPr/>
        </p:nvSpPr>
        <p:spPr>
          <a:xfrm>
            <a:off x="10346304" y="4574713"/>
            <a:ext cx="45719" cy="26034"/>
          </a:xfrm>
          <a:custGeom>
            <a:avLst/>
            <a:gdLst/>
            <a:ahLst/>
            <a:cxnLst/>
            <a:rect l="l" t="t" r="r" b="b"/>
            <a:pathLst>
              <a:path w="38734" h="26035">
                <a:moveTo>
                  <a:pt x="38545" y="25658"/>
                </a:moveTo>
                <a:lnTo>
                  <a:pt x="0" y="0"/>
                </a:lnTo>
                <a:lnTo>
                  <a:pt x="38545" y="0"/>
                </a:lnTo>
                <a:lnTo>
                  <a:pt x="38545" y="25658"/>
                </a:lnTo>
                <a:close/>
              </a:path>
            </a:pathLst>
          </a:custGeom>
          <a:solidFill>
            <a:srgbClr val="000000"/>
          </a:solidFill>
        </p:spPr>
        <p:txBody>
          <a:bodyPr wrap="square" lIns="0" tIns="0" rIns="0" bIns="0" rtlCol="0"/>
          <a:lstStyle/>
          <a:p>
            <a:endParaRPr/>
          </a:p>
        </p:txBody>
      </p:sp>
      <p:sp>
        <p:nvSpPr>
          <p:cNvPr id="188" name="object 29">
            <a:extLst>
              <a:ext uri="{FF2B5EF4-FFF2-40B4-BE49-F238E27FC236}">
                <a16:creationId xmlns:a16="http://schemas.microsoft.com/office/drawing/2014/main" id="{21FE4253-447A-46C4-B672-F0C97A5159A0}"/>
              </a:ext>
            </a:extLst>
          </p:cNvPr>
          <p:cNvSpPr/>
          <p:nvPr/>
        </p:nvSpPr>
        <p:spPr>
          <a:xfrm>
            <a:off x="10346303" y="5703138"/>
            <a:ext cx="45719" cy="38735"/>
          </a:xfrm>
          <a:custGeom>
            <a:avLst/>
            <a:gdLst/>
            <a:ahLst/>
            <a:cxnLst/>
            <a:rect l="l" t="t" r="r" b="b"/>
            <a:pathLst>
              <a:path w="38734" h="38735">
                <a:moveTo>
                  <a:pt x="38545" y="38481"/>
                </a:moveTo>
                <a:lnTo>
                  <a:pt x="0" y="38481"/>
                </a:lnTo>
                <a:lnTo>
                  <a:pt x="0" y="0"/>
                </a:lnTo>
                <a:lnTo>
                  <a:pt x="38545" y="38481"/>
                </a:lnTo>
                <a:close/>
              </a:path>
            </a:pathLst>
          </a:custGeom>
          <a:solidFill>
            <a:srgbClr val="000000"/>
          </a:solidFill>
        </p:spPr>
        <p:txBody>
          <a:bodyPr wrap="square" lIns="0" tIns="0" rIns="0" bIns="0" rtlCol="0"/>
          <a:lstStyle/>
          <a:p>
            <a:endParaRPr/>
          </a:p>
        </p:txBody>
      </p:sp>
      <p:sp>
        <p:nvSpPr>
          <p:cNvPr id="189" name="object 30">
            <a:extLst>
              <a:ext uri="{FF2B5EF4-FFF2-40B4-BE49-F238E27FC236}">
                <a16:creationId xmlns:a16="http://schemas.microsoft.com/office/drawing/2014/main" id="{15B2E90D-AB5E-4BFD-881F-C95D8DBDFFAA}"/>
              </a:ext>
            </a:extLst>
          </p:cNvPr>
          <p:cNvSpPr/>
          <p:nvPr/>
        </p:nvSpPr>
        <p:spPr>
          <a:xfrm>
            <a:off x="10346302" y="5703144"/>
            <a:ext cx="45719" cy="38735"/>
          </a:xfrm>
          <a:custGeom>
            <a:avLst/>
            <a:gdLst/>
            <a:ahLst/>
            <a:cxnLst/>
            <a:rect l="l" t="t" r="r" b="b"/>
            <a:pathLst>
              <a:path w="38734" h="38735">
                <a:moveTo>
                  <a:pt x="38545" y="38481"/>
                </a:moveTo>
                <a:lnTo>
                  <a:pt x="0" y="0"/>
                </a:lnTo>
                <a:lnTo>
                  <a:pt x="38545" y="0"/>
                </a:lnTo>
                <a:lnTo>
                  <a:pt x="38545" y="38481"/>
                </a:lnTo>
                <a:close/>
              </a:path>
            </a:pathLst>
          </a:custGeom>
          <a:solidFill>
            <a:srgbClr val="000000"/>
          </a:solidFill>
        </p:spPr>
        <p:txBody>
          <a:bodyPr wrap="square" lIns="0" tIns="0" rIns="0" bIns="0" rtlCol="0"/>
          <a:lstStyle/>
          <a:p>
            <a:endParaRPr/>
          </a:p>
        </p:txBody>
      </p:sp>
      <p:sp>
        <p:nvSpPr>
          <p:cNvPr id="190" name="object 31">
            <a:extLst>
              <a:ext uri="{FF2B5EF4-FFF2-40B4-BE49-F238E27FC236}">
                <a16:creationId xmlns:a16="http://schemas.microsoft.com/office/drawing/2014/main" id="{1AFB86B6-72B8-408E-B52D-8497631FD5DC}"/>
              </a:ext>
            </a:extLst>
          </p:cNvPr>
          <p:cNvSpPr/>
          <p:nvPr/>
        </p:nvSpPr>
        <p:spPr>
          <a:xfrm>
            <a:off x="10346300" y="6831570"/>
            <a:ext cx="45719" cy="38735"/>
          </a:xfrm>
          <a:custGeom>
            <a:avLst/>
            <a:gdLst/>
            <a:ahLst/>
            <a:cxnLst/>
            <a:rect l="l" t="t" r="r" b="b"/>
            <a:pathLst>
              <a:path w="38734" h="38735">
                <a:moveTo>
                  <a:pt x="38545" y="38469"/>
                </a:moveTo>
                <a:lnTo>
                  <a:pt x="0" y="38469"/>
                </a:lnTo>
                <a:lnTo>
                  <a:pt x="0" y="0"/>
                </a:lnTo>
                <a:lnTo>
                  <a:pt x="38545" y="38469"/>
                </a:lnTo>
                <a:close/>
              </a:path>
            </a:pathLst>
          </a:custGeom>
          <a:solidFill>
            <a:srgbClr val="000000"/>
          </a:solidFill>
        </p:spPr>
        <p:txBody>
          <a:bodyPr wrap="square" lIns="0" tIns="0" rIns="0" bIns="0" rtlCol="0"/>
          <a:lstStyle/>
          <a:p>
            <a:endParaRPr/>
          </a:p>
        </p:txBody>
      </p:sp>
      <p:sp>
        <p:nvSpPr>
          <p:cNvPr id="191" name="object 32">
            <a:extLst>
              <a:ext uri="{FF2B5EF4-FFF2-40B4-BE49-F238E27FC236}">
                <a16:creationId xmlns:a16="http://schemas.microsoft.com/office/drawing/2014/main" id="{D8EC4B61-C2D3-4F68-B5AE-7FB17510352E}"/>
              </a:ext>
            </a:extLst>
          </p:cNvPr>
          <p:cNvSpPr/>
          <p:nvPr/>
        </p:nvSpPr>
        <p:spPr>
          <a:xfrm>
            <a:off x="10346299" y="6831574"/>
            <a:ext cx="45719" cy="38735"/>
          </a:xfrm>
          <a:custGeom>
            <a:avLst/>
            <a:gdLst/>
            <a:ahLst/>
            <a:cxnLst/>
            <a:rect l="l" t="t" r="r" b="b"/>
            <a:pathLst>
              <a:path w="38734" h="38735">
                <a:moveTo>
                  <a:pt x="38545" y="38469"/>
                </a:moveTo>
                <a:lnTo>
                  <a:pt x="0" y="0"/>
                </a:lnTo>
                <a:lnTo>
                  <a:pt x="38545" y="0"/>
                </a:lnTo>
                <a:lnTo>
                  <a:pt x="38545" y="38469"/>
                </a:lnTo>
                <a:close/>
              </a:path>
            </a:pathLst>
          </a:custGeom>
          <a:solidFill>
            <a:srgbClr val="000000"/>
          </a:solidFill>
        </p:spPr>
        <p:txBody>
          <a:bodyPr wrap="square" lIns="0" tIns="0" rIns="0" bIns="0" rtlCol="0"/>
          <a:lstStyle/>
          <a:p>
            <a:endParaRPr/>
          </a:p>
        </p:txBody>
      </p:sp>
      <p:sp>
        <p:nvSpPr>
          <p:cNvPr id="192" name="object 33">
            <a:extLst>
              <a:ext uri="{FF2B5EF4-FFF2-40B4-BE49-F238E27FC236}">
                <a16:creationId xmlns:a16="http://schemas.microsoft.com/office/drawing/2014/main" id="{FA22E3D0-8078-49FF-A522-7B510410BE1B}"/>
              </a:ext>
            </a:extLst>
          </p:cNvPr>
          <p:cNvSpPr/>
          <p:nvPr/>
        </p:nvSpPr>
        <p:spPr>
          <a:xfrm>
            <a:off x="10346298" y="7960000"/>
            <a:ext cx="45719" cy="38735"/>
          </a:xfrm>
          <a:custGeom>
            <a:avLst/>
            <a:gdLst/>
            <a:ahLst/>
            <a:cxnLst/>
            <a:rect l="l" t="t" r="r" b="b"/>
            <a:pathLst>
              <a:path w="38734" h="38735">
                <a:moveTo>
                  <a:pt x="38545" y="38469"/>
                </a:moveTo>
                <a:lnTo>
                  <a:pt x="0" y="38469"/>
                </a:lnTo>
                <a:lnTo>
                  <a:pt x="0" y="0"/>
                </a:lnTo>
                <a:lnTo>
                  <a:pt x="38545" y="38469"/>
                </a:lnTo>
                <a:close/>
              </a:path>
            </a:pathLst>
          </a:custGeom>
          <a:solidFill>
            <a:srgbClr val="000000"/>
          </a:solidFill>
        </p:spPr>
        <p:txBody>
          <a:bodyPr wrap="square" lIns="0" tIns="0" rIns="0" bIns="0" rtlCol="0"/>
          <a:lstStyle/>
          <a:p>
            <a:endParaRPr/>
          </a:p>
        </p:txBody>
      </p:sp>
      <p:sp>
        <p:nvSpPr>
          <p:cNvPr id="193" name="object 34">
            <a:extLst>
              <a:ext uri="{FF2B5EF4-FFF2-40B4-BE49-F238E27FC236}">
                <a16:creationId xmlns:a16="http://schemas.microsoft.com/office/drawing/2014/main" id="{2118EAB5-97E9-4DB7-AC04-6F812B850EF7}"/>
              </a:ext>
            </a:extLst>
          </p:cNvPr>
          <p:cNvSpPr/>
          <p:nvPr/>
        </p:nvSpPr>
        <p:spPr>
          <a:xfrm>
            <a:off x="10346297" y="7960005"/>
            <a:ext cx="45719" cy="38735"/>
          </a:xfrm>
          <a:custGeom>
            <a:avLst/>
            <a:gdLst/>
            <a:ahLst/>
            <a:cxnLst/>
            <a:rect l="l" t="t" r="r" b="b"/>
            <a:pathLst>
              <a:path w="38734" h="38735">
                <a:moveTo>
                  <a:pt x="38545" y="38469"/>
                </a:moveTo>
                <a:lnTo>
                  <a:pt x="0" y="0"/>
                </a:lnTo>
                <a:lnTo>
                  <a:pt x="38545" y="0"/>
                </a:lnTo>
                <a:lnTo>
                  <a:pt x="38545" y="38469"/>
                </a:lnTo>
                <a:close/>
              </a:path>
            </a:pathLst>
          </a:custGeom>
          <a:solidFill>
            <a:srgbClr val="000000"/>
          </a:solidFill>
        </p:spPr>
        <p:txBody>
          <a:bodyPr wrap="square" lIns="0" tIns="0" rIns="0" bIns="0" rtlCol="0"/>
          <a:lstStyle/>
          <a:p>
            <a:endParaRPr/>
          </a:p>
        </p:txBody>
      </p:sp>
      <p:sp>
        <p:nvSpPr>
          <p:cNvPr id="194" name="object 35">
            <a:extLst>
              <a:ext uri="{FF2B5EF4-FFF2-40B4-BE49-F238E27FC236}">
                <a16:creationId xmlns:a16="http://schemas.microsoft.com/office/drawing/2014/main" id="{04FAA550-5C1E-42C4-B538-4365678CFFA1}"/>
              </a:ext>
            </a:extLst>
          </p:cNvPr>
          <p:cNvSpPr/>
          <p:nvPr/>
        </p:nvSpPr>
        <p:spPr>
          <a:xfrm>
            <a:off x="13904121" y="7985649"/>
            <a:ext cx="45719" cy="26034"/>
          </a:xfrm>
          <a:custGeom>
            <a:avLst/>
            <a:gdLst/>
            <a:ahLst/>
            <a:cxnLst/>
            <a:rect l="l" t="t" r="r" b="b"/>
            <a:pathLst>
              <a:path w="38734" h="26035">
                <a:moveTo>
                  <a:pt x="0" y="25646"/>
                </a:moveTo>
                <a:lnTo>
                  <a:pt x="0" y="0"/>
                </a:lnTo>
                <a:lnTo>
                  <a:pt x="38532" y="0"/>
                </a:lnTo>
                <a:lnTo>
                  <a:pt x="0" y="25646"/>
                </a:lnTo>
                <a:close/>
              </a:path>
            </a:pathLst>
          </a:custGeom>
          <a:solidFill>
            <a:srgbClr val="000000"/>
          </a:solidFill>
        </p:spPr>
        <p:txBody>
          <a:bodyPr wrap="square" lIns="0" tIns="0" rIns="0" bIns="0" rtlCol="0"/>
          <a:lstStyle/>
          <a:p>
            <a:endParaRPr/>
          </a:p>
        </p:txBody>
      </p:sp>
      <p:sp>
        <p:nvSpPr>
          <p:cNvPr id="195" name="object 36">
            <a:extLst>
              <a:ext uri="{FF2B5EF4-FFF2-40B4-BE49-F238E27FC236}">
                <a16:creationId xmlns:a16="http://schemas.microsoft.com/office/drawing/2014/main" id="{CD383C22-22DD-4C5E-9317-39B7404FC2D6}"/>
              </a:ext>
            </a:extLst>
          </p:cNvPr>
          <p:cNvSpPr/>
          <p:nvPr/>
        </p:nvSpPr>
        <p:spPr>
          <a:xfrm>
            <a:off x="13904120" y="7985647"/>
            <a:ext cx="45719" cy="26034"/>
          </a:xfrm>
          <a:custGeom>
            <a:avLst/>
            <a:gdLst/>
            <a:ahLst/>
            <a:cxnLst/>
            <a:rect l="l" t="t" r="r" b="b"/>
            <a:pathLst>
              <a:path w="38734" h="26035">
                <a:moveTo>
                  <a:pt x="38532" y="25646"/>
                </a:moveTo>
                <a:lnTo>
                  <a:pt x="0" y="25646"/>
                </a:lnTo>
                <a:lnTo>
                  <a:pt x="38532" y="0"/>
                </a:lnTo>
                <a:lnTo>
                  <a:pt x="38532" y="25646"/>
                </a:lnTo>
                <a:close/>
              </a:path>
            </a:pathLst>
          </a:custGeom>
          <a:solidFill>
            <a:srgbClr val="000000"/>
          </a:solidFill>
        </p:spPr>
        <p:txBody>
          <a:bodyPr wrap="square" lIns="0" tIns="0" rIns="0" bIns="0" rtlCol="0"/>
          <a:lstStyle/>
          <a:p>
            <a:endParaRPr/>
          </a:p>
        </p:txBody>
      </p:sp>
      <p:sp>
        <p:nvSpPr>
          <p:cNvPr id="196" name="object 37">
            <a:extLst>
              <a:ext uri="{FF2B5EF4-FFF2-40B4-BE49-F238E27FC236}">
                <a16:creationId xmlns:a16="http://schemas.microsoft.com/office/drawing/2014/main" id="{36868566-6B3E-437F-A60A-7B6D77625096}"/>
              </a:ext>
            </a:extLst>
          </p:cNvPr>
          <p:cNvSpPr/>
          <p:nvPr/>
        </p:nvSpPr>
        <p:spPr>
          <a:xfrm>
            <a:off x="13595856" y="7985651"/>
            <a:ext cx="45719" cy="26034"/>
          </a:xfrm>
          <a:custGeom>
            <a:avLst/>
            <a:gdLst/>
            <a:ahLst/>
            <a:cxnLst/>
            <a:rect l="l" t="t" r="r" b="b"/>
            <a:pathLst>
              <a:path w="38734" h="26035">
                <a:moveTo>
                  <a:pt x="0" y="25646"/>
                </a:moveTo>
                <a:lnTo>
                  <a:pt x="0" y="0"/>
                </a:lnTo>
                <a:lnTo>
                  <a:pt x="38545" y="0"/>
                </a:lnTo>
                <a:lnTo>
                  <a:pt x="0" y="25646"/>
                </a:lnTo>
                <a:close/>
              </a:path>
            </a:pathLst>
          </a:custGeom>
          <a:solidFill>
            <a:srgbClr val="000000"/>
          </a:solidFill>
        </p:spPr>
        <p:txBody>
          <a:bodyPr wrap="square" lIns="0" tIns="0" rIns="0" bIns="0" rtlCol="0"/>
          <a:lstStyle/>
          <a:p>
            <a:endParaRPr/>
          </a:p>
        </p:txBody>
      </p:sp>
      <p:sp>
        <p:nvSpPr>
          <p:cNvPr id="197" name="object 38">
            <a:extLst>
              <a:ext uri="{FF2B5EF4-FFF2-40B4-BE49-F238E27FC236}">
                <a16:creationId xmlns:a16="http://schemas.microsoft.com/office/drawing/2014/main" id="{EAC3A2F6-AF5E-41FB-A4AA-73930E8C1FEF}"/>
              </a:ext>
            </a:extLst>
          </p:cNvPr>
          <p:cNvSpPr/>
          <p:nvPr/>
        </p:nvSpPr>
        <p:spPr>
          <a:xfrm>
            <a:off x="13595855" y="7985649"/>
            <a:ext cx="45719" cy="26034"/>
          </a:xfrm>
          <a:custGeom>
            <a:avLst/>
            <a:gdLst/>
            <a:ahLst/>
            <a:cxnLst/>
            <a:rect l="l" t="t" r="r" b="b"/>
            <a:pathLst>
              <a:path w="38734" h="26035">
                <a:moveTo>
                  <a:pt x="38545" y="25646"/>
                </a:moveTo>
                <a:lnTo>
                  <a:pt x="0" y="25646"/>
                </a:lnTo>
                <a:lnTo>
                  <a:pt x="38545" y="0"/>
                </a:lnTo>
                <a:lnTo>
                  <a:pt x="38545" y="25646"/>
                </a:lnTo>
                <a:close/>
              </a:path>
            </a:pathLst>
          </a:custGeom>
          <a:solidFill>
            <a:srgbClr val="000000"/>
          </a:solidFill>
        </p:spPr>
        <p:txBody>
          <a:bodyPr wrap="square" lIns="0" tIns="0" rIns="0" bIns="0" rtlCol="0"/>
          <a:lstStyle/>
          <a:p>
            <a:endParaRPr/>
          </a:p>
        </p:txBody>
      </p:sp>
      <p:sp>
        <p:nvSpPr>
          <p:cNvPr id="198" name="object 39">
            <a:extLst>
              <a:ext uri="{FF2B5EF4-FFF2-40B4-BE49-F238E27FC236}">
                <a16:creationId xmlns:a16="http://schemas.microsoft.com/office/drawing/2014/main" id="{52CEEBBD-ABBF-4D96-ABC5-D021359147D4}"/>
              </a:ext>
            </a:extLst>
          </p:cNvPr>
          <p:cNvSpPr/>
          <p:nvPr/>
        </p:nvSpPr>
        <p:spPr>
          <a:xfrm>
            <a:off x="13274759" y="7985652"/>
            <a:ext cx="45719" cy="26034"/>
          </a:xfrm>
          <a:custGeom>
            <a:avLst/>
            <a:gdLst/>
            <a:ahLst/>
            <a:cxnLst/>
            <a:rect l="l" t="t" r="r" b="b"/>
            <a:pathLst>
              <a:path w="38734" h="26035">
                <a:moveTo>
                  <a:pt x="0" y="25646"/>
                </a:moveTo>
                <a:lnTo>
                  <a:pt x="0" y="0"/>
                </a:lnTo>
                <a:lnTo>
                  <a:pt x="38532" y="0"/>
                </a:lnTo>
                <a:lnTo>
                  <a:pt x="0" y="25646"/>
                </a:lnTo>
                <a:close/>
              </a:path>
            </a:pathLst>
          </a:custGeom>
          <a:solidFill>
            <a:srgbClr val="000000"/>
          </a:solidFill>
        </p:spPr>
        <p:txBody>
          <a:bodyPr wrap="square" lIns="0" tIns="0" rIns="0" bIns="0" rtlCol="0"/>
          <a:lstStyle/>
          <a:p>
            <a:endParaRPr/>
          </a:p>
        </p:txBody>
      </p:sp>
      <p:sp>
        <p:nvSpPr>
          <p:cNvPr id="199" name="object 40">
            <a:extLst>
              <a:ext uri="{FF2B5EF4-FFF2-40B4-BE49-F238E27FC236}">
                <a16:creationId xmlns:a16="http://schemas.microsoft.com/office/drawing/2014/main" id="{4BEF151D-DF4C-4B9B-B45F-C95E5DE57428}"/>
              </a:ext>
            </a:extLst>
          </p:cNvPr>
          <p:cNvSpPr/>
          <p:nvPr/>
        </p:nvSpPr>
        <p:spPr>
          <a:xfrm>
            <a:off x="13274759" y="7985650"/>
            <a:ext cx="45719" cy="26034"/>
          </a:xfrm>
          <a:custGeom>
            <a:avLst/>
            <a:gdLst/>
            <a:ahLst/>
            <a:cxnLst/>
            <a:rect l="l" t="t" r="r" b="b"/>
            <a:pathLst>
              <a:path w="38734" h="26035">
                <a:moveTo>
                  <a:pt x="38532" y="25646"/>
                </a:moveTo>
                <a:lnTo>
                  <a:pt x="0" y="25646"/>
                </a:lnTo>
                <a:lnTo>
                  <a:pt x="38532" y="0"/>
                </a:lnTo>
                <a:lnTo>
                  <a:pt x="38532" y="25646"/>
                </a:lnTo>
                <a:close/>
              </a:path>
            </a:pathLst>
          </a:custGeom>
          <a:solidFill>
            <a:srgbClr val="000000"/>
          </a:solidFill>
        </p:spPr>
        <p:txBody>
          <a:bodyPr wrap="square" lIns="0" tIns="0" rIns="0" bIns="0" rtlCol="0"/>
          <a:lstStyle/>
          <a:p>
            <a:endParaRPr/>
          </a:p>
        </p:txBody>
      </p:sp>
      <p:sp>
        <p:nvSpPr>
          <p:cNvPr id="200" name="object 41">
            <a:extLst>
              <a:ext uri="{FF2B5EF4-FFF2-40B4-BE49-F238E27FC236}">
                <a16:creationId xmlns:a16="http://schemas.microsoft.com/office/drawing/2014/main" id="{67D1CB8C-D7E7-4393-96F0-33F4117D1107}"/>
              </a:ext>
            </a:extLst>
          </p:cNvPr>
          <p:cNvSpPr/>
          <p:nvPr/>
        </p:nvSpPr>
        <p:spPr>
          <a:xfrm>
            <a:off x="12966495" y="7985654"/>
            <a:ext cx="45719" cy="26034"/>
          </a:xfrm>
          <a:custGeom>
            <a:avLst/>
            <a:gdLst/>
            <a:ahLst/>
            <a:cxnLst/>
            <a:rect l="l" t="t" r="r" b="b"/>
            <a:pathLst>
              <a:path w="38734" h="26035">
                <a:moveTo>
                  <a:pt x="0" y="25646"/>
                </a:moveTo>
                <a:lnTo>
                  <a:pt x="0" y="0"/>
                </a:lnTo>
                <a:lnTo>
                  <a:pt x="38532" y="0"/>
                </a:lnTo>
                <a:lnTo>
                  <a:pt x="0" y="25646"/>
                </a:lnTo>
                <a:close/>
              </a:path>
            </a:pathLst>
          </a:custGeom>
          <a:solidFill>
            <a:srgbClr val="000000"/>
          </a:solidFill>
        </p:spPr>
        <p:txBody>
          <a:bodyPr wrap="square" lIns="0" tIns="0" rIns="0" bIns="0" rtlCol="0"/>
          <a:lstStyle/>
          <a:p>
            <a:endParaRPr/>
          </a:p>
        </p:txBody>
      </p:sp>
      <p:sp>
        <p:nvSpPr>
          <p:cNvPr id="201" name="object 42">
            <a:extLst>
              <a:ext uri="{FF2B5EF4-FFF2-40B4-BE49-F238E27FC236}">
                <a16:creationId xmlns:a16="http://schemas.microsoft.com/office/drawing/2014/main" id="{32C1D72B-BBD3-418F-9044-53AEF6D96B5F}"/>
              </a:ext>
            </a:extLst>
          </p:cNvPr>
          <p:cNvSpPr/>
          <p:nvPr/>
        </p:nvSpPr>
        <p:spPr>
          <a:xfrm>
            <a:off x="12966493" y="7985652"/>
            <a:ext cx="45719" cy="26034"/>
          </a:xfrm>
          <a:custGeom>
            <a:avLst/>
            <a:gdLst/>
            <a:ahLst/>
            <a:cxnLst/>
            <a:rect l="l" t="t" r="r" b="b"/>
            <a:pathLst>
              <a:path w="38734" h="26035">
                <a:moveTo>
                  <a:pt x="38532" y="25646"/>
                </a:moveTo>
                <a:lnTo>
                  <a:pt x="0" y="25646"/>
                </a:lnTo>
                <a:lnTo>
                  <a:pt x="38532" y="0"/>
                </a:lnTo>
                <a:lnTo>
                  <a:pt x="38532" y="25646"/>
                </a:lnTo>
                <a:close/>
              </a:path>
            </a:pathLst>
          </a:custGeom>
          <a:solidFill>
            <a:srgbClr val="000000"/>
          </a:solidFill>
        </p:spPr>
        <p:txBody>
          <a:bodyPr wrap="square" lIns="0" tIns="0" rIns="0" bIns="0" rtlCol="0"/>
          <a:lstStyle/>
          <a:p>
            <a:endParaRPr/>
          </a:p>
        </p:txBody>
      </p:sp>
      <p:sp>
        <p:nvSpPr>
          <p:cNvPr id="202" name="object 43">
            <a:extLst>
              <a:ext uri="{FF2B5EF4-FFF2-40B4-BE49-F238E27FC236}">
                <a16:creationId xmlns:a16="http://schemas.microsoft.com/office/drawing/2014/main" id="{EB87B9CC-E675-4189-9CF1-9470D8605ACF}"/>
              </a:ext>
            </a:extLst>
          </p:cNvPr>
          <p:cNvSpPr/>
          <p:nvPr/>
        </p:nvSpPr>
        <p:spPr>
          <a:xfrm>
            <a:off x="12645386" y="7985656"/>
            <a:ext cx="45719" cy="26034"/>
          </a:xfrm>
          <a:custGeom>
            <a:avLst/>
            <a:gdLst/>
            <a:ahLst/>
            <a:cxnLst/>
            <a:rect l="l" t="t" r="r" b="b"/>
            <a:pathLst>
              <a:path w="38734" h="26035">
                <a:moveTo>
                  <a:pt x="0" y="25646"/>
                </a:moveTo>
                <a:lnTo>
                  <a:pt x="0" y="0"/>
                </a:lnTo>
                <a:lnTo>
                  <a:pt x="38545" y="0"/>
                </a:lnTo>
                <a:lnTo>
                  <a:pt x="0" y="25646"/>
                </a:lnTo>
                <a:close/>
              </a:path>
            </a:pathLst>
          </a:custGeom>
          <a:solidFill>
            <a:srgbClr val="000000"/>
          </a:solidFill>
        </p:spPr>
        <p:txBody>
          <a:bodyPr wrap="square" lIns="0" tIns="0" rIns="0" bIns="0" rtlCol="0"/>
          <a:lstStyle/>
          <a:p>
            <a:endParaRPr/>
          </a:p>
        </p:txBody>
      </p:sp>
      <p:sp>
        <p:nvSpPr>
          <p:cNvPr id="203" name="object 44">
            <a:extLst>
              <a:ext uri="{FF2B5EF4-FFF2-40B4-BE49-F238E27FC236}">
                <a16:creationId xmlns:a16="http://schemas.microsoft.com/office/drawing/2014/main" id="{9DF5C40B-AEF2-4D79-A2D8-9B96C1D7FDFE}"/>
              </a:ext>
            </a:extLst>
          </p:cNvPr>
          <p:cNvSpPr/>
          <p:nvPr/>
        </p:nvSpPr>
        <p:spPr>
          <a:xfrm>
            <a:off x="12645385" y="7985654"/>
            <a:ext cx="45719" cy="26034"/>
          </a:xfrm>
          <a:custGeom>
            <a:avLst/>
            <a:gdLst/>
            <a:ahLst/>
            <a:cxnLst/>
            <a:rect l="l" t="t" r="r" b="b"/>
            <a:pathLst>
              <a:path w="38734" h="26035">
                <a:moveTo>
                  <a:pt x="38545" y="25646"/>
                </a:moveTo>
                <a:lnTo>
                  <a:pt x="0" y="25646"/>
                </a:lnTo>
                <a:lnTo>
                  <a:pt x="38545" y="0"/>
                </a:lnTo>
                <a:lnTo>
                  <a:pt x="38545" y="25646"/>
                </a:lnTo>
                <a:close/>
              </a:path>
            </a:pathLst>
          </a:custGeom>
          <a:solidFill>
            <a:srgbClr val="000000"/>
          </a:solidFill>
        </p:spPr>
        <p:txBody>
          <a:bodyPr wrap="square" lIns="0" tIns="0" rIns="0" bIns="0" rtlCol="0"/>
          <a:lstStyle/>
          <a:p>
            <a:endParaRPr/>
          </a:p>
        </p:txBody>
      </p:sp>
      <p:sp>
        <p:nvSpPr>
          <p:cNvPr id="204" name="object 45">
            <a:extLst>
              <a:ext uri="{FF2B5EF4-FFF2-40B4-BE49-F238E27FC236}">
                <a16:creationId xmlns:a16="http://schemas.microsoft.com/office/drawing/2014/main" id="{E8757C28-044C-4F59-904A-02B19C2AECDE}"/>
              </a:ext>
            </a:extLst>
          </p:cNvPr>
          <p:cNvSpPr/>
          <p:nvPr/>
        </p:nvSpPr>
        <p:spPr>
          <a:xfrm>
            <a:off x="12337133" y="7985657"/>
            <a:ext cx="45719" cy="26034"/>
          </a:xfrm>
          <a:custGeom>
            <a:avLst/>
            <a:gdLst/>
            <a:ahLst/>
            <a:cxnLst/>
            <a:rect l="l" t="t" r="r" b="b"/>
            <a:pathLst>
              <a:path w="38734" h="26035">
                <a:moveTo>
                  <a:pt x="0" y="25646"/>
                </a:moveTo>
                <a:lnTo>
                  <a:pt x="0" y="0"/>
                </a:lnTo>
                <a:lnTo>
                  <a:pt x="38532" y="0"/>
                </a:lnTo>
                <a:lnTo>
                  <a:pt x="0" y="25646"/>
                </a:lnTo>
                <a:close/>
              </a:path>
            </a:pathLst>
          </a:custGeom>
          <a:solidFill>
            <a:srgbClr val="000000"/>
          </a:solidFill>
        </p:spPr>
        <p:txBody>
          <a:bodyPr wrap="square" lIns="0" tIns="0" rIns="0" bIns="0" rtlCol="0"/>
          <a:lstStyle/>
          <a:p>
            <a:endParaRPr/>
          </a:p>
        </p:txBody>
      </p:sp>
      <p:sp>
        <p:nvSpPr>
          <p:cNvPr id="205" name="object 46">
            <a:extLst>
              <a:ext uri="{FF2B5EF4-FFF2-40B4-BE49-F238E27FC236}">
                <a16:creationId xmlns:a16="http://schemas.microsoft.com/office/drawing/2014/main" id="{9FB24942-362D-442D-B8D9-71947F9D4CE7}"/>
              </a:ext>
            </a:extLst>
          </p:cNvPr>
          <p:cNvSpPr/>
          <p:nvPr/>
        </p:nvSpPr>
        <p:spPr>
          <a:xfrm>
            <a:off x="12337131" y="7985655"/>
            <a:ext cx="45719" cy="26034"/>
          </a:xfrm>
          <a:custGeom>
            <a:avLst/>
            <a:gdLst/>
            <a:ahLst/>
            <a:cxnLst/>
            <a:rect l="l" t="t" r="r" b="b"/>
            <a:pathLst>
              <a:path w="38734" h="26035">
                <a:moveTo>
                  <a:pt x="38532" y="25646"/>
                </a:moveTo>
                <a:lnTo>
                  <a:pt x="0" y="25646"/>
                </a:lnTo>
                <a:lnTo>
                  <a:pt x="38532" y="0"/>
                </a:lnTo>
                <a:lnTo>
                  <a:pt x="38532" y="25646"/>
                </a:lnTo>
                <a:close/>
              </a:path>
            </a:pathLst>
          </a:custGeom>
          <a:solidFill>
            <a:srgbClr val="000000"/>
          </a:solidFill>
        </p:spPr>
        <p:txBody>
          <a:bodyPr wrap="square" lIns="0" tIns="0" rIns="0" bIns="0" rtlCol="0"/>
          <a:lstStyle/>
          <a:p>
            <a:endParaRPr/>
          </a:p>
        </p:txBody>
      </p:sp>
      <p:sp>
        <p:nvSpPr>
          <p:cNvPr id="206" name="object 47">
            <a:extLst>
              <a:ext uri="{FF2B5EF4-FFF2-40B4-BE49-F238E27FC236}">
                <a16:creationId xmlns:a16="http://schemas.microsoft.com/office/drawing/2014/main" id="{8C981D52-71BE-45EA-A304-133390E1EF63}"/>
              </a:ext>
            </a:extLst>
          </p:cNvPr>
          <p:cNvSpPr/>
          <p:nvPr/>
        </p:nvSpPr>
        <p:spPr>
          <a:xfrm>
            <a:off x="12016025" y="7985659"/>
            <a:ext cx="45719" cy="26034"/>
          </a:xfrm>
          <a:custGeom>
            <a:avLst/>
            <a:gdLst/>
            <a:ahLst/>
            <a:cxnLst/>
            <a:rect l="l" t="t" r="r" b="b"/>
            <a:pathLst>
              <a:path w="38734" h="26035">
                <a:moveTo>
                  <a:pt x="0" y="25646"/>
                </a:moveTo>
                <a:lnTo>
                  <a:pt x="0" y="0"/>
                </a:lnTo>
                <a:lnTo>
                  <a:pt x="38532" y="0"/>
                </a:lnTo>
                <a:lnTo>
                  <a:pt x="0" y="25646"/>
                </a:lnTo>
                <a:close/>
              </a:path>
            </a:pathLst>
          </a:custGeom>
          <a:solidFill>
            <a:srgbClr val="000000"/>
          </a:solidFill>
        </p:spPr>
        <p:txBody>
          <a:bodyPr wrap="square" lIns="0" tIns="0" rIns="0" bIns="0" rtlCol="0"/>
          <a:lstStyle/>
          <a:p>
            <a:endParaRPr/>
          </a:p>
        </p:txBody>
      </p:sp>
      <p:sp>
        <p:nvSpPr>
          <p:cNvPr id="207" name="object 48">
            <a:extLst>
              <a:ext uri="{FF2B5EF4-FFF2-40B4-BE49-F238E27FC236}">
                <a16:creationId xmlns:a16="http://schemas.microsoft.com/office/drawing/2014/main" id="{E4CBA0B2-5832-480B-88CC-B72E4E2D36A4}"/>
              </a:ext>
            </a:extLst>
          </p:cNvPr>
          <p:cNvSpPr/>
          <p:nvPr/>
        </p:nvSpPr>
        <p:spPr>
          <a:xfrm>
            <a:off x="12016023" y="7985657"/>
            <a:ext cx="45719" cy="26034"/>
          </a:xfrm>
          <a:custGeom>
            <a:avLst/>
            <a:gdLst/>
            <a:ahLst/>
            <a:cxnLst/>
            <a:rect l="l" t="t" r="r" b="b"/>
            <a:pathLst>
              <a:path w="38734" h="26035">
                <a:moveTo>
                  <a:pt x="38532" y="25646"/>
                </a:moveTo>
                <a:lnTo>
                  <a:pt x="0" y="25646"/>
                </a:lnTo>
                <a:lnTo>
                  <a:pt x="38532" y="0"/>
                </a:lnTo>
                <a:lnTo>
                  <a:pt x="38532" y="25646"/>
                </a:lnTo>
                <a:close/>
              </a:path>
            </a:pathLst>
          </a:custGeom>
          <a:solidFill>
            <a:srgbClr val="000000"/>
          </a:solidFill>
        </p:spPr>
        <p:txBody>
          <a:bodyPr wrap="square" lIns="0" tIns="0" rIns="0" bIns="0" rtlCol="0"/>
          <a:lstStyle/>
          <a:p>
            <a:endParaRPr/>
          </a:p>
        </p:txBody>
      </p:sp>
      <p:sp>
        <p:nvSpPr>
          <p:cNvPr id="208" name="object 49">
            <a:extLst>
              <a:ext uri="{FF2B5EF4-FFF2-40B4-BE49-F238E27FC236}">
                <a16:creationId xmlns:a16="http://schemas.microsoft.com/office/drawing/2014/main" id="{C4721344-4BB7-4ABB-B233-006AE11541ED}"/>
              </a:ext>
            </a:extLst>
          </p:cNvPr>
          <p:cNvSpPr/>
          <p:nvPr/>
        </p:nvSpPr>
        <p:spPr>
          <a:xfrm>
            <a:off x="11707759" y="7985660"/>
            <a:ext cx="45719" cy="26034"/>
          </a:xfrm>
          <a:custGeom>
            <a:avLst/>
            <a:gdLst/>
            <a:ahLst/>
            <a:cxnLst/>
            <a:rect l="l" t="t" r="r" b="b"/>
            <a:pathLst>
              <a:path w="38734" h="26035">
                <a:moveTo>
                  <a:pt x="0" y="25646"/>
                </a:moveTo>
                <a:lnTo>
                  <a:pt x="0" y="0"/>
                </a:lnTo>
                <a:lnTo>
                  <a:pt x="38532" y="0"/>
                </a:lnTo>
                <a:lnTo>
                  <a:pt x="0" y="25646"/>
                </a:lnTo>
                <a:close/>
              </a:path>
            </a:pathLst>
          </a:custGeom>
          <a:solidFill>
            <a:srgbClr val="000000"/>
          </a:solidFill>
        </p:spPr>
        <p:txBody>
          <a:bodyPr wrap="square" lIns="0" tIns="0" rIns="0" bIns="0" rtlCol="0"/>
          <a:lstStyle/>
          <a:p>
            <a:endParaRPr/>
          </a:p>
        </p:txBody>
      </p:sp>
      <p:sp>
        <p:nvSpPr>
          <p:cNvPr id="209" name="object 50">
            <a:extLst>
              <a:ext uri="{FF2B5EF4-FFF2-40B4-BE49-F238E27FC236}">
                <a16:creationId xmlns:a16="http://schemas.microsoft.com/office/drawing/2014/main" id="{43296DEE-65B0-4D78-9D04-6744A7F278C4}"/>
              </a:ext>
            </a:extLst>
          </p:cNvPr>
          <p:cNvSpPr/>
          <p:nvPr/>
        </p:nvSpPr>
        <p:spPr>
          <a:xfrm>
            <a:off x="11707758" y="7985658"/>
            <a:ext cx="45719" cy="26034"/>
          </a:xfrm>
          <a:custGeom>
            <a:avLst/>
            <a:gdLst/>
            <a:ahLst/>
            <a:cxnLst/>
            <a:rect l="l" t="t" r="r" b="b"/>
            <a:pathLst>
              <a:path w="38734" h="26035">
                <a:moveTo>
                  <a:pt x="38532" y="25646"/>
                </a:moveTo>
                <a:lnTo>
                  <a:pt x="0" y="25646"/>
                </a:lnTo>
                <a:lnTo>
                  <a:pt x="38532" y="0"/>
                </a:lnTo>
                <a:lnTo>
                  <a:pt x="38532" y="25646"/>
                </a:lnTo>
                <a:close/>
              </a:path>
            </a:pathLst>
          </a:custGeom>
          <a:solidFill>
            <a:srgbClr val="000000"/>
          </a:solidFill>
        </p:spPr>
        <p:txBody>
          <a:bodyPr wrap="square" lIns="0" tIns="0" rIns="0" bIns="0" rtlCol="0"/>
          <a:lstStyle/>
          <a:p>
            <a:endParaRPr/>
          </a:p>
        </p:txBody>
      </p:sp>
      <p:sp>
        <p:nvSpPr>
          <p:cNvPr id="210" name="object 51">
            <a:extLst>
              <a:ext uri="{FF2B5EF4-FFF2-40B4-BE49-F238E27FC236}">
                <a16:creationId xmlns:a16="http://schemas.microsoft.com/office/drawing/2014/main" id="{D0F18F2C-E592-450B-AB59-419ADF032635}"/>
              </a:ext>
            </a:extLst>
          </p:cNvPr>
          <p:cNvSpPr/>
          <p:nvPr/>
        </p:nvSpPr>
        <p:spPr>
          <a:xfrm>
            <a:off x="11386651" y="7985662"/>
            <a:ext cx="45719" cy="26034"/>
          </a:xfrm>
          <a:custGeom>
            <a:avLst/>
            <a:gdLst/>
            <a:ahLst/>
            <a:cxnLst/>
            <a:rect l="l" t="t" r="r" b="b"/>
            <a:pathLst>
              <a:path w="38734" h="26035">
                <a:moveTo>
                  <a:pt x="0" y="25646"/>
                </a:moveTo>
                <a:lnTo>
                  <a:pt x="0" y="0"/>
                </a:lnTo>
                <a:lnTo>
                  <a:pt x="38545" y="0"/>
                </a:lnTo>
                <a:lnTo>
                  <a:pt x="0" y="25646"/>
                </a:lnTo>
                <a:close/>
              </a:path>
            </a:pathLst>
          </a:custGeom>
          <a:solidFill>
            <a:srgbClr val="000000"/>
          </a:solidFill>
        </p:spPr>
        <p:txBody>
          <a:bodyPr wrap="square" lIns="0" tIns="0" rIns="0" bIns="0" rtlCol="0"/>
          <a:lstStyle/>
          <a:p>
            <a:endParaRPr/>
          </a:p>
        </p:txBody>
      </p:sp>
      <p:sp>
        <p:nvSpPr>
          <p:cNvPr id="211" name="object 52">
            <a:extLst>
              <a:ext uri="{FF2B5EF4-FFF2-40B4-BE49-F238E27FC236}">
                <a16:creationId xmlns:a16="http://schemas.microsoft.com/office/drawing/2014/main" id="{71BC799A-B08A-4352-81DD-A78132C2B250}"/>
              </a:ext>
            </a:extLst>
          </p:cNvPr>
          <p:cNvSpPr/>
          <p:nvPr/>
        </p:nvSpPr>
        <p:spPr>
          <a:xfrm>
            <a:off x="11386650" y="7985660"/>
            <a:ext cx="45719" cy="26034"/>
          </a:xfrm>
          <a:custGeom>
            <a:avLst/>
            <a:gdLst/>
            <a:ahLst/>
            <a:cxnLst/>
            <a:rect l="l" t="t" r="r" b="b"/>
            <a:pathLst>
              <a:path w="38734" h="26035">
                <a:moveTo>
                  <a:pt x="38545" y="25646"/>
                </a:moveTo>
                <a:lnTo>
                  <a:pt x="0" y="25646"/>
                </a:lnTo>
                <a:lnTo>
                  <a:pt x="38545" y="0"/>
                </a:lnTo>
                <a:lnTo>
                  <a:pt x="38545" y="25646"/>
                </a:lnTo>
                <a:close/>
              </a:path>
            </a:pathLst>
          </a:custGeom>
          <a:solidFill>
            <a:srgbClr val="000000"/>
          </a:solidFill>
        </p:spPr>
        <p:txBody>
          <a:bodyPr wrap="square" lIns="0" tIns="0" rIns="0" bIns="0" rtlCol="0"/>
          <a:lstStyle/>
          <a:p>
            <a:endParaRPr/>
          </a:p>
        </p:txBody>
      </p:sp>
      <p:sp>
        <p:nvSpPr>
          <p:cNvPr id="212" name="object 53">
            <a:extLst>
              <a:ext uri="{FF2B5EF4-FFF2-40B4-BE49-F238E27FC236}">
                <a16:creationId xmlns:a16="http://schemas.microsoft.com/office/drawing/2014/main" id="{20026123-0183-416C-AE0B-31C67279F8E1}"/>
              </a:ext>
            </a:extLst>
          </p:cNvPr>
          <p:cNvSpPr/>
          <p:nvPr/>
        </p:nvSpPr>
        <p:spPr>
          <a:xfrm>
            <a:off x="11078397" y="7985663"/>
            <a:ext cx="45719" cy="26034"/>
          </a:xfrm>
          <a:custGeom>
            <a:avLst/>
            <a:gdLst/>
            <a:ahLst/>
            <a:cxnLst/>
            <a:rect l="l" t="t" r="r" b="b"/>
            <a:pathLst>
              <a:path w="38734" h="26035">
                <a:moveTo>
                  <a:pt x="0" y="25646"/>
                </a:moveTo>
                <a:lnTo>
                  <a:pt x="0" y="0"/>
                </a:lnTo>
                <a:lnTo>
                  <a:pt x="38532" y="0"/>
                </a:lnTo>
                <a:lnTo>
                  <a:pt x="0" y="25646"/>
                </a:lnTo>
                <a:close/>
              </a:path>
            </a:pathLst>
          </a:custGeom>
          <a:solidFill>
            <a:srgbClr val="000000"/>
          </a:solidFill>
        </p:spPr>
        <p:txBody>
          <a:bodyPr wrap="square" lIns="0" tIns="0" rIns="0" bIns="0" rtlCol="0"/>
          <a:lstStyle/>
          <a:p>
            <a:endParaRPr/>
          </a:p>
        </p:txBody>
      </p:sp>
      <p:sp>
        <p:nvSpPr>
          <p:cNvPr id="213" name="object 54">
            <a:extLst>
              <a:ext uri="{FF2B5EF4-FFF2-40B4-BE49-F238E27FC236}">
                <a16:creationId xmlns:a16="http://schemas.microsoft.com/office/drawing/2014/main" id="{87FB8A5D-D9EF-4CE5-88A5-90CE0D4520C8}"/>
              </a:ext>
            </a:extLst>
          </p:cNvPr>
          <p:cNvSpPr/>
          <p:nvPr/>
        </p:nvSpPr>
        <p:spPr>
          <a:xfrm>
            <a:off x="11078397" y="7985661"/>
            <a:ext cx="45719" cy="26034"/>
          </a:xfrm>
          <a:custGeom>
            <a:avLst/>
            <a:gdLst/>
            <a:ahLst/>
            <a:cxnLst/>
            <a:rect l="l" t="t" r="r" b="b"/>
            <a:pathLst>
              <a:path w="38734" h="26035">
                <a:moveTo>
                  <a:pt x="38532" y="25646"/>
                </a:moveTo>
                <a:lnTo>
                  <a:pt x="0" y="25646"/>
                </a:lnTo>
                <a:lnTo>
                  <a:pt x="38532" y="0"/>
                </a:lnTo>
                <a:lnTo>
                  <a:pt x="38532" y="25646"/>
                </a:lnTo>
                <a:close/>
              </a:path>
            </a:pathLst>
          </a:custGeom>
          <a:solidFill>
            <a:srgbClr val="000000"/>
          </a:solidFill>
        </p:spPr>
        <p:txBody>
          <a:bodyPr wrap="square" lIns="0" tIns="0" rIns="0" bIns="0" rtlCol="0"/>
          <a:lstStyle/>
          <a:p>
            <a:endParaRPr/>
          </a:p>
        </p:txBody>
      </p:sp>
      <p:sp>
        <p:nvSpPr>
          <p:cNvPr id="214" name="object 55">
            <a:extLst>
              <a:ext uri="{FF2B5EF4-FFF2-40B4-BE49-F238E27FC236}">
                <a16:creationId xmlns:a16="http://schemas.microsoft.com/office/drawing/2014/main" id="{578C1204-101D-40C9-947E-2C850FFDB0B4}"/>
              </a:ext>
            </a:extLst>
          </p:cNvPr>
          <p:cNvSpPr/>
          <p:nvPr/>
        </p:nvSpPr>
        <p:spPr>
          <a:xfrm>
            <a:off x="10757290" y="7985665"/>
            <a:ext cx="45719" cy="26034"/>
          </a:xfrm>
          <a:custGeom>
            <a:avLst/>
            <a:gdLst/>
            <a:ahLst/>
            <a:cxnLst/>
            <a:rect l="l" t="t" r="r" b="b"/>
            <a:pathLst>
              <a:path w="38734" h="26035">
                <a:moveTo>
                  <a:pt x="0" y="25646"/>
                </a:moveTo>
                <a:lnTo>
                  <a:pt x="0" y="0"/>
                </a:lnTo>
                <a:lnTo>
                  <a:pt x="38532" y="0"/>
                </a:lnTo>
                <a:lnTo>
                  <a:pt x="0" y="25646"/>
                </a:lnTo>
                <a:close/>
              </a:path>
            </a:pathLst>
          </a:custGeom>
          <a:solidFill>
            <a:srgbClr val="000000"/>
          </a:solidFill>
        </p:spPr>
        <p:txBody>
          <a:bodyPr wrap="square" lIns="0" tIns="0" rIns="0" bIns="0" rtlCol="0"/>
          <a:lstStyle/>
          <a:p>
            <a:endParaRPr/>
          </a:p>
        </p:txBody>
      </p:sp>
      <p:sp>
        <p:nvSpPr>
          <p:cNvPr id="215" name="object 56">
            <a:extLst>
              <a:ext uri="{FF2B5EF4-FFF2-40B4-BE49-F238E27FC236}">
                <a16:creationId xmlns:a16="http://schemas.microsoft.com/office/drawing/2014/main" id="{D5251581-91D2-4983-8B24-B404C2532BC6}"/>
              </a:ext>
            </a:extLst>
          </p:cNvPr>
          <p:cNvSpPr/>
          <p:nvPr/>
        </p:nvSpPr>
        <p:spPr>
          <a:xfrm>
            <a:off x="10757288" y="7985663"/>
            <a:ext cx="45719" cy="26034"/>
          </a:xfrm>
          <a:custGeom>
            <a:avLst/>
            <a:gdLst/>
            <a:ahLst/>
            <a:cxnLst/>
            <a:rect l="l" t="t" r="r" b="b"/>
            <a:pathLst>
              <a:path w="38734" h="26035">
                <a:moveTo>
                  <a:pt x="38532" y="25646"/>
                </a:moveTo>
                <a:lnTo>
                  <a:pt x="0" y="25646"/>
                </a:lnTo>
                <a:lnTo>
                  <a:pt x="38532" y="0"/>
                </a:lnTo>
                <a:lnTo>
                  <a:pt x="38532" y="25646"/>
                </a:lnTo>
                <a:close/>
              </a:path>
            </a:pathLst>
          </a:custGeom>
          <a:solidFill>
            <a:srgbClr val="000000"/>
          </a:solidFill>
        </p:spPr>
        <p:txBody>
          <a:bodyPr wrap="square" lIns="0" tIns="0" rIns="0" bIns="0" rtlCol="0"/>
          <a:lstStyle/>
          <a:p>
            <a:endParaRPr/>
          </a:p>
        </p:txBody>
      </p:sp>
      <p:sp>
        <p:nvSpPr>
          <p:cNvPr id="216" name="object 57">
            <a:extLst>
              <a:ext uri="{FF2B5EF4-FFF2-40B4-BE49-F238E27FC236}">
                <a16:creationId xmlns:a16="http://schemas.microsoft.com/office/drawing/2014/main" id="{6A3FD3D9-466C-4D41-9621-CD13BEDAB214}"/>
              </a:ext>
            </a:extLst>
          </p:cNvPr>
          <p:cNvSpPr/>
          <p:nvPr/>
        </p:nvSpPr>
        <p:spPr>
          <a:xfrm>
            <a:off x="10449024" y="7985666"/>
            <a:ext cx="45719" cy="26034"/>
          </a:xfrm>
          <a:custGeom>
            <a:avLst/>
            <a:gdLst/>
            <a:ahLst/>
            <a:cxnLst/>
            <a:rect l="l" t="t" r="r" b="b"/>
            <a:pathLst>
              <a:path w="38734" h="26035">
                <a:moveTo>
                  <a:pt x="0" y="25646"/>
                </a:moveTo>
                <a:lnTo>
                  <a:pt x="0" y="0"/>
                </a:lnTo>
                <a:lnTo>
                  <a:pt x="38545" y="0"/>
                </a:lnTo>
                <a:lnTo>
                  <a:pt x="0" y="25646"/>
                </a:lnTo>
                <a:close/>
              </a:path>
            </a:pathLst>
          </a:custGeom>
          <a:solidFill>
            <a:srgbClr val="000000"/>
          </a:solidFill>
        </p:spPr>
        <p:txBody>
          <a:bodyPr wrap="square" lIns="0" tIns="0" rIns="0" bIns="0" rtlCol="0"/>
          <a:lstStyle/>
          <a:p>
            <a:endParaRPr/>
          </a:p>
        </p:txBody>
      </p:sp>
      <p:sp>
        <p:nvSpPr>
          <p:cNvPr id="217" name="object 58">
            <a:extLst>
              <a:ext uri="{FF2B5EF4-FFF2-40B4-BE49-F238E27FC236}">
                <a16:creationId xmlns:a16="http://schemas.microsoft.com/office/drawing/2014/main" id="{2857909F-9A9E-491D-9AF2-8F0BE520CEB3}"/>
              </a:ext>
            </a:extLst>
          </p:cNvPr>
          <p:cNvSpPr/>
          <p:nvPr/>
        </p:nvSpPr>
        <p:spPr>
          <a:xfrm>
            <a:off x="10449023" y="7985664"/>
            <a:ext cx="45719" cy="26034"/>
          </a:xfrm>
          <a:custGeom>
            <a:avLst/>
            <a:gdLst/>
            <a:ahLst/>
            <a:cxnLst/>
            <a:rect l="l" t="t" r="r" b="b"/>
            <a:pathLst>
              <a:path w="38734" h="26035">
                <a:moveTo>
                  <a:pt x="38545" y="25646"/>
                </a:moveTo>
                <a:lnTo>
                  <a:pt x="0" y="25646"/>
                </a:lnTo>
                <a:lnTo>
                  <a:pt x="38545" y="0"/>
                </a:lnTo>
                <a:lnTo>
                  <a:pt x="38545" y="25646"/>
                </a:lnTo>
                <a:close/>
              </a:path>
            </a:pathLst>
          </a:custGeom>
          <a:solidFill>
            <a:srgbClr val="000000"/>
          </a:solidFill>
        </p:spPr>
        <p:txBody>
          <a:bodyPr wrap="square" lIns="0" tIns="0" rIns="0" bIns="0" rtlCol="0"/>
          <a:lstStyle/>
          <a:p>
            <a:endParaRPr/>
          </a:p>
        </p:txBody>
      </p:sp>
      <p:sp>
        <p:nvSpPr>
          <p:cNvPr id="218" name="object 59">
            <a:extLst>
              <a:ext uri="{FF2B5EF4-FFF2-40B4-BE49-F238E27FC236}">
                <a16:creationId xmlns:a16="http://schemas.microsoft.com/office/drawing/2014/main" id="{F9CC8CB8-5465-4190-9091-7DCC24D8A9DD}"/>
              </a:ext>
            </a:extLst>
          </p:cNvPr>
          <p:cNvSpPr/>
          <p:nvPr/>
        </p:nvSpPr>
        <p:spPr>
          <a:xfrm>
            <a:off x="10384808" y="4587567"/>
            <a:ext cx="3467450" cy="3385820"/>
          </a:xfrm>
          <a:custGeom>
            <a:avLst/>
            <a:gdLst/>
            <a:ahLst/>
            <a:cxnLst/>
            <a:rect l="l" t="t" r="r" b="b"/>
            <a:pathLst>
              <a:path w="3622040" h="3385820">
                <a:moveTo>
                  <a:pt x="3622043" y="3385279"/>
                </a:moveTo>
                <a:lnTo>
                  <a:pt x="0" y="3385279"/>
                </a:lnTo>
                <a:lnTo>
                  <a:pt x="0" y="0"/>
                </a:lnTo>
                <a:lnTo>
                  <a:pt x="3622043" y="3385279"/>
                </a:lnTo>
                <a:close/>
              </a:path>
            </a:pathLst>
          </a:custGeom>
          <a:solidFill>
            <a:srgbClr val="FFFFFF"/>
          </a:solidFill>
        </p:spPr>
        <p:txBody>
          <a:bodyPr wrap="square" lIns="0" tIns="0" rIns="0" bIns="0" rtlCol="0"/>
          <a:lstStyle/>
          <a:p>
            <a:endParaRPr/>
          </a:p>
        </p:txBody>
      </p:sp>
      <p:sp>
        <p:nvSpPr>
          <p:cNvPr id="219" name="object 60">
            <a:extLst>
              <a:ext uri="{FF2B5EF4-FFF2-40B4-BE49-F238E27FC236}">
                <a16:creationId xmlns:a16="http://schemas.microsoft.com/office/drawing/2014/main" id="{0CB054C3-5875-4A24-BCCB-24247DE4ED31}"/>
              </a:ext>
            </a:extLst>
          </p:cNvPr>
          <p:cNvSpPr/>
          <p:nvPr/>
        </p:nvSpPr>
        <p:spPr>
          <a:xfrm>
            <a:off x="10384806" y="4587571"/>
            <a:ext cx="3467450" cy="3385820"/>
          </a:xfrm>
          <a:custGeom>
            <a:avLst/>
            <a:gdLst/>
            <a:ahLst/>
            <a:cxnLst/>
            <a:rect l="l" t="t" r="r" b="b"/>
            <a:pathLst>
              <a:path w="3622040" h="3385820">
                <a:moveTo>
                  <a:pt x="3622043" y="3385279"/>
                </a:moveTo>
                <a:lnTo>
                  <a:pt x="0" y="0"/>
                </a:lnTo>
                <a:lnTo>
                  <a:pt x="3622043" y="0"/>
                </a:lnTo>
                <a:lnTo>
                  <a:pt x="3622043" y="3385279"/>
                </a:lnTo>
                <a:close/>
              </a:path>
            </a:pathLst>
          </a:custGeom>
          <a:solidFill>
            <a:srgbClr val="FFFFFF"/>
          </a:solidFill>
        </p:spPr>
        <p:txBody>
          <a:bodyPr wrap="square" lIns="0" tIns="0" rIns="0" bIns="0" rtlCol="0"/>
          <a:lstStyle/>
          <a:p>
            <a:endParaRPr/>
          </a:p>
        </p:txBody>
      </p:sp>
      <p:sp>
        <p:nvSpPr>
          <p:cNvPr id="220" name="object 61">
            <a:extLst>
              <a:ext uri="{FF2B5EF4-FFF2-40B4-BE49-F238E27FC236}">
                <a16:creationId xmlns:a16="http://schemas.microsoft.com/office/drawing/2014/main" id="{70301F2F-CD71-44FD-AA92-F02E74EBB2AA}"/>
              </a:ext>
            </a:extLst>
          </p:cNvPr>
          <p:cNvSpPr/>
          <p:nvPr/>
        </p:nvSpPr>
        <p:spPr>
          <a:xfrm>
            <a:off x="10384802" y="7972846"/>
            <a:ext cx="3467450" cy="0"/>
          </a:xfrm>
          <a:custGeom>
            <a:avLst/>
            <a:gdLst/>
            <a:ahLst/>
            <a:cxnLst/>
            <a:rect l="l" t="t" r="r" b="b"/>
            <a:pathLst>
              <a:path w="3622040">
                <a:moveTo>
                  <a:pt x="0" y="0"/>
                </a:moveTo>
                <a:lnTo>
                  <a:pt x="3622043" y="0"/>
                </a:lnTo>
              </a:path>
            </a:pathLst>
          </a:custGeom>
          <a:ln w="12823">
            <a:solidFill>
              <a:srgbClr val="000000"/>
            </a:solidFill>
          </a:ln>
        </p:spPr>
        <p:txBody>
          <a:bodyPr wrap="square" lIns="0" tIns="0" rIns="0" bIns="0" rtlCol="0"/>
          <a:lstStyle/>
          <a:p>
            <a:endParaRPr/>
          </a:p>
        </p:txBody>
      </p:sp>
      <p:sp>
        <p:nvSpPr>
          <p:cNvPr id="221" name="object 62">
            <a:extLst>
              <a:ext uri="{FF2B5EF4-FFF2-40B4-BE49-F238E27FC236}">
                <a16:creationId xmlns:a16="http://schemas.microsoft.com/office/drawing/2014/main" id="{4B46AB62-8D1A-45D1-91E0-F467224ACE4A}"/>
              </a:ext>
            </a:extLst>
          </p:cNvPr>
          <p:cNvSpPr/>
          <p:nvPr/>
        </p:nvSpPr>
        <p:spPr>
          <a:xfrm>
            <a:off x="14006843" y="4587568"/>
            <a:ext cx="45719" cy="3385820"/>
          </a:xfrm>
          <a:custGeom>
            <a:avLst/>
            <a:gdLst/>
            <a:ahLst/>
            <a:cxnLst/>
            <a:rect l="l" t="t" r="r" b="b"/>
            <a:pathLst>
              <a:path h="3385820">
                <a:moveTo>
                  <a:pt x="0" y="3385279"/>
                </a:moveTo>
                <a:lnTo>
                  <a:pt x="0" y="0"/>
                </a:lnTo>
              </a:path>
            </a:pathLst>
          </a:custGeom>
          <a:ln w="12844">
            <a:solidFill>
              <a:srgbClr val="000000"/>
            </a:solidFill>
          </a:ln>
        </p:spPr>
        <p:txBody>
          <a:bodyPr wrap="square" lIns="0" tIns="0" rIns="0" bIns="0" rtlCol="0"/>
          <a:lstStyle/>
          <a:p>
            <a:endParaRPr/>
          </a:p>
        </p:txBody>
      </p:sp>
      <p:sp>
        <p:nvSpPr>
          <p:cNvPr id="222" name="object 63">
            <a:extLst>
              <a:ext uri="{FF2B5EF4-FFF2-40B4-BE49-F238E27FC236}">
                <a16:creationId xmlns:a16="http://schemas.microsoft.com/office/drawing/2014/main" id="{A1EC34E4-1D26-4EEB-A7ED-0F499B05645A}"/>
              </a:ext>
            </a:extLst>
          </p:cNvPr>
          <p:cNvSpPr/>
          <p:nvPr/>
        </p:nvSpPr>
        <p:spPr>
          <a:xfrm>
            <a:off x="10384799" y="4587568"/>
            <a:ext cx="3467450" cy="0"/>
          </a:xfrm>
          <a:custGeom>
            <a:avLst/>
            <a:gdLst/>
            <a:ahLst/>
            <a:cxnLst/>
            <a:rect l="l" t="t" r="r" b="b"/>
            <a:pathLst>
              <a:path w="3622040">
                <a:moveTo>
                  <a:pt x="3622043" y="0"/>
                </a:moveTo>
                <a:lnTo>
                  <a:pt x="0" y="0"/>
                </a:lnTo>
              </a:path>
            </a:pathLst>
          </a:custGeom>
          <a:ln w="12823">
            <a:solidFill>
              <a:srgbClr val="000000"/>
            </a:solidFill>
          </a:ln>
        </p:spPr>
        <p:txBody>
          <a:bodyPr wrap="square" lIns="0" tIns="0" rIns="0" bIns="0" rtlCol="0"/>
          <a:lstStyle/>
          <a:p>
            <a:endParaRPr/>
          </a:p>
        </p:txBody>
      </p:sp>
      <p:sp>
        <p:nvSpPr>
          <p:cNvPr id="223" name="object 64">
            <a:extLst>
              <a:ext uri="{FF2B5EF4-FFF2-40B4-BE49-F238E27FC236}">
                <a16:creationId xmlns:a16="http://schemas.microsoft.com/office/drawing/2014/main" id="{5FC40F23-96BE-4FE8-AC29-9FF0186F54D9}"/>
              </a:ext>
            </a:extLst>
          </p:cNvPr>
          <p:cNvSpPr/>
          <p:nvPr/>
        </p:nvSpPr>
        <p:spPr>
          <a:xfrm>
            <a:off x="10384797" y="4587569"/>
            <a:ext cx="45719" cy="3385820"/>
          </a:xfrm>
          <a:custGeom>
            <a:avLst/>
            <a:gdLst/>
            <a:ahLst/>
            <a:cxnLst/>
            <a:rect l="l" t="t" r="r" b="b"/>
            <a:pathLst>
              <a:path h="3385820">
                <a:moveTo>
                  <a:pt x="0" y="0"/>
                </a:moveTo>
                <a:lnTo>
                  <a:pt x="0" y="3385279"/>
                </a:lnTo>
              </a:path>
            </a:pathLst>
          </a:custGeom>
          <a:ln w="12844">
            <a:solidFill>
              <a:srgbClr val="000000"/>
            </a:solidFill>
          </a:ln>
        </p:spPr>
        <p:txBody>
          <a:bodyPr wrap="square" lIns="0" tIns="0" rIns="0" bIns="0" rtlCol="0"/>
          <a:lstStyle/>
          <a:p>
            <a:endParaRPr/>
          </a:p>
        </p:txBody>
      </p:sp>
      <p:sp>
        <p:nvSpPr>
          <p:cNvPr id="224" name="object 65">
            <a:extLst>
              <a:ext uri="{FF2B5EF4-FFF2-40B4-BE49-F238E27FC236}">
                <a16:creationId xmlns:a16="http://schemas.microsoft.com/office/drawing/2014/main" id="{132D4398-07E4-48C9-AD42-1D14362C189F}"/>
              </a:ext>
            </a:extLst>
          </p:cNvPr>
          <p:cNvSpPr/>
          <p:nvPr/>
        </p:nvSpPr>
        <p:spPr>
          <a:xfrm>
            <a:off x="13852714" y="7152178"/>
            <a:ext cx="45719" cy="821055"/>
          </a:xfrm>
          <a:custGeom>
            <a:avLst/>
            <a:gdLst/>
            <a:ahLst/>
            <a:cxnLst/>
            <a:rect l="l" t="t" r="r" b="b"/>
            <a:pathLst>
              <a:path h="821054">
                <a:moveTo>
                  <a:pt x="0" y="0"/>
                </a:moveTo>
                <a:lnTo>
                  <a:pt x="0" y="820673"/>
                </a:lnTo>
              </a:path>
            </a:pathLst>
          </a:custGeom>
          <a:ln w="3175">
            <a:solidFill>
              <a:srgbClr val="FF0000"/>
            </a:solidFill>
          </a:ln>
        </p:spPr>
        <p:txBody>
          <a:bodyPr wrap="square" lIns="0" tIns="0" rIns="0" bIns="0" rtlCol="0"/>
          <a:lstStyle/>
          <a:p>
            <a:endParaRPr/>
          </a:p>
        </p:txBody>
      </p:sp>
      <p:sp>
        <p:nvSpPr>
          <p:cNvPr id="225" name="object 66">
            <a:extLst>
              <a:ext uri="{FF2B5EF4-FFF2-40B4-BE49-F238E27FC236}">
                <a16:creationId xmlns:a16="http://schemas.microsoft.com/office/drawing/2014/main" id="{B1380712-D261-4317-9F73-4F031CCB6F6A}"/>
              </a:ext>
            </a:extLst>
          </p:cNvPr>
          <p:cNvSpPr/>
          <p:nvPr/>
        </p:nvSpPr>
        <p:spPr>
          <a:xfrm>
            <a:off x="13852714" y="7152179"/>
            <a:ext cx="147719" cy="821055"/>
          </a:xfrm>
          <a:custGeom>
            <a:avLst/>
            <a:gdLst/>
            <a:ahLst/>
            <a:cxnLst/>
            <a:rect l="l" t="t" r="r" b="b"/>
            <a:pathLst>
              <a:path w="154304" h="821054">
                <a:moveTo>
                  <a:pt x="0" y="820673"/>
                </a:moveTo>
                <a:lnTo>
                  <a:pt x="0" y="0"/>
                </a:lnTo>
                <a:lnTo>
                  <a:pt x="154129" y="0"/>
                </a:lnTo>
                <a:lnTo>
                  <a:pt x="0" y="820673"/>
                </a:lnTo>
                <a:close/>
              </a:path>
            </a:pathLst>
          </a:custGeom>
          <a:solidFill>
            <a:srgbClr val="FF0000"/>
          </a:solidFill>
        </p:spPr>
        <p:txBody>
          <a:bodyPr wrap="square" lIns="0" tIns="0" rIns="0" bIns="0" rtlCol="0"/>
          <a:lstStyle/>
          <a:p>
            <a:endParaRPr/>
          </a:p>
        </p:txBody>
      </p:sp>
      <p:sp>
        <p:nvSpPr>
          <p:cNvPr id="226" name="object 67">
            <a:extLst>
              <a:ext uri="{FF2B5EF4-FFF2-40B4-BE49-F238E27FC236}">
                <a16:creationId xmlns:a16="http://schemas.microsoft.com/office/drawing/2014/main" id="{FABE3621-9FE8-4A30-8B20-5E0B2997E4C7}"/>
              </a:ext>
            </a:extLst>
          </p:cNvPr>
          <p:cNvSpPr/>
          <p:nvPr/>
        </p:nvSpPr>
        <p:spPr>
          <a:xfrm>
            <a:off x="13852713" y="7152178"/>
            <a:ext cx="147719" cy="821055"/>
          </a:xfrm>
          <a:custGeom>
            <a:avLst/>
            <a:gdLst/>
            <a:ahLst/>
            <a:cxnLst/>
            <a:rect l="l" t="t" r="r" b="b"/>
            <a:pathLst>
              <a:path w="154304" h="821054">
                <a:moveTo>
                  <a:pt x="154129" y="820673"/>
                </a:moveTo>
                <a:lnTo>
                  <a:pt x="0" y="820673"/>
                </a:lnTo>
                <a:lnTo>
                  <a:pt x="154129" y="0"/>
                </a:lnTo>
                <a:lnTo>
                  <a:pt x="154129" y="820673"/>
                </a:lnTo>
                <a:close/>
              </a:path>
            </a:pathLst>
          </a:custGeom>
          <a:solidFill>
            <a:srgbClr val="FF0000"/>
          </a:solidFill>
        </p:spPr>
        <p:txBody>
          <a:bodyPr wrap="square" lIns="0" tIns="0" rIns="0" bIns="0" rtlCol="0"/>
          <a:lstStyle/>
          <a:p>
            <a:endParaRPr/>
          </a:p>
        </p:txBody>
      </p:sp>
      <p:sp>
        <p:nvSpPr>
          <p:cNvPr id="227" name="object 68">
            <a:extLst>
              <a:ext uri="{FF2B5EF4-FFF2-40B4-BE49-F238E27FC236}">
                <a16:creationId xmlns:a16="http://schemas.microsoft.com/office/drawing/2014/main" id="{14590681-8F85-41E8-9BFC-255477F344FA}"/>
              </a:ext>
            </a:extLst>
          </p:cNvPr>
          <p:cNvSpPr/>
          <p:nvPr/>
        </p:nvSpPr>
        <p:spPr>
          <a:xfrm>
            <a:off x="13852705" y="7152180"/>
            <a:ext cx="147719" cy="821055"/>
          </a:xfrm>
          <a:custGeom>
            <a:avLst/>
            <a:gdLst/>
            <a:ahLst/>
            <a:cxnLst/>
            <a:rect l="l" t="t" r="r" b="b"/>
            <a:pathLst>
              <a:path w="154304" h="821054">
                <a:moveTo>
                  <a:pt x="0" y="0"/>
                </a:moveTo>
                <a:lnTo>
                  <a:pt x="154129" y="0"/>
                </a:lnTo>
                <a:lnTo>
                  <a:pt x="154129" y="820673"/>
                </a:lnTo>
                <a:lnTo>
                  <a:pt x="0" y="820673"/>
                </a:lnTo>
                <a:lnTo>
                  <a:pt x="0" y="0"/>
                </a:lnTo>
                <a:close/>
              </a:path>
            </a:pathLst>
          </a:custGeom>
          <a:ln w="12843">
            <a:solidFill>
              <a:srgbClr val="000000"/>
            </a:solidFill>
          </a:ln>
        </p:spPr>
        <p:txBody>
          <a:bodyPr wrap="square" lIns="0" tIns="0" rIns="0" bIns="0" rtlCol="0"/>
          <a:lstStyle/>
          <a:p>
            <a:endParaRPr/>
          </a:p>
        </p:txBody>
      </p:sp>
      <p:sp>
        <p:nvSpPr>
          <p:cNvPr id="228" name="object 69">
            <a:extLst>
              <a:ext uri="{FF2B5EF4-FFF2-40B4-BE49-F238E27FC236}">
                <a16:creationId xmlns:a16="http://schemas.microsoft.com/office/drawing/2014/main" id="{F5831098-0869-4A00-8E83-E461C222501A}"/>
              </a:ext>
            </a:extLst>
          </p:cNvPr>
          <p:cNvSpPr/>
          <p:nvPr/>
        </p:nvSpPr>
        <p:spPr>
          <a:xfrm>
            <a:off x="13685729" y="7818981"/>
            <a:ext cx="45719" cy="154305"/>
          </a:xfrm>
          <a:custGeom>
            <a:avLst/>
            <a:gdLst/>
            <a:ahLst/>
            <a:cxnLst/>
            <a:rect l="l" t="t" r="r" b="b"/>
            <a:pathLst>
              <a:path h="154304">
                <a:moveTo>
                  <a:pt x="0" y="0"/>
                </a:moveTo>
                <a:lnTo>
                  <a:pt x="0" y="153876"/>
                </a:lnTo>
              </a:path>
            </a:pathLst>
          </a:custGeom>
          <a:ln w="3175">
            <a:solidFill>
              <a:srgbClr val="FF0000"/>
            </a:solidFill>
          </a:ln>
        </p:spPr>
        <p:txBody>
          <a:bodyPr wrap="square" lIns="0" tIns="0" rIns="0" bIns="0" rtlCol="0"/>
          <a:lstStyle/>
          <a:p>
            <a:endParaRPr/>
          </a:p>
        </p:txBody>
      </p:sp>
      <p:sp>
        <p:nvSpPr>
          <p:cNvPr id="229" name="object 70">
            <a:extLst>
              <a:ext uri="{FF2B5EF4-FFF2-40B4-BE49-F238E27FC236}">
                <a16:creationId xmlns:a16="http://schemas.microsoft.com/office/drawing/2014/main" id="{38EF9A21-CB2E-469E-B476-348794FE6387}"/>
              </a:ext>
            </a:extLst>
          </p:cNvPr>
          <p:cNvSpPr/>
          <p:nvPr/>
        </p:nvSpPr>
        <p:spPr>
          <a:xfrm>
            <a:off x="13685729" y="7818982"/>
            <a:ext cx="159877" cy="154305"/>
          </a:xfrm>
          <a:custGeom>
            <a:avLst/>
            <a:gdLst/>
            <a:ahLst/>
            <a:cxnLst/>
            <a:rect l="l" t="t" r="r" b="b"/>
            <a:pathLst>
              <a:path w="167004" h="154304">
                <a:moveTo>
                  <a:pt x="0" y="153876"/>
                </a:moveTo>
                <a:lnTo>
                  <a:pt x="0" y="0"/>
                </a:lnTo>
                <a:lnTo>
                  <a:pt x="166973" y="0"/>
                </a:lnTo>
                <a:lnTo>
                  <a:pt x="0" y="153876"/>
                </a:lnTo>
                <a:close/>
              </a:path>
            </a:pathLst>
          </a:custGeom>
          <a:solidFill>
            <a:srgbClr val="FF0000"/>
          </a:solidFill>
        </p:spPr>
        <p:txBody>
          <a:bodyPr wrap="square" lIns="0" tIns="0" rIns="0" bIns="0" rtlCol="0"/>
          <a:lstStyle/>
          <a:p>
            <a:endParaRPr/>
          </a:p>
        </p:txBody>
      </p:sp>
      <p:sp>
        <p:nvSpPr>
          <p:cNvPr id="230" name="object 71">
            <a:extLst>
              <a:ext uri="{FF2B5EF4-FFF2-40B4-BE49-F238E27FC236}">
                <a16:creationId xmlns:a16="http://schemas.microsoft.com/office/drawing/2014/main" id="{1EC318C2-5C1F-467C-9F7E-6A67D021524F}"/>
              </a:ext>
            </a:extLst>
          </p:cNvPr>
          <p:cNvSpPr/>
          <p:nvPr/>
        </p:nvSpPr>
        <p:spPr>
          <a:xfrm>
            <a:off x="13685728" y="7818979"/>
            <a:ext cx="159877" cy="154305"/>
          </a:xfrm>
          <a:custGeom>
            <a:avLst/>
            <a:gdLst/>
            <a:ahLst/>
            <a:cxnLst/>
            <a:rect l="l" t="t" r="r" b="b"/>
            <a:pathLst>
              <a:path w="167004" h="154304">
                <a:moveTo>
                  <a:pt x="166973" y="153876"/>
                </a:moveTo>
                <a:lnTo>
                  <a:pt x="0" y="153876"/>
                </a:lnTo>
                <a:lnTo>
                  <a:pt x="166973" y="0"/>
                </a:lnTo>
                <a:lnTo>
                  <a:pt x="166973" y="153876"/>
                </a:lnTo>
                <a:close/>
              </a:path>
            </a:pathLst>
          </a:custGeom>
          <a:solidFill>
            <a:srgbClr val="FF0000"/>
          </a:solidFill>
        </p:spPr>
        <p:txBody>
          <a:bodyPr wrap="square" lIns="0" tIns="0" rIns="0" bIns="0" rtlCol="0"/>
          <a:lstStyle/>
          <a:p>
            <a:endParaRPr/>
          </a:p>
        </p:txBody>
      </p:sp>
      <p:sp>
        <p:nvSpPr>
          <p:cNvPr id="231" name="object 72">
            <a:extLst>
              <a:ext uri="{FF2B5EF4-FFF2-40B4-BE49-F238E27FC236}">
                <a16:creationId xmlns:a16="http://schemas.microsoft.com/office/drawing/2014/main" id="{985A364E-5956-4521-A927-64F87492B96F}"/>
              </a:ext>
            </a:extLst>
          </p:cNvPr>
          <p:cNvSpPr/>
          <p:nvPr/>
        </p:nvSpPr>
        <p:spPr>
          <a:xfrm>
            <a:off x="13685727" y="7818981"/>
            <a:ext cx="159877" cy="154305"/>
          </a:xfrm>
          <a:custGeom>
            <a:avLst/>
            <a:gdLst/>
            <a:ahLst/>
            <a:cxnLst/>
            <a:rect l="l" t="t" r="r" b="b"/>
            <a:pathLst>
              <a:path w="167004" h="154304">
                <a:moveTo>
                  <a:pt x="0" y="0"/>
                </a:moveTo>
                <a:lnTo>
                  <a:pt x="166973" y="0"/>
                </a:lnTo>
                <a:lnTo>
                  <a:pt x="166973" y="153876"/>
                </a:lnTo>
                <a:lnTo>
                  <a:pt x="0" y="153876"/>
                </a:lnTo>
                <a:lnTo>
                  <a:pt x="0" y="0"/>
                </a:lnTo>
                <a:close/>
              </a:path>
            </a:pathLst>
          </a:custGeom>
          <a:ln w="12832">
            <a:solidFill>
              <a:srgbClr val="000000"/>
            </a:solidFill>
          </a:ln>
        </p:spPr>
        <p:txBody>
          <a:bodyPr wrap="square" lIns="0" tIns="0" rIns="0" bIns="0" rtlCol="0"/>
          <a:lstStyle/>
          <a:p>
            <a:endParaRPr/>
          </a:p>
        </p:txBody>
      </p:sp>
      <p:sp>
        <p:nvSpPr>
          <p:cNvPr id="232" name="object 73">
            <a:extLst>
              <a:ext uri="{FF2B5EF4-FFF2-40B4-BE49-F238E27FC236}">
                <a16:creationId xmlns:a16="http://schemas.microsoft.com/office/drawing/2014/main" id="{9E5FF4A5-3869-436A-84EB-819054732E04}"/>
              </a:ext>
            </a:extLst>
          </p:cNvPr>
          <p:cNvSpPr/>
          <p:nvPr/>
        </p:nvSpPr>
        <p:spPr>
          <a:xfrm>
            <a:off x="13531599" y="7921558"/>
            <a:ext cx="45719" cy="51435"/>
          </a:xfrm>
          <a:custGeom>
            <a:avLst/>
            <a:gdLst/>
            <a:ahLst/>
            <a:cxnLst/>
            <a:rect l="l" t="t" r="r" b="b"/>
            <a:pathLst>
              <a:path h="51435">
                <a:moveTo>
                  <a:pt x="0" y="0"/>
                </a:moveTo>
                <a:lnTo>
                  <a:pt x="0" y="51304"/>
                </a:lnTo>
              </a:path>
            </a:pathLst>
          </a:custGeom>
          <a:solidFill>
            <a:srgbClr val="FF0000"/>
          </a:solidFill>
        </p:spPr>
        <p:txBody>
          <a:bodyPr wrap="square" lIns="0" tIns="0" rIns="0" bIns="0" rtlCol="0"/>
          <a:lstStyle/>
          <a:p>
            <a:endParaRPr/>
          </a:p>
        </p:txBody>
      </p:sp>
      <p:sp>
        <p:nvSpPr>
          <p:cNvPr id="233" name="object 74">
            <a:extLst>
              <a:ext uri="{FF2B5EF4-FFF2-40B4-BE49-F238E27FC236}">
                <a16:creationId xmlns:a16="http://schemas.microsoft.com/office/drawing/2014/main" id="{4DD95CFD-F818-4151-BF19-2D2692F1BABA}"/>
              </a:ext>
            </a:extLst>
          </p:cNvPr>
          <p:cNvSpPr/>
          <p:nvPr/>
        </p:nvSpPr>
        <p:spPr>
          <a:xfrm>
            <a:off x="13531599" y="7921559"/>
            <a:ext cx="147719" cy="51435"/>
          </a:xfrm>
          <a:custGeom>
            <a:avLst/>
            <a:gdLst/>
            <a:ahLst/>
            <a:cxnLst/>
            <a:rect l="l" t="t" r="r" b="b"/>
            <a:pathLst>
              <a:path w="154304" h="51435">
                <a:moveTo>
                  <a:pt x="0" y="51304"/>
                </a:moveTo>
                <a:lnTo>
                  <a:pt x="0" y="0"/>
                </a:lnTo>
                <a:lnTo>
                  <a:pt x="154129" y="0"/>
                </a:lnTo>
                <a:lnTo>
                  <a:pt x="0" y="51304"/>
                </a:lnTo>
                <a:close/>
              </a:path>
            </a:pathLst>
          </a:custGeom>
          <a:solidFill>
            <a:srgbClr val="FF0000"/>
          </a:solidFill>
        </p:spPr>
        <p:txBody>
          <a:bodyPr wrap="square" lIns="0" tIns="0" rIns="0" bIns="0" rtlCol="0"/>
          <a:lstStyle/>
          <a:p>
            <a:endParaRPr/>
          </a:p>
        </p:txBody>
      </p:sp>
      <p:sp>
        <p:nvSpPr>
          <p:cNvPr id="234" name="object 75">
            <a:extLst>
              <a:ext uri="{FF2B5EF4-FFF2-40B4-BE49-F238E27FC236}">
                <a16:creationId xmlns:a16="http://schemas.microsoft.com/office/drawing/2014/main" id="{C9933A6F-0513-4A0D-800A-5277B1EA8B81}"/>
              </a:ext>
            </a:extLst>
          </p:cNvPr>
          <p:cNvSpPr/>
          <p:nvPr/>
        </p:nvSpPr>
        <p:spPr>
          <a:xfrm>
            <a:off x="13531597" y="7921554"/>
            <a:ext cx="147719" cy="51435"/>
          </a:xfrm>
          <a:custGeom>
            <a:avLst/>
            <a:gdLst/>
            <a:ahLst/>
            <a:cxnLst/>
            <a:rect l="l" t="t" r="r" b="b"/>
            <a:pathLst>
              <a:path w="154304" h="51435">
                <a:moveTo>
                  <a:pt x="154129" y="51304"/>
                </a:moveTo>
                <a:lnTo>
                  <a:pt x="0" y="51304"/>
                </a:lnTo>
                <a:lnTo>
                  <a:pt x="154129" y="0"/>
                </a:lnTo>
                <a:lnTo>
                  <a:pt x="154129" y="51304"/>
                </a:lnTo>
                <a:close/>
              </a:path>
            </a:pathLst>
          </a:custGeom>
          <a:solidFill>
            <a:srgbClr val="FF0000"/>
          </a:solidFill>
        </p:spPr>
        <p:txBody>
          <a:bodyPr wrap="square" lIns="0" tIns="0" rIns="0" bIns="0" rtlCol="0"/>
          <a:lstStyle/>
          <a:p>
            <a:endParaRPr/>
          </a:p>
        </p:txBody>
      </p:sp>
      <p:sp>
        <p:nvSpPr>
          <p:cNvPr id="235" name="object 76">
            <a:extLst>
              <a:ext uri="{FF2B5EF4-FFF2-40B4-BE49-F238E27FC236}">
                <a16:creationId xmlns:a16="http://schemas.microsoft.com/office/drawing/2014/main" id="{387C0B42-4233-4848-ACD0-501EC1C88036}"/>
              </a:ext>
            </a:extLst>
          </p:cNvPr>
          <p:cNvSpPr/>
          <p:nvPr/>
        </p:nvSpPr>
        <p:spPr>
          <a:xfrm>
            <a:off x="13531593" y="7921568"/>
            <a:ext cx="147719" cy="51435"/>
          </a:xfrm>
          <a:custGeom>
            <a:avLst/>
            <a:gdLst/>
            <a:ahLst/>
            <a:cxnLst/>
            <a:rect l="l" t="t" r="r" b="b"/>
            <a:pathLst>
              <a:path w="154304" h="51435">
                <a:moveTo>
                  <a:pt x="0" y="0"/>
                </a:moveTo>
                <a:lnTo>
                  <a:pt x="154129" y="0"/>
                </a:lnTo>
                <a:lnTo>
                  <a:pt x="154129" y="51292"/>
                </a:lnTo>
                <a:lnTo>
                  <a:pt x="0" y="51292"/>
                </a:lnTo>
                <a:lnTo>
                  <a:pt x="0" y="0"/>
                </a:lnTo>
                <a:close/>
              </a:path>
            </a:pathLst>
          </a:custGeom>
          <a:ln w="12825">
            <a:solidFill>
              <a:srgbClr val="000000"/>
            </a:solidFill>
          </a:ln>
        </p:spPr>
        <p:txBody>
          <a:bodyPr wrap="square" lIns="0" tIns="0" rIns="0" bIns="0" rtlCol="0"/>
          <a:lstStyle/>
          <a:p>
            <a:endParaRPr/>
          </a:p>
        </p:txBody>
      </p:sp>
      <p:sp>
        <p:nvSpPr>
          <p:cNvPr id="236" name="object 77">
            <a:extLst>
              <a:ext uri="{FF2B5EF4-FFF2-40B4-BE49-F238E27FC236}">
                <a16:creationId xmlns:a16="http://schemas.microsoft.com/office/drawing/2014/main" id="{51939C79-2701-4E17-BFE5-0A2B74AA9829}"/>
              </a:ext>
            </a:extLst>
          </p:cNvPr>
          <p:cNvSpPr/>
          <p:nvPr/>
        </p:nvSpPr>
        <p:spPr>
          <a:xfrm>
            <a:off x="13377468" y="7921561"/>
            <a:ext cx="45719" cy="51435"/>
          </a:xfrm>
          <a:custGeom>
            <a:avLst/>
            <a:gdLst/>
            <a:ahLst/>
            <a:cxnLst/>
            <a:rect l="l" t="t" r="r" b="b"/>
            <a:pathLst>
              <a:path h="51435">
                <a:moveTo>
                  <a:pt x="0" y="0"/>
                </a:moveTo>
                <a:lnTo>
                  <a:pt x="0" y="51304"/>
                </a:lnTo>
              </a:path>
            </a:pathLst>
          </a:custGeom>
          <a:solidFill>
            <a:srgbClr val="FF0000"/>
          </a:solidFill>
        </p:spPr>
        <p:txBody>
          <a:bodyPr wrap="square" lIns="0" tIns="0" rIns="0" bIns="0" rtlCol="0"/>
          <a:lstStyle/>
          <a:p>
            <a:endParaRPr/>
          </a:p>
        </p:txBody>
      </p:sp>
      <p:sp>
        <p:nvSpPr>
          <p:cNvPr id="237" name="object 78">
            <a:extLst>
              <a:ext uri="{FF2B5EF4-FFF2-40B4-BE49-F238E27FC236}">
                <a16:creationId xmlns:a16="http://schemas.microsoft.com/office/drawing/2014/main" id="{59F0AD2D-8244-44CD-8A81-ACB64B923F19}"/>
              </a:ext>
            </a:extLst>
          </p:cNvPr>
          <p:cNvSpPr/>
          <p:nvPr/>
        </p:nvSpPr>
        <p:spPr>
          <a:xfrm>
            <a:off x="13377469" y="7921562"/>
            <a:ext cx="147719" cy="51435"/>
          </a:xfrm>
          <a:custGeom>
            <a:avLst/>
            <a:gdLst/>
            <a:ahLst/>
            <a:cxnLst/>
            <a:rect l="l" t="t" r="r" b="b"/>
            <a:pathLst>
              <a:path w="154304" h="51435">
                <a:moveTo>
                  <a:pt x="0" y="51304"/>
                </a:moveTo>
                <a:lnTo>
                  <a:pt x="0" y="0"/>
                </a:lnTo>
                <a:lnTo>
                  <a:pt x="154129" y="0"/>
                </a:lnTo>
                <a:lnTo>
                  <a:pt x="0" y="51304"/>
                </a:lnTo>
                <a:close/>
              </a:path>
            </a:pathLst>
          </a:custGeom>
          <a:solidFill>
            <a:srgbClr val="FF0000"/>
          </a:solidFill>
        </p:spPr>
        <p:txBody>
          <a:bodyPr wrap="square" lIns="0" tIns="0" rIns="0" bIns="0" rtlCol="0"/>
          <a:lstStyle/>
          <a:p>
            <a:endParaRPr/>
          </a:p>
        </p:txBody>
      </p:sp>
      <p:sp>
        <p:nvSpPr>
          <p:cNvPr id="238" name="object 79">
            <a:extLst>
              <a:ext uri="{FF2B5EF4-FFF2-40B4-BE49-F238E27FC236}">
                <a16:creationId xmlns:a16="http://schemas.microsoft.com/office/drawing/2014/main" id="{FF7F179B-5499-48B7-8E39-BBA85C817EBE}"/>
              </a:ext>
            </a:extLst>
          </p:cNvPr>
          <p:cNvSpPr/>
          <p:nvPr/>
        </p:nvSpPr>
        <p:spPr>
          <a:xfrm>
            <a:off x="13377467" y="7921557"/>
            <a:ext cx="147719" cy="51435"/>
          </a:xfrm>
          <a:custGeom>
            <a:avLst/>
            <a:gdLst/>
            <a:ahLst/>
            <a:cxnLst/>
            <a:rect l="l" t="t" r="r" b="b"/>
            <a:pathLst>
              <a:path w="154304" h="51435">
                <a:moveTo>
                  <a:pt x="154129" y="51304"/>
                </a:moveTo>
                <a:lnTo>
                  <a:pt x="0" y="51304"/>
                </a:lnTo>
                <a:lnTo>
                  <a:pt x="154129" y="0"/>
                </a:lnTo>
                <a:lnTo>
                  <a:pt x="154129" y="51304"/>
                </a:lnTo>
                <a:close/>
              </a:path>
            </a:pathLst>
          </a:custGeom>
          <a:solidFill>
            <a:srgbClr val="FF0000"/>
          </a:solidFill>
        </p:spPr>
        <p:txBody>
          <a:bodyPr wrap="square" lIns="0" tIns="0" rIns="0" bIns="0" rtlCol="0"/>
          <a:lstStyle/>
          <a:p>
            <a:endParaRPr/>
          </a:p>
        </p:txBody>
      </p:sp>
      <p:sp>
        <p:nvSpPr>
          <p:cNvPr id="239" name="object 80">
            <a:extLst>
              <a:ext uri="{FF2B5EF4-FFF2-40B4-BE49-F238E27FC236}">
                <a16:creationId xmlns:a16="http://schemas.microsoft.com/office/drawing/2014/main" id="{2F4225AE-06F0-4829-857C-07B8F50A6B30}"/>
              </a:ext>
            </a:extLst>
          </p:cNvPr>
          <p:cNvSpPr/>
          <p:nvPr/>
        </p:nvSpPr>
        <p:spPr>
          <a:xfrm>
            <a:off x="13377459" y="7921571"/>
            <a:ext cx="147719" cy="51435"/>
          </a:xfrm>
          <a:custGeom>
            <a:avLst/>
            <a:gdLst/>
            <a:ahLst/>
            <a:cxnLst/>
            <a:rect l="l" t="t" r="r" b="b"/>
            <a:pathLst>
              <a:path w="154304" h="51435">
                <a:moveTo>
                  <a:pt x="0" y="0"/>
                </a:moveTo>
                <a:lnTo>
                  <a:pt x="154129" y="0"/>
                </a:lnTo>
                <a:lnTo>
                  <a:pt x="154129" y="51292"/>
                </a:lnTo>
                <a:lnTo>
                  <a:pt x="0" y="51292"/>
                </a:lnTo>
                <a:lnTo>
                  <a:pt x="0" y="0"/>
                </a:lnTo>
                <a:close/>
              </a:path>
            </a:pathLst>
          </a:custGeom>
          <a:ln w="12825">
            <a:solidFill>
              <a:srgbClr val="000000"/>
            </a:solidFill>
          </a:ln>
        </p:spPr>
        <p:txBody>
          <a:bodyPr wrap="square" lIns="0" tIns="0" rIns="0" bIns="0" rtlCol="0"/>
          <a:lstStyle/>
          <a:p>
            <a:endParaRPr/>
          </a:p>
        </p:txBody>
      </p:sp>
      <p:sp>
        <p:nvSpPr>
          <p:cNvPr id="240" name="object 81">
            <a:extLst>
              <a:ext uri="{FF2B5EF4-FFF2-40B4-BE49-F238E27FC236}">
                <a16:creationId xmlns:a16="http://schemas.microsoft.com/office/drawing/2014/main" id="{8B8C1578-D399-4C6C-952A-96309516361A}"/>
              </a:ext>
            </a:extLst>
          </p:cNvPr>
          <p:cNvSpPr/>
          <p:nvPr/>
        </p:nvSpPr>
        <p:spPr>
          <a:xfrm>
            <a:off x="13223327" y="7921564"/>
            <a:ext cx="45719" cy="51435"/>
          </a:xfrm>
          <a:custGeom>
            <a:avLst/>
            <a:gdLst/>
            <a:ahLst/>
            <a:cxnLst/>
            <a:rect l="l" t="t" r="r" b="b"/>
            <a:pathLst>
              <a:path h="51435">
                <a:moveTo>
                  <a:pt x="0" y="0"/>
                </a:moveTo>
                <a:lnTo>
                  <a:pt x="0" y="51304"/>
                </a:lnTo>
              </a:path>
            </a:pathLst>
          </a:custGeom>
          <a:solidFill>
            <a:srgbClr val="FF0000"/>
          </a:solidFill>
        </p:spPr>
        <p:txBody>
          <a:bodyPr wrap="square" lIns="0" tIns="0" rIns="0" bIns="0" rtlCol="0"/>
          <a:lstStyle/>
          <a:p>
            <a:endParaRPr/>
          </a:p>
        </p:txBody>
      </p:sp>
      <p:sp>
        <p:nvSpPr>
          <p:cNvPr id="241" name="object 82">
            <a:extLst>
              <a:ext uri="{FF2B5EF4-FFF2-40B4-BE49-F238E27FC236}">
                <a16:creationId xmlns:a16="http://schemas.microsoft.com/office/drawing/2014/main" id="{1BD7306E-7032-4C71-BAA7-F34182A20529}"/>
              </a:ext>
            </a:extLst>
          </p:cNvPr>
          <p:cNvSpPr/>
          <p:nvPr/>
        </p:nvSpPr>
        <p:spPr>
          <a:xfrm>
            <a:off x="13223327" y="7921565"/>
            <a:ext cx="147719" cy="51435"/>
          </a:xfrm>
          <a:custGeom>
            <a:avLst/>
            <a:gdLst/>
            <a:ahLst/>
            <a:cxnLst/>
            <a:rect l="l" t="t" r="r" b="b"/>
            <a:pathLst>
              <a:path w="154304" h="51435">
                <a:moveTo>
                  <a:pt x="0" y="51304"/>
                </a:moveTo>
                <a:lnTo>
                  <a:pt x="0" y="0"/>
                </a:lnTo>
                <a:lnTo>
                  <a:pt x="154142" y="0"/>
                </a:lnTo>
                <a:lnTo>
                  <a:pt x="0" y="51304"/>
                </a:lnTo>
                <a:close/>
              </a:path>
            </a:pathLst>
          </a:custGeom>
          <a:solidFill>
            <a:srgbClr val="FF0000"/>
          </a:solidFill>
        </p:spPr>
        <p:txBody>
          <a:bodyPr wrap="square" lIns="0" tIns="0" rIns="0" bIns="0" rtlCol="0"/>
          <a:lstStyle/>
          <a:p>
            <a:endParaRPr/>
          </a:p>
        </p:txBody>
      </p:sp>
      <p:sp>
        <p:nvSpPr>
          <p:cNvPr id="242" name="object 83">
            <a:extLst>
              <a:ext uri="{FF2B5EF4-FFF2-40B4-BE49-F238E27FC236}">
                <a16:creationId xmlns:a16="http://schemas.microsoft.com/office/drawing/2014/main" id="{E8450CF4-9398-4A72-9F43-9481835945B6}"/>
              </a:ext>
            </a:extLst>
          </p:cNvPr>
          <p:cNvSpPr/>
          <p:nvPr/>
        </p:nvSpPr>
        <p:spPr>
          <a:xfrm>
            <a:off x="13223325" y="7921560"/>
            <a:ext cx="147719" cy="51435"/>
          </a:xfrm>
          <a:custGeom>
            <a:avLst/>
            <a:gdLst/>
            <a:ahLst/>
            <a:cxnLst/>
            <a:rect l="l" t="t" r="r" b="b"/>
            <a:pathLst>
              <a:path w="154304" h="51435">
                <a:moveTo>
                  <a:pt x="154142" y="51304"/>
                </a:moveTo>
                <a:lnTo>
                  <a:pt x="0" y="51304"/>
                </a:lnTo>
                <a:lnTo>
                  <a:pt x="154142" y="0"/>
                </a:lnTo>
                <a:lnTo>
                  <a:pt x="154142" y="51304"/>
                </a:lnTo>
                <a:close/>
              </a:path>
            </a:pathLst>
          </a:custGeom>
          <a:solidFill>
            <a:srgbClr val="FF0000"/>
          </a:solidFill>
        </p:spPr>
        <p:txBody>
          <a:bodyPr wrap="square" lIns="0" tIns="0" rIns="0" bIns="0" rtlCol="0"/>
          <a:lstStyle/>
          <a:p>
            <a:endParaRPr/>
          </a:p>
        </p:txBody>
      </p:sp>
      <p:sp>
        <p:nvSpPr>
          <p:cNvPr id="243" name="object 84">
            <a:extLst>
              <a:ext uri="{FF2B5EF4-FFF2-40B4-BE49-F238E27FC236}">
                <a16:creationId xmlns:a16="http://schemas.microsoft.com/office/drawing/2014/main" id="{AE13E922-48A2-4E94-AA7C-9DA18CF05648}"/>
              </a:ext>
            </a:extLst>
          </p:cNvPr>
          <p:cNvSpPr/>
          <p:nvPr/>
        </p:nvSpPr>
        <p:spPr>
          <a:xfrm>
            <a:off x="13223324" y="7921575"/>
            <a:ext cx="147719" cy="51435"/>
          </a:xfrm>
          <a:custGeom>
            <a:avLst/>
            <a:gdLst/>
            <a:ahLst/>
            <a:cxnLst/>
            <a:rect l="l" t="t" r="r" b="b"/>
            <a:pathLst>
              <a:path w="154304" h="51435">
                <a:moveTo>
                  <a:pt x="0" y="0"/>
                </a:moveTo>
                <a:lnTo>
                  <a:pt x="154129" y="0"/>
                </a:lnTo>
                <a:lnTo>
                  <a:pt x="154129" y="51292"/>
                </a:lnTo>
                <a:lnTo>
                  <a:pt x="0" y="51292"/>
                </a:lnTo>
                <a:lnTo>
                  <a:pt x="0" y="0"/>
                </a:lnTo>
                <a:close/>
              </a:path>
            </a:pathLst>
          </a:custGeom>
          <a:ln w="12825">
            <a:solidFill>
              <a:srgbClr val="000000"/>
            </a:solidFill>
          </a:ln>
        </p:spPr>
        <p:txBody>
          <a:bodyPr wrap="square" lIns="0" tIns="0" rIns="0" bIns="0" rtlCol="0"/>
          <a:lstStyle/>
          <a:p>
            <a:endParaRPr/>
          </a:p>
        </p:txBody>
      </p:sp>
      <p:sp>
        <p:nvSpPr>
          <p:cNvPr id="244" name="object 85">
            <a:extLst>
              <a:ext uri="{FF2B5EF4-FFF2-40B4-BE49-F238E27FC236}">
                <a16:creationId xmlns:a16="http://schemas.microsoft.com/office/drawing/2014/main" id="{72D138DB-C062-4D34-A6F4-DEE2AC3380B5}"/>
              </a:ext>
            </a:extLst>
          </p:cNvPr>
          <p:cNvSpPr/>
          <p:nvPr/>
        </p:nvSpPr>
        <p:spPr>
          <a:xfrm>
            <a:off x="13056353" y="7908746"/>
            <a:ext cx="45719" cy="64135"/>
          </a:xfrm>
          <a:custGeom>
            <a:avLst/>
            <a:gdLst/>
            <a:ahLst/>
            <a:cxnLst/>
            <a:rect l="l" t="t" r="r" b="b"/>
            <a:pathLst>
              <a:path h="64135">
                <a:moveTo>
                  <a:pt x="0" y="0"/>
                </a:moveTo>
                <a:lnTo>
                  <a:pt x="0" y="64115"/>
                </a:lnTo>
              </a:path>
            </a:pathLst>
          </a:custGeom>
          <a:solidFill>
            <a:srgbClr val="FF0000"/>
          </a:solidFill>
        </p:spPr>
        <p:txBody>
          <a:bodyPr wrap="square" lIns="0" tIns="0" rIns="0" bIns="0" rtlCol="0"/>
          <a:lstStyle/>
          <a:p>
            <a:endParaRPr/>
          </a:p>
        </p:txBody>
      </p:sp>
      <p:sp>
        <p:nvSpPr>
          <p:cNvPr id="245" name="object 86">
            <a:extLst>
              <a:ext uri="{FF2B5EF4-FFF2-40B4-BE49-F238E27FC236}">
                <a16:creationId xmlns:a16="http://schemas.microsoft.com/office/drawing/2014/main" id="{10C8C1C2-113D-440A-89B3-66F1BF450E20}"/>
              </a:ext>
            </a:extLst>
          </p:cNvPr>
          <p:cNvSpPr/>
          <p:nvPr/>
        </p:nvSpPr>
        <p:spPr>
          <a:xfrm>
            <a:off x="13056353" y="7908747"/>
            <a:ext cx="159877" cy="64135"/>
          </a:xfrm>
          <a:custGeom>
            <a:avLst/>
            <a:gdLst/>
            <a:ahLst/>
            <a:cxnLst/>
            <a:rect l="l" t="t" r="r" b="b"/>
            <a:pathLst>
              <a:path w="167004" h="64135">
                <a:moveTo>
                  <a:pt x="0" y="64115"/>
                </a:moveTo>
                <a:lnTo>
                  <a:pt x="0" y="0"/>
                </a:lnTo>
                <a:lnTo>
                  <a:pt x="166973" y="0"/>
                </a:lnTo>
                <a:lnTo>
                  <a:pt x="0" y="64115"/>
                </a:lnTo>
                <a:close/>
              </a:path>
            </a:pathLst>
          </a:custGeom>
          <a:solidFill>
            <a:srgbClr val="FF0000"/>
          </a:solidFill>
        </p:spPr>
        <p:txBody>
          <a:bodyPr wrap="square" lIns="0" tIns="0" rIns="0" bIns="0" rtlCol="0"/>
          <a:lstStyle/>
          <a:p>
            <a:endParaRPr/>
          </a:p>
        </p:txBody>
      </p:sp>
      <p:sp>
        <p:nvSpPr>
          <p:cNvPr id="246" name="object 87">
            <a:extLst>
              <a:ext uri="{FF2B5EF4-FFF2-40B4-BE49-F238E27FC236}">
                <a16:creationId xmlns:a16="http://schemas.microsoft.com/office/drawing/2014/main" id="{42580CD9-DC8C-4DA7-90BF-956F56E8C7F3}"/>
              </a:ext>
            </a:extLst>
          </p:cNvPr>
          <p:cNvSpPr/>
          <p:nvPr/>
        </p:nvSpPr>
        <p:spPr>
          <a:xfrm>
            <a:off x="13056352" y="7908753"/>
            <a:ext cx="159877" cy="64135"/>
          </a:xfrm>
          <a:custGeom>
            <a:avLst/>
            <a:gdLst/>
            <a:ahLst/>
            <a:cxnLst/>
            <a:rect l="l" t="t" r="r" b="b"/>
            <a:pathLst>
              <a:path w="167004" h="64135">
                <a:moveTo>
                  <a:pt x="166973" y="64115"/>
                </a:moveTo>
                <a:lnTo>
                  <a:pt x="0" y="64115"/>
                </a:lnTo>
                <a:lnTo>
                  <a:pt x="166973" y="0"/>
                </a:lnTo>
                <a:lnTo>
                  <a:pt x="166973" y="64115"/>
                </a:lnTo>
                <a:close/>
              </a:path>
            </a:pathLst>
          </a:custGeom>
          <a:solidFill>
            <a:srgbClr val="FF0000"/>
          </a:solidFill>
        </p:spPr>
        <p:txBody>
          <a:bodyPr wrap="square" lIns="0" tIns="0" rIns="0" bIns="0" rtlCol="0"/>
          <a:lstStyle/>
          <a:p>
            <a:endParaRPr/>
          </a:p>
        </p:txBody>
      </p:sp>
      <p:sp>
        <p:nvSpPr>
          <p:cNvPr id="247" name="object 88">
            <a:extLst>
              <a:ext uri="{FF2B5EF4-FFF2-40B4-BE49-F238E27FC236}">
                <a16:creationId xmlns:a16="http://schemas.microsoft.com/office/drawing/2014/main" id="{61B68BBA-BE83-4749-B39D-C2F20C9A4844}"/>
              </a:ext>
            </a:extLst>
          </p:cNvPr>
          <p:cNvSpPr/>
          <p:nvPr/>
        </p:nvSpPr>
        <p:spPr>
          <a:xfrm>
            <a:off x="13056346" y="7908755"/>
            <a:ext cx="159877" cy="64135"/>
          </a:xfrm>
          <a:custGeom>
            <a:avLst/>
            <a:gdLst/>
            <a:ahLst/>
            <a:cxnLst/>
            <a:rect l="l" t="t" r="r" b="b"/>
            <a:pathLst>
              <a:path w="167004" h="64135">
                <a:moveTo>
                  <a:pt x="0" y="0"/>
                </a:moveTo>
                <a:lnTo>
                  <a:pt x="166973" y="0"/>
                </a:lnTo>
                <a:lnTo>
                  <a:pt x="166973" y="64115"/>
                </a:lnTo>
                <a:lnTo>
                  <a:pt x="0" y="64115"/>
                </a:lnTo>
                <a:lnTo>
                  <a:pt x="0" y="0"/>
                </a:lnTo>
                <a:close/>
              </a:path>
            </a:pathLst>
          </a:custGeom>
          <a:ln w="12825">
            <a:solidFill>
              <a:srgbClr val="000000"/>
            </a:solidFill>
          </a:ln>
        </p:spPr>
        <p:txBody>
          <a:bodyPr wrap="square" lIns="0" tIns="0" rIns="0" bIns="0" rtlCol="0"/>
          <a:lstStyle/>
          <a:p>
            <a:endParaRPr/>
          </a:p>
        </p:txBody>
      </p:sp>
      <p:sp>
        <p:nvSpPr>
          <p:cNvPr id="248" name="object 89">
            <a:extLst>
              <a:ext uri="{FF2B5EF4-FFF2-40B4-BE49-F238E27FC236}">
                <a16:creationId xmlns:a16="http://schemas.microsoft.com/office/drawing/2014/main" id="{F5F07FC3-AC4A-4B00-BB7F-C7F869D96DB4}"/>
              </a:ext>
            </a:extLst>
          </p:cNvPr>
          <p:cNvSpPr/>
          <p:nvPr/>
        </p:nvSpPr>
        <p:spPr>
          <a:xfrm>
            <a:off x="12902211" y="7908749"/>
            <a:ext cx="45719" cy="64135"/>
          </a:xfrm>
          <a:custGeom>
            <a:avLst/>
            <a:gdLst/>
            <a:ahLst/>
            <a:cxnLst/>
            <a:rect l="l" t="t" r="r" b="b"/>
            <a:pathLst>
              <a:path h="64135">
                <a:moveTo>
                  <a:pt x="0" y="0"/>
                </a:moveTo>
                <a:lnTo>
                  <a:pt x="0" y="64115"/>
                </a:lnTo>
              </a:path>
            </a:pathLst>
          </a:custGeom>
          <a:solidFill>
            <a:srgbClr val="FF0000"/>
          </a:solidFill>
        </p:spPr>
        <p:txBody>
          <a:bodyPr wrap="square" lIns="0" tIns="0" rIns="0" bIns="0" rtlCol="0"/>
          <a:lstStyle/>
          <a:p>
            <a:endParaRPr/>
          </a:p>
        </p:txBody>
      </p:sp>
      <p:sp>
        <p:nvSpPr>
          <p:cNvPr id="249" name="object 90">
            <a:extLst>
              <a:ext uri="{FF2B5EF4-FFF2-40B4-BE49-F238E27FC236}">
                <a16:creationId xmlns:a16="http://schemas.microsoft.com/office/drawing/2014/main" id="{08E44654-310F-428C-8CF2-268BCEE1A660}"/>
              </a:ext>
            </a:extLst>
          </p:cNvPr>
          <p:cNvSpPr/>
          <p:nvPr/>
        </p:nvSpPr>
        <p:spPr>
          <a:xfrm>
            <a:off x="12902212" y="7908750"/>
            <a:ext cx="147719" cy="64135"/>
          </a:xfrm>
          <a:custGeom>
            <a:avLst/>
            <a:gdLst/>
            <a:ahLst/>
            <a:cxnLst/>
            <a:rect l="l" t="t" r="r" b="b"/>
            <a:pathLst>
              <a:path w="154304" h="64135">
                <a:moveTo>
                  <a:pt x="0" y="64115"/>
                </a:moveTo>
                <a:lnTo>
                  <a:pt x="0" y="0"/>
                </a:lnTo>
                <a:lnTo>
                  <a:pt x="154142" y="0"/>
                </a:lnTo>
                <a:lnTo>
                  <a:pt x="0" y="64115"/>
                </a:lnTo>
                <a:close/>
              </a:path>
            </a:pathLst>
          </a:custGeom>
          <a:solidFill>
            <a:srgbClr val="FF0000"/>
          </a:solidFill>
        </p:spPr>
        <p:txBody>
          <a:bodyPr wrap="square" lIns="0" tIns="0" rIns="0" bIns="0" rtlCol="0"/>
          <a:lstStyle/>
          <a:p>
            <a:endParaRPr/>
          </a:p>
        </p:txBody>
      </p:sp>
      <p:sp>
        <p:nvSpPr>
          <p:cNvPr id="250" name="object 91">
            <a:extLst>
              <a:ext uri="{FF2B5EF4-FFF2-40B4-BE49-F238E27FC236}">
                <a16:creationId xmlns:a16="http://schemas.microsoft.com/office/drawing/2014/main" id="{4551265F-93CD-46E4-AE15-4D48201D0E4B}"/>
              </a:ext>
            </a:extLst>
          </p:cNvPr>
          <p:cNvSpPr/>
          <p:nvPr/>
        </p:nvSpPr>
        <p:spPr>
          <a:xfrm>
            <a:off x="12902210" y="7908756"/>
            <a:ext cx="147719" cy="64135"/>
          </a:xfrm>
          <a:custGeom>
            <a:avLst/>
            <a:gdLst/>
            <a:ahLst/>
            <a:cxnLst/>
            <a:rect l="l" t="t" r="r" b="b"/>
            <a:pathLst>
              <a:path w="154304" h="64135">
                <a:moveTo>
                  <a:pt x="154142" y="64115"/>
                </a:moveTo>
                <a:lnTo>
                  <a:pt x="0" y="64115"/>
                </a:lnTo>
                <a:lnTo>
                  <a:pt x="154142" y="0"/>
                </a:lnTo>
                <a:lnTo>
                  <a:pt x="154142" y="64115"/>
                </a:lnTo>
                <a:close/>
              </a:path>
            </a:pathLst>
          </a:custGeom>
          <a:solidFill>
            <a:srgbClr val="FF0000"/>
          </a:solidFill>
        </p:spPr>
        <p:txBody>
          <a:bodyPr wrap="square" lIns="0" tIns="0" rIns="0" bIns="0" rtlCol="0"/>
          <a:lstStyle/>
          <a:p>
            <a:endParaRPr/>
          </a:p>
        </p:txBody>
      </p:sp>
      <p:sp>
        <p:nvSpPr>
          <p:cNvPr id="251" name="object 92">
            <a:extLst>
              <a:ext uri="{FF2B5EF4-FFF2-40B4-BE49-F238E27FC236}">
                <a16:creationId xmlns:a16="http://schemas.microsoft.com/office/drawing/2014/main" id="{86BDDFCA-68FC-47A0-BBB2-43B66C570AA5}"/>
              </a:ext>
            </a:extLst>
          </p:cNvPr>
          <p:cNvSpPr/>
          <p:nvPr/>
        </p:nvSpPr>
        <p:spPr>
          <a:xfrm>
            <a:off x="12902212" y="7908758"/>
            <a:ext cx="147719" cy="64135"/>
          </a:xfrm>
          <a:custGeom>
            <a:avLst/>
            <a:gdLst/>
            <a:ahLst/>
            <a:cxnLst/>
            <a:rect l="l" t="t" r="r" b="b"/>
            <a:pathLst>
              <a:path w="154304" h="64135">
                <a:moveTo>
                  <a:pt x="0" y="0"/>
                </a:moveTo>
                <a:lnTo>
                  <a:pt x="154129" y="0"/>
                </a:lnTo>
                <a:lnTo>
                  <a:pt x="154129" y="64115"/>
                </a:lnTo>
                <a:lnTo>
                  <a:pt x="0" y="64115"/>
                </a:lnTo>
                <a:lnTo>
                  <a:pt x="0" y="0"/>
                </a:lnTo>
                <a:close/>
              </a:path>
            </a:pathLst>
          </a:custGeom>
          <a:ln w="12826">
            <a:solidFill>
              <a:srgbClr val="000000"/>
            </a:solidFill>
          </a:ln>
        </p:spPr>
        <p:txBody>
          <a:bodyPr wrap="square" lIns="0" tIns="0" rIns="0" bIns="0" rtlCol="0"/>
          <a:lstStyle/>
          <a:p>
            <a:endParaRPr/>
          </a:p>
        </p:txBody>
      </p:sp>
      <p:sp>
        <p:nvSpPr>
          <p:cNvPr id="252" name="object 93">
            <a:extLst>
              <a:ext uri="{FF2B5EF4-FFF2-40B4-BE49-F238E27FC236}">
                <a16:creationId xmlns:a16="http://schemas.microsoft.com/office/drawing/2014/main" id="{8F705675-310C-4706-AF32-2561A9D9FF52}"/>
              </a:ext>
            </a:extLst>
          </p:cNvPr>
          <p:cNvSpPr/>
          <p:nvPr/>
        </p:nvSpPr>
        <p:spPr>
          <a:xfrm>
            <a:off x="12748081" y="7870287"/>
            <a:ext cx="45719" cy="102870"/>
          </a:xfrm>
          <a:custGeom>
            <a:avLst/>
            <a:gdLst/>
            <a:ahLst/>
            <a:cxnLst/>
            <a:rect l="l" t="t" r="r" b="b"/>
            <a:pathLst>
              <a:path h="102870">
                <a:moveTo>
                  <a:pt x="0" y="0"/>
                </a:moveTo>
                <a:lnTo>
                  <a:pt x="0" y="102584"/>
                </a:lnTo>
              </a:path>
            </a:pathLst>
          </a:custGeom>
          <a:ln w="3175">
            <a:solidFill>
              <a:srgbClr val="FF0000"/>
            </a:solidFill>
          </a:ln>
        </p:spPr>
        <p:txBody>
          <a:bodyPr wrap="square" lIns="0" tIns="0" rIns="0" bIns="0" rtlCol="0"/>
          <a:lstStyle/>
          <a:p>
            <a:endParaRPr/>
          </a:p>
        </p:txBody>
      </p:sp>
      <p:sp>
        <p:nvSpPr>
          <p:cNvPr id="253" name="object 94">
            <a:extLst>
              <a:ext uri="{FF2B5EF4-FFF2-40B4-BE49-F238E27FC236}">
                <a16:creationId xmlns:a16="http://schemas.microsoft.com/office/drawing/2014/main" id="{CB1344CD-315D-4AEC-80A3-16BB7F288718}"/>
              </a:ext>
            </a:extLst>
          </p:cNvPr>
          <p:cNvSpPr/>
          <p:nvPr/>
        </p:nvSpPr>
        <p:spPr>
          <a:xfrm>
            <a:off x="12748082" y="7870288"/>
            <a:ext cx="147719" cy="102870"/>
          </a:xfrm>
          <a:custGeom>
            <a:avLst/>
            <a:gdLst/>
            <a:ahLst/>
            <a:cxnLst/>
            <a:rect l="l" t="t" r="r" b="b"/>
            <a:pathLst>
              <a:path w="154304" h="102870">
                <a:moveTo>
                  <a:pt x="0" y="102584"/>
                </a:moveTo>
                <a:lnTo>
                  <a:pt x="0" y="0"/>
                </a:lnTo>
                <a:lnTo>
                  <a:pt x="154129" y="0"/>
                </a:lnTo>
                <a:lnTo>
                  <a:pt x="0" y="102584"/>
                </a:lnTo>
                <a:close/>
              </a:path>
            </a:pathLst>
          </a:custGeom>
          <a:solidFill>
            <a:srgbClr val="FF0000"/>
          </a:solidFill>
        </p:spPr>
        <p:txBody>
          <a:bodyPr wrap="square" lIns="0" tIns="0" rIns="0" bIns="0" rtlCol="0"/>
          <a:lstStyle/>
          <a:p>
            <a:endParaRPr/>
          </a:p>
        </p:txBody>
      </p:sp>
      <p:sp>
        <p:nvSpPr>
          <p:cNvPr id="254" name="object 95">
            <a:extLst>
              <a:ext uri="{FF2B5EF4-FFF2-40B4-BE49-F238E27FC236}">
                <a16:creationId xmlns:a16="http://schemas.microsoft.com/office/drawing/2014/main" id="{46480044-768F-4085-8D09-842B1091D9F0}"/>
              </a:ext>
            </a:extLst>
          </p:cNvPr>
          <p:cNvSpPr/>
          <p:nvPr/>
        </p:nvSpPr>
        <p:spPr>
          <a:xfrm>
            <a:off x="12748080" y="7870290"/>
            <a:ext cx="147719" cy="102870"/>
          </a:xfrm>
          <a:custGeom>
            <a:avLst/>
            <a:gdLst/>
            <a:ahLst/>
            <a:cxnLst/>
            <a:rect l="l" t="t" r="r" b="b"/>
            <a:pathLst>
              <a:path w="154304" h="102870">
                <a:moveTo>
                  <a:pt x="154129" y="102584"/>
                </a:moveTo>
                <a:lnTo>
                  <a:pt x="0" y="102584"/>
                </a:lnTo>
                <a:lnTo>
                  <a:pt x="154129" y="0"/>
                </a:lnTo>
                <a:lnTo>
                  <a:pt x="154129" y="102584"/>
                </a:lnTo>
                <a:close/>
              </a:path>
            </a:pathLst>
          </a:custGeom>
          <a:solidFill>
            <a:srgbClr val="FF0000"/>
          </a:solidFill>
        </p:spPr>
        <p:txBody>
          <a:bodyPr wrap="square" lIns="0" tIns="0" rIns="0" bIns="0" rtlCol="0"/>
          <a:lstStyle/>
          <a:p>
            <a:endParaRPr/>
          </a:p>
        </p:txBody>
      </p:sp>
      <p:sp>
        <p:nvSpPr>
          <p:cNvPr id="255" name="object 96">
            <a:extLst>
              <a:ext uri="{FF2B5EF4-FFF2-40B4-BE49-F238E27FC236}">
                <a16:creationId xmlns:a16="http://schemas.microsoft.com/office/drawing/2014/main" id="{69C2915F-C776-4EC3-85DA-EE00C8583147}"/>
              </a:ext>
            </a:extLst>
          </p:cNvPr>
          <p:cNvSpPr/>
          <p:nvPr/>
        </p:nvSpPr>
        <p:spPr>
          <a:xfrm>
            <a:off x="12748078" y="7870292"/>
            <a:ext cx="147719" cy="102870"/>
          </a:xfrm>
          <a:custGeom>
            <a:avLst/>
            <a:gdLst/>
            <a:ahLst/>
            <a:cxnLst/>
            <a:rect l="l" t="t" r="r" b="b"/>
            <a:pathLst>
              <a:path w="154304" h="102870">
                <a:moveTo>
                  <a:pt x="0" y="0"/>
                </a:moveTo>
                <a:lnTo>
                  <a:pt x="154129" y="0"/>
                </a:lnTo>
                <a:lnTo>
                  <a:pt x="154129" y="102584"/>
                </a:lnTo>
                <a:lnTo>
                  <a:pt x="0" y="102584"/>
                </a:lnTo>
                <a:lnTo>
                  <a:pt x="0" y="0"/>
                </a:lnTo>
                <a:close/>
              </a:path>
            </a:pathLst>
          </a:custGeom>
          <a:ln w="12829">
            <a:solidFill>
              <a:srgbClr val="000000"/>
            </a:solidFill>
          </a:ln>
        </p:spPr>
        <p:txBody>
          <a:bodyPr wrap="square" lIns="0" tIns="0" rIns="0" bIns="0" rtlCol="0"/>
          <a:lstStyle/>
          <a:p>
            <a:endParaRPr/>
          </a:p>
        </p:txBody>
      </p:sp>
      <p:sp>
        <p:nvSpPr>
          <p:cNvPr id="256" name="object 97">
            <a:extLst>
              <a:ext uri="{FF2B5EF4-FFF2-40B4-BE49-F238E27FC236}">
                <a16:creationId xmlns:a16="http://schemas.microsoft.com/office/drawing/2014/main" id="{F72F485E-4B0F-4A65-8B0F-887D953C6BCA}"/>
              </a:ext>
            </a:extLst>
          </p:cNvPr>
          <p:cNvSpPr/>
          <p:nvPr/>
        </p:nvSpPr>
        <p:spPr>
          <a:xfrm>
            <a:off x="12593951" y="7870290"/>
            <a:ext cx="45719" cy="102870"/>
          </a:xfrm>
          <a:custGeom>
            <a:avLst/>
            <a:gdLst/>
            <a:ahLst/>
            <a:cxnLst/>
            <a:rect l="l" t="t" r="r" b="b"/>
            <a:pathLst>
              <a:path h="102870">
                <a:moveTo>
                  <a:pt x="0" y="0"/>
                </a:moveTo>
                <a:lnTo>
                  <a:pt x="0" y="102584"/>
                </a:lnTo>
              </a:path>
            </a:pathLst>
          </a:custGeom>
          <a:ln w="3175">
            <a:solidFill>
              <a:srgbClr val="FF0000"/>
            </a:solidFill>
          </a:ln>
        </p:spPr>
        <p:txBody>
          <a:bodyPr wrap="square" lIns="0" tIns="0" rIns="0" bIns="0" rtlCol="0"/>
          <a:lstStyle/>
          <a:p>
            <a:endParaRPr/>
          </a:p>
        </p:txBody>
      </p:sp>
      <p:sp>
        <p:nvSpPr>
          <p:cNvPr id="257" name="object 98">
            <a:extLst>
              <a:ext uri="{FF2B5EF4-FFF2-40B4-BE49-F238E27FC236}">
                <a16:creationId xmlns:a16="http://schemas.microsoft.com/office/drawing/2014/main" id="{145B4914-07DF-4789-B84F-27B6D7D50E58}"/>
              </a:ext>
            </a:extLst>
          </p:cNvPr>
          <p:cNvSpPr/>
          <p:nvPr/>
        </p:nvSpPr>
        <p:spPr>
          <a:xfrm>
            <a:off x="12593951" y="7870291"/>
            <a:ext cx="147719" cy="102870"/>
          </a:xfrm>
          <a:custGeom>
            <a:avLst/>
            <a:gdLst/>
            <a:ahLst/>
            <a:cxnLst/>
            <a:rect l="l" t="t" r="r" b="b"/>
            <a:pathLst>
              <a:path w="154304" h="102870">
                <a:moveTo>
                  <a:pt x="0" y="102584"/>
                </a:moveTo>
                <a:lnTo>
                  <a:pt x="0" y="0"/>
                </a:lnTo>
                <a:lnTo>
                  <a:pt x="154129" y="0"/>
                </a:lnTo>
                <a:lnTo>
                  <a:pt x="0" y="102584"/>
                </a:lnTo>
                <a:close/>
              </a:path>
            </a:pathLst>
          </a:custGeom>
          <a:solidFill>
            <a:srgbClr val="FF0000"/>
          </a:solidFill>
        </p:spPr>
        <p:txBody>
          <a:bodyPr wrap="square" lIns="0" tIns="0" rIns="0" bIns="0" rtlCol="0"/>
          <a:lstStyle/>
          <a:p>
            <a:endParaRPr/>
          </a:p>
        </p:txBody>
      </p:sp>
      <p:sp>
        <p:nvSpPr>
          <p:cNvPr id="258" name="object 99">
            <a:extLst>
              <a:ext uri="{FF2B5EF4-FFF2-40B4-BE49-F238E27FC236}">
                <a16:creationId xmlns:a16="http://schemas.microsoft.com/office/drawing/2014/main" id="{A976481B-4DE6-4375-B9E3-8EF4D1423B13}"/>
              </a:ext>
            </a:extLst>
          </p:cNvPr>
          <p:cNvSpPr/>
          <p:nvPr/>
        </p:nvSpPr>
        <p:spPr>
          <a:xfrm>
            <a:off x="12593950" y="7870293"/>
            <a:ext cx="147719" cy="102870"/>
          </a:xfrm>
          <a:custGeom>
            <a:avLst/>
            <a:gdLst/>
            <a:ahLst/>
            <a:cxnLst/>
            <a:rect l="l" t="t" r="r" b="b"/>
            <a:pathLst>
              <a:path w="154304" h="102870">
                <a:moveTo>
                  <a:pt x="154129" y="102584"/>
                </a:moveTo>
                <a:lnTo>
                  <a:pt x="0" y="102584"/>
                </a:lnTo>
                <a:lnTo>
                  <a:pt x="154129" y="0"/>
                </a:lnTo>
                <a:lnTo>
                  <a:pt x="154129" y="102584"/>
                </a:lnTo>
                <a:close/>
              </a:path>
            </a:pathLst>
          </a:custGeom>
          <a:solidFill>
            <a:srgbClr val="FF0000"/>
          </a:solidFill>
        </p:spPr>
        <p:txBody>
          <a:bodyPr wrap="square" lIns="0" tIns="0" rIns="0" bIns="0" rtlCol="0"/>
          <a:lstStyle/>
          <a:p>
            <a:endParaRPr/>
          </a:p>
        </p:txBody>
      </p:sp>
      <p:sp>
        <p:nvSpPr>
          <p:cNvPr id="259" name="object 100">
            <a:extLst>
              <a:ext uri="{FF2B5EF4-FFF2-40B4-BE49-F238E27FC236}">
                <a16:creationId xmlns:a16="http://schemas.microsoft.com/office/drawing/2014/main" id="{781AEB53-7E7B-48F2-96FC-8767B98A6751}"/>
              </a:ext>
            </a:extLst>
          </p:cNvPr>
          <p:cNvSpPr/>
          <p:nvPr/>
        </p:nvSpPr>
        <p:spPr>
          <a:xfrm>
            <a:off x="12593944" y="7870295"/>
            <a:ext cx="147719" cy="102870"/>
          </a:xfrm>
          <a:custGeom>
            <a:avLst/>
            <a:gdLst/>
            <a:ahLst/>
            <a:cxnLst/>
            <a:rect l="l" t="t" r="r" b="b"/>
            <a:pathLst>
              <a:path w="154304" h="102870">
                <a:moveTo>
                  <a:pt x="0" y="0"/>
                </a:moveTo>
                <a:lnTo>
                  <a:pt x="154129" y="0"/>
                </a:lnTo>
                <a:lnTo>
                  <a:pt x="154129" y="102584"/>
                </a:lnTo>
                <a:lnTo>
                  <a:pt x="0" y="102584"/>
                </a:lnTo>
                <a:lnTo>
                  <a:pt x="0" y="0"/>
                </a:lnTo>
                <a:close/>
              </a:path>
            </a:pathLst>
          </a:custGeom>
          <a:ln w="12829">
            <a:solidFill>
              <a:srgbClr val="000000"/>
            </a:solidFill>
          </a:ln>
        </p:spPr>
        <p:txBody>
          <a:bodyPr wrap="square" lIns="0" tIns="0" rIns="0" bIns="0" rtlCol="0"/>
          <a:lstStyle/>
          <a:p>
            <a:endParaRPr/>
          </a:p>
        </p:txBody>
      </p:sp>
      <p:sp>
        <p:nvSpPr>
          <p:cNvPr id="260" name="object 101">
            <a:extLst>
              <a:ext uri="{FF2B5EF4-FFF2-40B4-BE49-F238E27FC236}">
                <a16:creationId xmlns:a16="http://schemas.microsoft.com/office/drawing/2014/main" id="{5D81EF6B-41EF-4EF3-9F42-53311946B12D}"/>
              </a:ext>
            </a:extLst>
          </p:cNvPr>
          <p:cNvSpPr/>
          <p:nvPr/>
        </p:nvSpPr>
        <p:spPr>
          <a:xfrm>
            <a:off x="12426966" y="7895937"/>
            <a:ext cx="45719" cy="77470"/>
          </a:xfrm>
          <a:custGeom>
            <a:avLst/>
            <a:gdLst/>
            <a:ahLst/>
            <a:cxnLst/>
            <a:rect l="l" t="t" r="r" b="b"/>
            <a:pathLst>
              <a:path h="77470">
                <a:moveTo>
                  <a:pt x="0" y="0"/>
                </a:moveTo>
                <a:lnTo>
                  <a:pt x="0" y="76938"/>
                </a:lnTo>
              </a:path>
            </a:pathLst>
          </a:custGeom>
          <a:solidFill>
            <a:srgbClr val="FF0000"/>
          </a:solidFill>
        </p:spPr>
        <p:txBody>
          <a:bodyPr wrap="square" lIns="0" tIns="0" rIns="0" bIns="0" rtlCol="0"/>
          <a:lstStyle/>
          <a:p>
            <a:endParaRPr/>
          </a:p>
        </p:txBody>
      </p:sp>
      <p:sp>
        <p:nvSpPr>
          <p:cNvPr id="261" name="object 102">
            <a:extLst>
              <a:ext uri="{FF2B5EF4-FFF2-40B4-BE49-F238E27FC236}">
                <a16:creationId xmlns:a16="http://schemas.microsoft.com/office/drawing/2014/main" id="{1117B9FC-6CBC-4132-8447-0DB48C584057}"/>
              </a:ext>
            </a:extLst>
          </p:cNvPr>
          <p:cNvSpPr/>
          <p:nvPr/>
        </p:nvSpPr>
        <p:spPr>
          <a:xfrm>
            <a:off x="12426966" y="7895937"/>
            <a:ext cx="159877" cy="77470"/>
          </a:xfrm>
          <a:custGeom>
            <a:avLst/>
            <a:gdLst/>
            <a:ahLst/>
            <a:cxnLst/>
            <a:rect l="l" t="t" r="r" b="b"/>
            <a:pathLst>
              <a:path w="167004" h="77470">
                <a:moveTo>
                  <a:pt x="0" y="76938"/>
                </a:moveTo>
                <a:lnTo>
                  <a:pt x="0" y="0"/>
                </a:lnTo>
                <a:lnTo>
                  <a:pt x="166973" y="0"/>
                </a:lnTo>
                <a:lnTo>
                  <a:pt x="0" y="76938"/>
                </a:lnTo>
                <a:close/>
              </a:path>
            </a:pathLst>
          </a:custGeom>
          <a:solidFill>
            <a:srgbClr val="FF0000"/>
          </a:solidFill>
        </p:spPr>
        <p:txBody>
          <a:bodyPr wrap="square" lIns="0" tIns="0" rIns="0" bIns="0" rtlCol="0"/>
          <a:lstStyle/>
          <a:p>
            <a:endParaRPr/>
          </a:p>
        </p:txBody>
      </p:sp>
      <p:sp>
        <p:nvSpPr>
          <p:cNvPr id="262" name="object 103">
            <a:extLst>
              <a:ext uri="{FF2B5EF4-FFF2-40B4-BE49-F238E27FC236}">
                <a16:creationId xmlns:a16="http://schemas.microsoft.com/office/drawing/2014/main" id="{BFCFF664-11FB-4879-BDAD-2DBD29B451CA}"/>
              </a:ext>
            </a:extLst>
          </p:cNvPr>
          <p:cNvSpPr/>
          <p:nvPr/>
        </p:nvSpPr>
        <p:spPr>
          <a:xfrm>
            <a:off x="12426965" y="7895942"/>
            <a:ext cx="159877" cy="77470"/>
          </a:xfrm>
          <a:custGeom>
            <a:avLst/>
            <a:gdLst/>
            <a:ahLst/>
            <a:cxnLst/>
            <a:rect l="l" t="t" r="r" b="b"/>
            <a:pathLst>
              <a:path w="167004" h="77470">
                <a:moveTo>
                  <a:pt x="166973" y="76938"/>
                </a:moveTo>
                <a:lnTo>
                  <a:pt x="0" y="76938"/>
                </a:lnTo>
                <a:lnTo>
                  <a:pt x="166973" y="0"/>
                </a:lnTo>
                <a:lnTo>
                  <a:pt x="166973" y="76938"/>
                </a:lnTo>
                <a:close/>
              </a:path>
            </a:pathLst>
          </a:custGeom>
          <a:solidFill>
            <a:srgbClr val="FF0000"/>
          </a:solidFill>
        </p:spPr>
        <p:txBody>
          <a:bodyPr wrap="square" lIns="0" tIns="0" rIns="0" bIns="0" rtlCol="0"/>
          <a:lstStyle/>
          <a:p>
            <a:endParaRPr/>
          </a:p>
        </p:txBody>
      </p:sp>
      <p:sp>
        <p:nvSpPr>
          <p:cNvPr id="263" name="object 104">
            <a:extLst>
              <a:ext uri="{FF2B5EF4-FFF2-40B4-BE49-F238E27FC236}">
                <a16:creationId xmlns:a16="http://schemas.microsoft.com/office/drawing/2014/main" id="{EFD47508-D1BA-4DDF-B3D7-B7807863E3C1}"/>
              </a:ext>
            </a:extLst>
          </p:cNvPr>
          <p:cNvSpPr/>
          <p:nvPr/>
        </p:nvSpPr>
        <p:spPr>
          <a:xfrm>
            <a:off x="12426965" y="7895944"/>
            <a:ext cx="159877" cy="77470"/>
          </a:xfrm>
          <a:custGeom>
            <a:avLst/>
            <a:gdLst/>
            <a:ahLst/>
            <a:cxnLst/>
            <a:rect l="l" t="t" r="r" b="b"/>
            <a:pathLst>
              <a:path w="167004" h="77470">
                <a:moveTo>
                  <a:pt x="0" y="0"/>
                </a:moveTo>
                <a:lnTo>
                  <a:pt x="166973" y="0"/>
                </a:lnTo>
                <a:lnTo>
                  <a:pt x="166973" y="76938"/>
                </a:lnTo>
                <a:lnTo>
                  <a:pt x="0" y="76938"/>
                </a:lnTo>
                <a:lnTo>
                  <a:pt x="0" y="0"/>
                </a:lnTo>
                <a:close/>
              </a:path>
            </a:pathLst>
          </a:custGeom>
          <a:ln w="12826">
            <a:solidFill>
              <a:srgbClr val="000000"/>
            </a:solidFill>
          </a:ln>
        </p:spPr>
        <p:txBody>
          <a:bodyPr wrap="square" lIns="0" tIns="0" rIns="0" bIns="0" rtlCol="0"/>
          <a:lstStyle/>
          <a:p>
            <a:endParaRPr/>
          </a:p>
        </p:txBody>
      </p:sp>
      <p:sp>
        <p:nvSpPr>
          <p:cNvPr id="264" name="object 105">
            <a:extLst>
              <a:ext uri="{FF2B5EF4-FFF2-40B4-BE49-F238E27FC236}">
                <a16:creationId xmlns:a16="http://schemas.microsoft.com/office/drawing/2014/main" id="{5696948E-C9C9-4446-BCDD-F85658140D25}"/>
              </a:ext>
            </a:extLst>
          </p:cNvPr>
          <p:cNvSpPr/>
          <p:nvPr/>
        </p:nvSpPr>
        <p:spPr>
          <a:xfrm>
            <a:off x="12272836" y="7831831"/>
            <a:ext cx="45719" cy="141605"/>
          </a:xfrm>
          <a:custGeom>
            <a:avLst/>
            <a:gdLst/>
            <a:ahLst/>
            <a:cxnLst/>
            <a:rect l="l" t="t" r="r" b="b"/>
            <a:pathLst>
              <a:path h="141604">
                <a:moveTo>
                  <a:pt x="0" y="0"/>
                </a:moveTo>
                <a:lnTo>
                  <a:pt x="0" y="141053"/>
                </a:lnTo>
              </a:path>
            </a:pathLst>
          </a:custGeom>
          <a:ln w="3175">
            <a:solidFill>
              <a:srgbClr val="FF0000"/>
            </a:solidFill>
          </a:ln>
        </p:spPr>
        <p:txBody>
          <a:bodyPr wrap="square" lIns="0" tIns="0" rIns="0" bIns="0" rtlCol="0"/>
          <a:lstStyle/>
          <a:p>
            <a:endParaRPr/>
          </a:p>
        </p:txBody>
      </p:sp>
      <p:sp>
        <p:nvSpPr>
          <p:cNvPr id="265" name="object 106">
            <a:extLst>
              <a:ext uri="{FF2B5EF4-FFF2-40B4-BE49-F238E27FC236}">
                <a16:creationId xmlns:a16="http://schemas.microsoft.com/office/drawing/2014/main" id="{808562DB-FFA3-4A90-9CA5-9F32D58AC813}"/>
              </a:ext>
            </a:extLst>
          </p:cNvPr>
          <p:cNvSpPr/>
          <p:nvPr/>
        </p:nvSpPr>
        <p:spPr>
          <a:xfrm>
            <a:off x="12272836" y="7831832"/>
            <a:ext cx="147719" cy="141605"/>
          </a:xfrm>
          <a:custGeom>
            <a:avLst/>
            <a:gdLst/>
            <a:ahLst/>
            <a:cxnLst/>
            <a:rect l="l" t="t" r="r" b="b"/>
            <a:pathLst>
              <a:path w="154304" h="141604">
                <a:moveTo>
                  <a:pt x="0" y="141053"/>
                </a:moveTo>
                <a:lnTo>
                  <a:pt x="0" y="0"/>
                </a:lnTo>
                <a:lnTo>
                  <a:pt x="154129" y="0"/>
                </a:lnTo>
                <a:lnTo>
                  <a:pt x="0" y="141053"/>
                </a:lnTo>
                <a:close/>
              </a:path>
            </a:pathLst>
          </a:custGeom>
          <a:solidFill>
            <a:srgbClr val="FF0000"/>
          </a:solidFill>
        </p:spPr>
        <p:txBody>
          <a:bodyPr wrap="square" lIns="0" tIns="0" rIns="0" bIns="0" rtlCol="0"/>
          <a:lstStyle/>
          <a:p>
            <a:endParaRPr/>
          </a:p>
        </p:txBody>
      </p:sp>
      <p:sp>
        <p:nvSpPr>
          <p:cNvPr id="266" name="object 107">
            <a:extLst>
              <a:ext uri="{FF2B5EF4-FFF2-40B4-BE49-F238E27FC236}">
                <a16:creationId xmlns:a16="http://schemas.microsoft.com/office/drawing/2014/main" id="{BB68B043-7774-4FBA-A8E0-0CFAB6422BE7}"/>
              </a:ext>
            </a:extLst>
          </p:cNvPr>
          <p:cNvSpPr/>
          <p:nvPr/>
        </p:nvSpPr>
        <p:spPr>
          <a:xfrm>
            <a:off x="12272835" y="7831830"/>
            <a:ext cx="147719" cy="141605"/>
          </a:xfrm>
          <a:custGeom>
            <a:avLst/>
            <a:gdLst/>
            <a:ahLst/>
            <a:cxnLst/>
            <a:rect l="l" t="t" r="r" b="b"/>
            <a:pathLst>
              <a:path w="154304" h="141604">
                <a:moveTo>
                  <a:pt x="154129" y="141053"/>
                </a:moveTo>
                <a:lnTo>
                  <a:pt x="0" y="141053"/>
                </a:lnTo>
                <a:lnTo>
                  <a:pt x="154129" y="0"/>
                </a:lnTo>
                <a:lnTo>
                  <a:pt x="154129" y="141053"/>
                </a:lnTo>
                <a:close/>
              </a:path>
            </a:pathLst>
          </a:custGeom>
          <a:solidFill>
            <a:srgbClr val="FF0000"/>
          </a:solidFill>
        </p:spPr>
        <p:txBody>
          <a:bodyPr wrap="square" lIns="0" tIns="0" rIns="0" bIns="0" rtlCol="0"/>
          <a:lstStyle/>
          <a:p>
            <a:endParaRPr/>
          </a:p>
        </p:txBody>
      </p:sp>
      <p:sp>
        <p:nvSpPr>
          <p:cNvPr id="267" name="object 108">
            <a:extLst>
              <a:ext uri="{FF2B5EF4-FFF2-40B4-BE49-F238E27FC236}">
                <a16:creationId xmlns:a16="http://schemas.microsoft.com/office/drawing/2014/main" id="{23D096CC-87A7-495D-8146-E906A083D65F}"/>
              </a:ext>
            </a:extLst>
          </p:cNvPr>
          <p:cNvSpPr/>
          <p:nvPr/>
        </p:nvSpPr>
        <p:spPr>
          <a:xfrm>
            <a:off x="12272831" y="7831832"/>
            <a:ext cx="147719" cy="141605"/>
          </a:xfrm>
          <a:custGeom>
            <a:avLst/>
            <a:gdLst/>
            <a:ahLst/>
            <a:cxnLst/>
            <a:rect l="l" t="t" r="r" b="b"/>
            <a:pathLst>
              <a:path w="154304" h="141604">
                <a:moveTo>
                  <a:pt x="0" y="0"/>
                </a:moveTo>
                <a:lnTo>
                  <a:pt x="154129" y="0"/>
                </a:lnTo>
                <a:lnTo>
                  <a:pt x="154129" y="141053"/>
                </a:lnTo>
                <a:lnTo>
                  <a:pt x="0" y="141053"/>
                </a:lnTo>
                <a:lnTo>
                  <a:pt x="0" y="0"/>
                </a:lnTo>
                <a:close/>
              </a:path>
            </a:pathLst>
          </a:custGeom>
          <a:ln w="12832">
            <a:solidFill>
              <a:srgbClr val="000000"/>
            </a:solidFill>
          </a:ln>
        </p:spPr>
        <p:txBody>
          <a:bodyPr wrap="square" lIns="0" tIns="0" rIns="0" bIns="0" rtlCol="0"/>
          <a:lstStyle/>
          <a:p>
            <a:endParaRPr/>
          </a:p>
        </p:txBody>
      </p:sp>
      <p:sp>
        <p:nvSpPr>
          <p:cNvPr id="268" name="object 109">
            <a:extLst>
              <a:ext uri="{FF2B5EF4-FFF2-40B4-BE49-F238E27FC236}">
                <a16:creationId xmlns:a16="http://schemas.microsoft.com/office/drawing/2014/main" id="{0478FBD3-7421-4DC3-A337-32CA26CB8EA0}"/>
              </a:ext>
            </a:extLst>
          </p:cNvPr>
          <p:cNvSpPr/>
          <p:nvPr/>
        </p:nvSpPr>
        <p:spPr>
          <a:xfrm>
            <a:off x="12118706" y="7819012"/>
            <a:ext cx="45719" cy="154305"/>
          </a:xfrm>
          <a:custGeom>
            <a:avLst/>
            <a:gdLst/>
            <a:ahLst/>
            <a:cxnLst/>
            <a:rect l="l" t="t" r="r" b="b"/>
            <a:pathLst>
              <a:path h="154304">
                <a:moveTo>
                  <a:pt x="0" y="0"/>
                </a:moveTo>
                <a:lnTo>
                  <a:pt x="0" y="153876"/>
                </a:lnTo>
              </a:path>
            </a:pathLst>
          </a:custGeom>
          <a:ln w="3175">
            <a:solidFill>
              <a:srgbClr val="FF0000"/>
            </a:solidFill>
          </a:ln>
        </p:spPr>
        <p:txBody>
          <a:bodyPr wrap="square" lIns="0" tIns="0" rIns="0" bIns="0" rtlCol="0"/>
          <a:lstStyle/>
          <a:p>
            <a:endParaRPr/>
          </a:p>
        </p:txBody>
      </p:sp>
      <p:sp>
        <p:nvSpPr>
          <p:cNvPr id="269" name="object 110">
            <a:extLst>
              <a:ext uri="{FF2B5EF4-FFF2-40B4-BE49-F238E27FC236}">
                <a16:creationId xmlns:a16="http://schemas.microsoft.com/office/drawing/2014/main" id="{1D9F2E9B-6B71-4BB9-9B21-BFD7FAC086D1}"/>
              </a:ext>
            </a:extLst>
          </p:cNvPr>
          <p:cNvSpPr/>
          <p:nvPr/>
        </p:nvSpPr>
        <p:spPr>
          <a:xfrm>
            <a:off x="12118705" y="7819013"/>
            <a:ext cx="147719" cy="154305"/>
          </a:xfrm>
          <a:custGeom>
            <a:avLst/>
            <a:gdLst/>
            <a:ahLst/>
            <a:cxnLst/>
            <a:rect l="l" t="t" r="r" b="b"/>
            <a:pathLst>
              <a:path w="154304" h="154304">
                <a:moveTo>
                  <a:pt x="0" y="153876"/>
                </a:moveTo>
                <a:lnTo>
                  <a:pt x="0" y="0"/>
                </a:lnTo>
                <a:lnTo>
                  <a:pt x="154129" y="0"/>
                </a:lnTo>
                <a:lnTo>
                  <a:pt x="0" y="153876"/>
                </a:lnTo>
                <a:close/>
              </a:path>
            </a:pathLst>
          </a:custGeom>
          <a:solidFill>
            <a:srgbClr val="FF0000"/>
          </a:solidFill>
        </p:spPr>
        <p:txBody>
          <a:bodyPr wrap="square" lIns="0" tIns="0" rIns="0" bIns="0" rtlCol="0"/>
          <a:lstStyle/>
          <a:p>
            <a:endParaRPr/>
          </a:p>
        </p:txBody>
      </p:sp>
      <p:sp>
        <p:nvSpPr>
          <p:cNvPr id="270" name="object 111">
            <a:extLst>
              <a:ext uri="{FF2B5EF4-FFF2-40B4-BE49-F238E27FC236}">
                <a16:creationId xmlns:a16="http://schemas.microsoft.com/office/drawing/2014/main" id="{78FBD46E-5E36-490C-AE4A-FE1D423151FC}"/>
              </a:ext>
            </a:extLst>
          </p:cNvPr>
          <p:cNvSpPr/>
          <p:nvPr/>
        </p:nvSpPr>
        <p:spPr>
          <a:xfrm>
            <a:off x="12118704" y="7819010"/>
            <a:ext cx="147719" cy="154305"/>
          </a:xfrm>
          <a:custGeom>
            <a:avLst/>
            <a:gdLst/>
            <a:ahLst/>
            <a:cxnLst/>
            <a:rect l="l" t="t" r="r" b="b"/>
            <a:pathLst>
              <a:path w="154304" h="154304">
                <a:moveTo>
                  <a:pt x="154129" y="153876"/>
                </a:moveTo>
                <a:lnTo>
                  <a:pt x="0" y="153876"/>
                </a:lnTo>
                <a:lnTo>
                  <a:pt x="154129" y="0"/>
                </a:lnTo>
                <a:lnTo>
                  <a:pt x="154129" y="153876"/>
                </a:lnTo>
                <a:close/>
              </a:path>
            </a:pathLst>
          </a:custGeom>
          <a:solidFill>
            <a:srgbClr val="FF0000"/>
          </a:solidFill>
        </p:spPr>
        <p:txBody>
          <a:bodyPr wrap="square" lIns="0" tIns="0" rIns="0" bIns="0" rtlCol="0"/>
          <a:lstStyle/>
          <a:p>
            <a:endParaRPr/>
          </a:p>
        </p:txBody>
      </p:sp>
      <p:sp>
        <p:nvSpPr>
          <p:cNvPr id="271" name="object 112">
            <a:extLst>
              <a:ext uri="{FF2B5EF4-FFF2-40B4-BE49-F238E27FC236}">
                <a16:creationId xmlns:a16="http://schemas.microsoft.com/office/drawing/2014/main" id="{7A56E64D-EEBF-4DC9-A63F-CFB841509FD6}"/>
              </a:ext>
            </a:extLst>
          </p:cNvPr>
          <p:cNvSpPr/>
          <p:nvPr/>
        </p:nvSpPr>
        <p:spPr>
          <a:xfrm>
            <a:off x="12118697" y="7819012"/>
            <a:ext cx="147719" cy="154305"/>
          </a:xfrm>
          <a:custGeom>
            <a:avLst/>
            <a:gdLst/>
            <a:ahLst/>
            <a:cxnLst/>
            <a:rect l="l" t="t" r="r" b="b"/>
            <a:pathLst>
              <a:path w="154304" h="154304">
                <a:moveTo>
                  <a:pt x="0" y="0"/>
                </a:moveTo>
                <a:lnTo>
                  <a:pt x="154129" y="0"/>
                </a:lnTo>
                <a:lnTo>
                  <a:pt x="154129" y="153876"/>
                </a:lnTo>
                <a:lnTo>
                  <a:pt x="0" y="153876"/>
                </a:lnTo>
                <a:lnTo>
                  <a:pt x="0" y="0"/>
                </a:lnTo>
                <a:close/>
              </a:path>
            </a:pathLst>
          </a:custGeom>
          <a:ln w="12833">
            <a:solidFill>
              <a:srgbClr val="000000"/>
            </a:solidFill>
          </a:ln>
        </p:spPr>
        <p:txBody>
          <a:bodyPr wrap="square" lIns="0" tIns="0" rIns="0" bIns="0" rtlCol="0"/>
          <a:lstStyle/>
          <a:p>
            <a:endParaRPr/>
          </a:p>
        </p:txBody>
      </p:sp>
      <p:sp>
        <p:nvSpPr>
          <p:cNvPr id="272" name="object 113">
            <a:extLst>
              <a:ext uri="{FF2B5EF4-FFF2-40B4-BE49-F238E27FC236}">
                <a16:creationId xmlns:a16="http://schemas.microsoft.com/office/drawing/2014/main" id="{64535E4D-87A5-4B01-9881-1AB8CC35FAEA}"/>
              </a:ext>
            </a:extLst>
          </p:cNvPr>
          <p:cNvSpPr/>
          <p:nvPr/>
        </p:nvSpPr>
        <p:spPr>
          <a:xfrm>
            <a:off x="11964564" y="7806182"/>
            <a:ext cx="45719" cy="167005"/>
          </a:xfrm>
          <a:custGeom>
            <a:avLst/>
            <a:gdLst/>
            <a:ahLst/>
            <a:cxnLst/>
            <a:rect l="l" t="t" r="r" b="b"/>
            <a:pathLst>
              <a:path h="167004">
                <a:moveTo>
                  <a:pt x="0" y="0"/>
                </a:moveTo>
                <a:lnTo>
                  <a:pt x="0" y="166712"/>
                </a:lnTo>
              </a:path>
            </a:pathLst>
          </a:custGeom>
          <a:ln w="3175">
            <a:solidFill>
              <a:srgbClr val="FF0000"/>
            </a:solidFill>
          </a:ln>
        </p:spPr>
        <p:txBody>
          <a:bodyPr wrap="square" lIns="0" tIns="0" rIns="0" bIns="0" rtlCol="0"/>
          <a:lstStyle/>
          <a:p>
            <a:endParaRPr/>
          </a:p>
        </p:txBody>
      </p:sp>
      <p:sp>
        <p:nvSpPr>
          <p:cNvPr id="273" name="object 114">
            <a:extLst>
              <a:ext uri="{FF2B5EF4-FFF2-40B4-BE49-F238E27FC236}">
                <a16:creationId xmlns:a16="http://schemas.microsoft.com/office/drawing/2014/main" id="{29B53138-DA38-482C-A3F1-850720AB97C9}"/>
              </a:ext>
            </a:extLst>
          </p:cNvPr>
          <p:cNvSpPr/>
          <p:nvPr/>
        </p:nvSpPr>
        <p:spPr>
          <a:xfrm>
            <a:off x="11964563" y="7806183"/>
            <a:ext cx="147719" cy="167005"/>
          </a:xfrm>
          <a:custGeom>
            <a:avLst/>
            <a:gdLst/>
            <a:ahLst/>
            <a:cxnLst/>
            <a:rect l="l" t="t" r="r" b="b"/>
            <a:pathLst>
              <a:path w="154304" h="167004">
                <a:moveTo>
                  <a:pt x="0" y="166712"/>
                </a:moveTo>
                <a:lnTo>
                  <a:pt x="0" y="0"/>
                </a:lnTo>
                <a:lnTo>
                  <a:pt x="154142" y="0"/>
                </a:lnTo>
                <a:lnTo>
                  <a:pt x="0" y="166712"/>
                </a:lnTo>
                <a:close/>
              </a:path>
            </a:pathLst>
          </a:custGeom>
          <a:solidFill>
            <a:srgbClr val="FF0000"/>
          </a:solidFill>
        </p:spPr>
        <p:txBody>
          <a:bodyPr wrap="square" lIns="0" tIns="0" rIns="0" bIns="0" rtlCol="0"/>
          <a:lstStyle/>
          <a:p>
            <a:endParaRPr/>
          </a:p>
        </p:txBody>
      </p:sp>
      <p:sp>
        <p:nvSpPr>
          <p:cNvPr id="274" name="object 115">
            <a:extLst>
              <a:ext uri="{FF2B5EF4-FFF2-40B4-BE49-F238E27FC236}">
                <a16:creationId xmlns:a16="http://schemas.microsoft.com/office/drawing/2014/main" id="{BF59DC62-43CC-4EB1-97C6-31D04CE5CF67}"/>
              </a:ext>
            </a:extLst>
          </p:cNvPr>
          <p:cNvSpPr/>
          <p:nvPr/>
        </p:nvSpPr>
        <p:spPr>
          <a:xfrm>
            <a:off x="11964563" y="7806177"/>
            <a:ext cx="147719" cy="167005"/>
          </a:xfrm>
          <a:custGeom>
            <a:avLst/>
            <a:gdLst/>
            <a:ahLst/>
            <a:cxnLst/>
            <a:rect l="l" t="t" r="r" b="b"/>
            <a:pathLst>
              <a:path w="154304" h="167004">
                <a:moveTo>
                  <a:pt x="154142" y="166712"/>
                </a:moveTo>
                <a:lnTo>
                  <a:pt x="0" y="166712"/>
                </a:lnTo>
                <a:lnTo>
                  <a:pt x="154142" y="0"/>
                </a:lnTo>
                <a:lnTo>
                  <a:pt x="154142" y="166712"/>
                </a:lnTo>
                <a:close/>
              </a:path>
            </a:pathLst>
          </a:custGeom>
          <a:solidFill>
            <a:srgbClr val="FF0000"/>
          </a:solidFill>
        </p:spPr>
        <p:txBody>
          <a:bodyPr wrap="square" lIns="0" tIns="0" rIns="0" bIns="0" rtlCol="0"/>
          <a:lstStyle/>
          <a:p>
            <a:endParaRPr/>
          </a:p>
        </p:txBody>
      </p:sp>
      <p:sp>
        <p:nvSpPr>
          <p:cNvPr id="275" name="object 116">
            <a:extLst>
              <a:ext uri="{FF2B5EF4-FFF2-40B4-BE49-F238E27FC236}">
                <a16:creationId xmlns:a16="http://schemas.microsoft.com/office/drawing/2014/main" id="{02F33F3B-8F04-48AE-B847-5ED792E70236}"/>
              </a:ext>
            </a:extLst>
          </p:cNvPr>
          <p:cNvSpPr/>
          <p:nvPr/>
        </p:nvSpPr>
        <p:spPr>
          <a:xfrm>
            <a:off x="11964563" y="7806192"/>
            <a:ext cx="147719" cy="167005"/>
          </a:xfrm>
          <a:custGeom>
            <a:avLst/>
            <a:gdLst/>
            <a:ahLst/>
            <a:cxnLst/>
            <a:rect l="l" t="t" r="r" b="b"/>
            <a:pathLst>
              <a:path w="154304" h="167004">
                <a:moveTo>
                  <a:pt x="0" y="0"/>
                </a:moveTo>
                <a:lnTo>
                  <a:pt x="154129" y="0"/>
                </a:lnTo>
                <a:lnTo>
                  <a:pt x="154129" y="166699"/>
                </a:lnTo>
                <a:lnTo>
                  <a:pt x="0" y="166699"/>
                </a:lnTo>
                <a:lnTo>
                  <a:pt x="0" y="0"/>
                </a:lnTo>
                <a:close/>
              </a:path>
            </a:pathLst>
          </a:custGeom>
          <a:ln w="12834">
            <a:solidFill>
              <a:srgbClr val="000000"/>
            </a:solidFill>
          </a:ln>
        </p:spPr>
        <p:txBody>
          <a:bodyPr wrap="square" lIns="0" tIns="0" rIns="0" bIns="0" rtlCol="0"/>
          <a:lstStyle/>
          <a:p>
            <a:endParaRPr/>
          </a:p>
        </p:txBody>
      </p:sp>
      <p:sp>
        <p:nvSpPr>
          <p:cNvPr id="276" name="object 117">
            <a:extLst>
              <a:ext uri="{FF2B5EF4-FFF2-40B4-BE49-F238E27FC236}">
                <a16:creationId xmlns:a16="http://schemas.microsoft.com/office/drawing/2014/main" id="{FCACACAB-A913-4015-BD8F-4C522AFB8812}"/>
              </a:ext>
            </a:extLst>
          </p:cNvPr>
          <p:cNvSpPr/>
          <p:nvPr/>
        </p:nvSpPr>
        <p:spPr>
          <a:xfrm>
            <a:off x="11797590" y="7806185"/>
            <a:ext cx="45719" cy="167005"/>
          </a:xfrm>
          <a:custGeom>
            <a:avLst/>
            <a:gdLst/>
            <a:ahLst/>
            <a:cxnLst/>
            <a:rect l="l" t="t" r="r" b="b"/>
            <a:pathLst>
              <a:path h="167004">
                <a:moveTo>
                  <a:pt x="0" y="0"/>
                </a:moveTo>
                <a:lnTo>
                  <a:pt x="0" y="166712"/>
                </a:lnTo>
              </a:path>
            </a:pathLst>
          </a:custGeom>
          <a:ln w="3175">
            <a:solidFill>
              <a:srgbClr val="FF0000"/>
            </a:solidFill>
          </a:ln>
        </p:spPr>
        <p:txBody>
          <a:bodyPr wrap="square" lIns="0" tIns="0" rIns="0" bIns="0" rtlCol="0"/>
          <a:lstStyle/>
          <a:p>
            <a:endParaRPr/>
          </a:p>
        </p:txBody>
      </p:sp>
      <p:sp>
        <p:nvSpPr>
          <p:cNvPr id="277" name="object 118">
            <a:extLst>
              <a:ext uri="{FF2B5EF4-FFF2-40B4-BE49-F238E27FC236}">
                <a16:creationId xmlns:a16="http://schemas.microsoft.com/office/drawing/2014/main" id="{B03FF0DD-7911-46AD-B785-44A2B1BBE16A}"/>
              </a:ext>
            </a:extLst>
          </p:cNvPr>
          <p:cNvSpPr/>
          <p:nvPr/>
        </p:nvSpPr>
        <p:spPr>
          <a:xfrm>
            <a:off x="11797591" y="7806186"/>
            <a:ext cx="159877" cy="167005"/>
          </a:xfrm>
          <a:custGeom>
            <a:avLst/>
            <a:gdLst/>
            <a:ahLst/>
            <a:cxnLst/>
            <a:rect l="l" t="t" r="r" b="b"/>
            <a:pathLst>
              <a:path w="167004" h="167004">
                <a:moveTo>
                  <a:pt x="0" y="166712"/>
                </a:moveTo>
                <a:lnTo>
                  <a:pt x="0" y="0"/>
                </a:lnTo>
                <a:lnTo>
                  <a:pt x="166973" y="0"/>
                </a:lnTo>
                <a:lnTo>
                  <a:pt x="0" y="166712"/>
                </a:lnTo>
                <a:close/>
              </a:path>
            </a:pathLst>
          </a:custGeom>
          <a:solidFill>
            <a:srgbClr val="FF0000"/>
          </a:solidFill>
        </p:spPr>
        <p:txBody>
          <a:bodyPr wrap="square" lIns="0" tIns="0" rIns="0" bIns="0" rtlCol="0"/>
          <a:lstStyle/>
          <a:p>
            <a:endParaRPr/>
          </a:p>
        </p:txBody>
      </p:sp>
      <p:sp>
        <p:nvSpPr>
          <p:cNvPr id="278" name="object 119">
            <a:extLst>
              <a:ext uri="{FF2B5EF4-FFF2-40B4-BE49-F238E27FC236}">
                <a16:creationId xmlns:a16="http://schemas.microsoft.com/office/drawing/2014/main" id="{88A8D0B8-658A-479D-A02A-DAC12BDC123F}"/>
              </a:ext>
            </a:extLst>
          </p:cNvPr>
          <p:cNvSpPr/>
          <p:nvPr/>
        </p:nvSpPr>
        <p:spPr>
          <a:xfrm>
            <a:off x="11797589" y="7806180"/>
            <a:ext cx="159877" cy="167005"/>
          </a:xfrm>
          <a:custGeom>
            <a:avLst/>
            <a:gdLst/>
            <a:ahLst/>
            <a:cxnLst/>
            <a:rect l="l" t="t" r="r" b="b"/>
            <a:pathLst>
              <a:path w="167004" h="167004">
                <a:moveTo>
                  <a:pt x="166973" y="166712"/>
                </a:moveTo>
                <a:lnTo>
                  <a:pt x="0" y="166712"/>
                </a:lnTo>
                <a:lnTo>
                  <a:pt x="166973" y="0"/>
                </a:lnTo>
                <a:lnTo>
                  <a:pt x="166973" y="166712"/>
                </a:lnTo>
                <a:close/>
              </a:path>
            </a:pathLst>
          </a:custGeom>
          <a:solidFill>
            <a:srgbClr val="FF0000"/>
          </a:solidFill>
        </p:spPr>
        <p:txBody>
          <a:bodyPr wrap="square" lIns="0" tIns="0" rIns="0" bIns="0" rtlCol="0"/>
          <a:lstStyle/>
          <a:p>
            <a:endParaRPr/>
          </a:p>
        </p:txBody>
      </p:sp>
      <p:sp>
        <p:nvSpPr>
          <p:cNvPr id="279" name="object 120">
            <a:extLst>
              <a:ext uri="{FF2B5EF4-FFF2-40B4-BE49-F238E27FC236}">
                <a16:creationId xmlns:a16="http://schemas.microsoft.com/office/drawing/2014/main" id="{0579AB93-DCF5-4B1C-80DC-D1781BB8E48B}"/>
              </a:ext>
            </a:extLst>
          </p:cNvPr>
          <p:cNvSpPr/>
          <p:nvPr/>
        </p:nvSpPr>
        <p:spPr>
          <a:xfrm>
            <a:off x="11797585" y="7806195"/>
            <a:ext cx="159877" cy="167005"/>
          </a:xfrm>
          <a:custGeom>
            <a:avLst/>
            <a:gdLst/>
            <a:ahLst/>
            <a:cxnLst/>
            <a:rect l="l" t="t" r="r" b="b"/>
            <a:pathLst>
              <a:path w="167004" h="167004">
                <a:moveTo>
                  <a:pt x="0" y="0"/>
                </a:moveTo>
                <a:lnTo>
                  <a:pt x="166973" y="0"/>
                </a:lnTo>
                <a:lnTo>
                  <a:pt x="166973" y="166699"/>
                </a:lnTo>
                <a:lnTo>
                  <a:pt x="0" y="166699"/>
                </a:lnTo>
                <a:lnTo>
                  <a:pt x="0" y="0"/>
                </a:lnTo>
                <a:close/>
              </a:path>
            </a:pathLst>
          </a:custGeom>
          <a:ln w="12833">
            <a:solidFill>
              <a:srgbClr val="000000"/>
            </a:solidFill>
          </a:ln>
        </p:spPr>
        <p:txBody>
          <a:bodyPr wrap="square" lIns="0" tIns="0" rIns="0" bIns="0" rtlCol="0"/>
          <a:lstStyle/>
          <a:p>
            <a:endParaRPr/>
          </a:p>
        </p:txBody>
      </p:sp>
      <p:sp>
        <p:nvSpPr>
          <p:cNvPr id="280" name="object 121">
            <a:extLst>
              <a:ext uri="{FF2B5EF4-FFF2-40B4-BE49-F238E27FC236}">
                <a16:creationId xmlns:a16="http://schemas.microsoft.com/office/drawing/2014/main" id="{87625769-AB75-462E-95AD-827ADCF1976D}"/>
              </a:ext>
            </a:extLst>
          </p:cNvPr>
          <p:cNvSpPr/>
          <p:nvPr/>
        </p:nvSpPr>
        <p:spPr>
          <a:xfrm>
            <a:off x="11643460" y="7716436"/>
            <a:ext cx="45719" cy="256540"/>
          </a:xfrm>
          <a:custGeom>
            <a:avLst/>
            <a:gdLst/>
            <a:ahLst/>
            <a:cxnLst/>
            <a:rect l="l" t="t" r="r" b="b"/>
            <a:pathLst>
              <a:path h="256539">
                <a:moveTo>
                  <a:pt x="0" y="0"/>
                </a:moveTo>
                <a:lnTo>
                  <a:pt x="0" y="256460"/>
                </a:lnTo>
              </a:path>
            </a:pathLst>
          </a:custGeom>
          <a:ln w="3175">
            <a:solidFill>
              <a:srgbClr val="FF0000"/>
            </a:solidFill>
          </a:ln>
        </p:spPr>
        <p:txBody>
          <a:bodyPr wrap="square" lIns="0" tIns="0" rIns="0" bIns="0" rtlCol="0"/>
          <a:lstStyle/>
          <a:p>
            <a:endParaRPr/>
          </a:p>
        </p:txBody>
      </p:sp>
      <p:sp>
        <p:nvSpPr>
          <p:cNvPr id="281" name="object 122">
            <a:extLst>
              <a:ext uri="{FF2B5EF4-FFF2-40B4-BE49-F238E27FC236}">
                <a16:creationId xmlns:a16="http://schemas.microsoft.com/office/drawing/2014/main" id="{8B68C09E-8C54-45B3-9A26-7340FE78F020}"/>
              </a:ext>
            </a:extLst>
          </p:cNvPr>
          <p:cNvSpPr/>
          <p:nvPr/>
        </p:nvSpPr>
        <p:spPr>
          <a:xfrm>
            <a:off x="11643461" y="7716437"/>
            <a:ext cx="147719" cy="256540"/>
          </a:xfrm>
          <a:custGeom>
            <a:avLst/>
            <a:gdLst/>
            <a:ahLst/>
            <a:cxnLst/>
            <a:rect l="l" t="t" r="r" b="b"/>
            <a:pathLst>
              <a:path w="154304" h="256539">
                <a:moveTo>
                  <a:pt x="0" y="256460"/>
                </a:moveTo>
                <a:lnTo>
                  <a:pt x="0" y="0"/>
                </a:lnTo>
                <a:lnTo>
                  <a:pt x="154129" y="0"/>
                </a:lnTo>
                <a:lnTo>
                  <a:pt x="0" y="256460"/>
                </a:lnTo>
                <a:close/>
              </a:path>
            </a:pathLst>
          </a:custGeom>
          <a:solidFill>
            <a:srgbClr val="FF0000"/>
          </a:solidFill>
        </p:spPr>
        <p:txBody>
          <a:bodyPr wrap="square" lIns="0" tIns="0" rIns="0" bIns="0" rtlCol="0"/>
          <a:lstStyle/>
          <a:p>
            <a:endParaRPr/>
          </a:p>
        </p:txBody>
      </p:sp>
      <p:sp>
        <p:nvSpPr>
          <p:cNvPr id="282" name="object 123">
            <a:extLst>
              <a:ext uri="{FF2B5EF4-FFF2-40B4-BE49-F238E27FC236}">
                <a16:creationId xmlns:a16="http://schemas.microsoft.com/office/drawing/2014/main" id="{01C67B19-C1A2-4C74-8E4A-ACC4BD0F7DDF}"/>
              </a:ext>
            </a:extLst>
          </p:cNvPr>
          <p:cNvSpPr/>
          <p:nvPr/>
        </p:nvSpPr>
        <p:spPr>
          <a:xfrm>
            <a:off x="11643459" y="7716435"/>
            <a:ext cx="147719" cy="256540"/>
          </a:xfrm>
          <a:custGeom>
            <a:avLst/>
            <a:gdLst/>
            <a:ahLst/>
            <a:cxnLst/>
            <a:rect l="l" t="t" r="r" b="b"/>
            <a:pathLst>
              <a:path w="154304" h="256539">
                <a:moveTo>
                  <a:pt x="154129" y="256460"/>
                </a:moveTo>
                <a:lnTo>
                  <a:pt x="0" y="256460"/>
                </a:lnTo>
                <a:lnTo>
                  <a:pt x="154129" y="0"/>
                </a:lnTo>
                <a:lnTo>
                  <a:pt x="154129" y="256460"/>
                </a:lnTo>
                <a:close/>
              </a:path>
            </a:pathLst>
          </a:custGeom>
          <a:solidFill>
            <a:srgbClr val="FF0000"/>
          </a:solidFill>
        </p:spPr>
        <p:txBody>
          <a:bodyPr wrap="square" lIns="0" tIns="0" rIns="0" bIns="0" rtlCol="0"/>
          <a:lstStyle/>
          <a:p>
            <a:endParaRPr/>
          </a:p>
        </p:txBody>
      </p:sp>
      <p:sp>
        <p:nvSpPr>
          <p:cNvPr id="283" name="object 124">
            <a:extLst>
              <a:ext uri="{FF2B5EF4-FFF2-40B4-BE49-F238E27FC236}">
                <a16:creationId xmlns:a16="http://schemas.microsoft.com/office/drawing/2014/main" id="{2522F59B-B975-4980-895A-4880ACCDC925}"/>
              </a:ext>
            </a:extLst>
          </p:cNvPr>
          <p:cNvSpPr/>
          <p:nvPr/>
        </p:nvSpPr>
        <p:spPr>
          <a:xfrm>
            <a:off x="11643450" y="7716437"/>
            <a:ext cx="147719" cy="256540"/>
          </a:xfrm>
          <a:custGeom>
            <a:avLst/>
            <a:gdLst/>
            <a:ahLst/>
            <a:cxnLst/>
            <a:rect l="l" t="t" r="r" b="b"/>
            <a:pathLst>
              <a:path w="154304" h="256539">
                <a:moveTo>
                  <a:pt x="0" y="0"/>
                </a:moveTo>
                <a:lnTo>
                  <a:pt x="154129" y="0"/>
                </a:lnTo>
                <a:lnTo>
                  <a:pt x="154129" y="256460"/>
                </a:lnTo>
                <a:lnTo>
                  <a:pt x="0" y="256460"/>
                </a:lnTo>
                <a:lnTo>
                  <a:pt x="0" y="0"/>
                </a:lnTo>
                <a:close/>
              </a:path>
            </a:pathLst>
          </a:custGeom>
          <a:ln w="12838">
            <a:solidFill>
              <a:srgbClr val="000000"/>
            </a:solidFill>
          </a:ln>
        </p:spPr>
        <p:txBody>
          <a:bodyPr wrap="square" lIns="0" tIns="0" rIns="0" bIns="0" rtlCol="0"/>
          <a:lstStyle/>
          <a:p>
            <a:endParaRPr/>
          </a:p>
        </p:txBody>
      </p:sp>
      <p:sp>
        <p:nvSpPr>
          <p:cNvPr id="284" name="object 125">
            <a:extLst>
              <a:ext uri="{FF2B5EF4-FFF2-40B4-BE49-F238E27FC236}">
                <a16:creationId xmlns:a16="http://schemas.microsoft.com/office/drawing/2014/main" id="{32E6ADB0-4B3D-486E-88CD-4C6F54D19D1A}"/>
              </a:ext>
            </a:extLst>
          </p:cNvPr>
          <p:cNvSpPr/>
          <p:nvPr/>
        </p:nvSpPr>
        <p:spPr>
          <a:xfrm>
            <a:off x="11489318" y="7729261"/>
            <a:ext cx="147564" cy="243638"/>
          </a:xfrm>
          <a:prstGeom prst="rect">
            <a:avLst/>
          </a:prstGeom>
          <a:blipFill>
            <a:blip r:embed="rId3" cstate="print"/>
            <a:stretch>
              <a:fillRect/>
            </a:stretch>
          </a:blipFill>
        </p:spPr>
        <p:txBody>
          <a:bodyPr wrap="square" lIns="0" tIns="0" rIns="0" bIns="0" rtlCol="0"/>
          <a:lstStyle/>
          <a:p>
            <a:endParaRPr/>
          </a:p>
        </p:txBody>
      </p:sp>
      <p:sp>
        <p:nvSpPr>
          <p:cNvPr id="285" name="object 126">
            <a:extLst>
              <a:ext uri="{FF2B5EF4-FFF2-40B4-BE49-F238E27FC236}">
                <a16:creationId xmlns:a16="http://schemas.microsoft.com/office/drawing/2014/main" id="{1B0517F4-46DE-4084-8E2B-1D41B1E75B9D}"/>
              </a:ext>
            </a:extLst>
          </p:cNvPr>
          <p:cNvSpPr/>
          <p:nvPr/>
        </p:nvSpPr>
        <p:spPr>
          <a:xfrm>
            <a:off x="11489316" y="7729263"/>
            <a:ext cx="147719" cy="243840"/>
          </a:xfrm>
          <a:custGeom>
            <a:avLst/>
            <a:gdLst/>
            <a:ahLst/>
            <a:cxnLst/>
            <a:rect l="l" t="t" r="r" b="b"/>
            <a:pathLst>
              <a:path w="154304" h="243839">
                <a:moveTo>
                  <a:pt x="0" y="0"/>
                </a:moveTo>
                <a:lnTo>
                  <a:pt x="154129" y="0"/>
                </a:lnTo>
                <a:lnTo>
                  <a:pt x="154129" y="243637"/>
                </a:lnTo>
                <a:lnTo>
                  <a:pt x="0" y="243637"/>
                </a:lnTo>
                <a:lnTo>
                  <a:pt x="0" y="0"/>
                </a:lnTo>
                <a:close/>
              </a:path>
            </a:pathLst>
          </a:custGeom>
          <a:ln w="12838">
            <a:solidFill>
              <a:srgbClr val="000000"/>
            </a:solidFill>
          </a:ln>
        </p:spPr>
        <p:txBody>
          <a:bodyPr wrap="square" lIns="0" tIns="0" rIns="0" bIns="0" rtlCol="0"/>
          <a:lstStyle/>
          <a:p>
            <a:endParaRPr/>
          </a:p>
        </p:txBody>
      </p:sp>
      <p:sp>
        <p:nvSpPr>
          <p:cNvPr id="286" name="object 127">
            <a:extLst>
              <a:ext uri="{FF2B5EF4-FFF2-40B4-BE49-F238E27FC236}">
                <a16:creationId xmlns:a16="http://schemas.microsoft.com/office/drawing/2014/main" id="{0B38C615-B475-4809-B660-01929EFBCB9F}"/>
              </a:ext>
            </a:extLst>
          </p:cNvPr>
          <p:cNvSpPr/>
          <p:nvPr/>
        </p:nvSpPr>
        <p:spPr>
          <a:xfrm>
            <a:off x="11335188" y="7665144"/>
            <a:ext cx="45719" cy="307975"/>
          </a:xfrm>
          <a:custGeom>
            <a:avLst/>
            <a:gdLst/>
            <a:ahLst/>
            <a:cxnLst/>
            <a:rect l="l" t="t" r="r" b="b"/>
            <a:pathLst>
              <a:path h="307975">
                <a:moveTo>
                  <a:pt x="0" y="0"/>
                </a:moveTo>
                <a:lnTo>
                  <a:pt x="0" y="307752"/>
                </a:lnTo>
              </a:path>
            </a:pathLst>
          </a:custGeom>
          <a:ln w="3175">
            <a:solidFill>
              <a:srgbClr val="FF0000"/>
            </a:solidFill>
          </a:ln>
        </p:spPr>
        <p:txBody>
          <a:bodyPr wrap="square" lIns="0" tIns="0" rIns="0" bIns="0" rtlCol="0"/>
          <a:lstStyle/>
          <a:p>
            <a:endParaRPr/>
          </a:p>
        </p:txBody>
      </p:sp>
      <p:sp>
        <p:nvSpPr>
          <p:cNvPr id="287" name="object 128">
            <a:extLst>
              <a:ext uri="{FF2B5EF4-FFF2-40B4-BE49-F238E27FC236}">
                <a16:creationId xmlns:a16="http://schemas.microsoft.com/office/drawing/2014/main" id="{40B0BB92-2107-4F9C-8BB8-34AF52324C09}"/>
              </a:ext>
            </a:extLst>
          </p:cNvPr>
          <p:cNvSpPr/>
          <p:nvPr/>
        </p:nvSpPr>
        <p:spPr>
          <a:xfrm>
            <a:off x="11335188" y="7665144"/>
            <a:ext cx="147719" cy="307975"/>
          </a:xfrm>
          <a:custGeom>
            <a:avLst/>
            <a:gdLst/>
            <a:ahLst/>
            <a:cxnLst/>
            <a:rect l="l" t="t" r="r" b="b"/>
            <a:pathLst>
              <a:path w="154304" h="307975">
                <a:moveTo>
                  <a:pt x="0" y="307752"/>
                </a:moveTo>
                <a:lnTo>
                  <a:pt x="0" y="0"/>
                </a:lnTo>
                <a:lnTo>
                  <a:pt x="154129" y="0"/>
                </a:lnTo>
                <a:lnTo>
                  <a:pt x="0" y="307752"/>
                </a:lnTo>
                <a:close/>
              </a:path>
            </a:pathLst>
          </a:custGeom>
          <a:solidFill>
            <a:srgbClr val="FF0000"/>
          </a:solidFill>
        </p:spPr>
        <p:txBody>
          <a:bodyPr wrap="square" lIns="0" tIns="0" rIns="0" bIns="0" rtlCol="0"/>
          <a:lstStyle/>
          <a:p>
            <a:endParaRPr/>
          </a:p>
        </p:txBody>
      </p:sp>
      <p:sp>
        <p:nvSpPr>
          <p:cNvPr id="288" name="object 129">
            <a:extLst>
              <a:ext uri="{FF2B5EF4-FFF2-40B4-BE49-F238E27FC236}">
                <a16:creationId xmlns:a16="http://schemas.microsoft.com/office/drawing/2014/main" id="{DD8C9866-4DD6-4B75-A9E3-662F88F895B7}"/>
              </a:ext>
            </a:extLst>
          </p:cNvPr>
          <p:cNvSpPr/>
          <p:nvPr/>
        </p:nvSpPr>
        <p:spPr>
          <a:xfrm>
            <a:off x="11335187" y="7665149"/>
            <a:ext cx="147719" cy="307975"/>
          </a:xfrm>
          <a:custGeom>
            <a:avLst/>
            <a:gdLst/>
            <a:ahLst/>
            <a:cxnLst/>
            <a:rect l="l" t="t" r="r" b="b"/>
            <a:pathLst>
              <a:path w="154304" h="307975">
                <a:moveTo>
                  <a:pt x="154129" y="307752"/>
                </a:moveTo>
                <a:lnTo>
                  <a:pt x="0" y="307752"/>
                </a:lnTo>
                <a:lnTo>
                  <a:pt x="154129" y="0"/>
                </a:lnTo>
                <a:lnTo>
                  <a:pt x="154129" y="307752"/>
                </a:lnTo>
                <a:close/>
              </a:path>
            </a:pathLst>
          </a:custGeom>
          <a:solidFill>
            <a:srgbClr val="FF0000"/>
          </a:solidFill>
        </p:spPr>
        <p:txBody>
          <a:bodyPr wrap="square" lIns="0" tIns="0" rIns="0" bIns="0" rtlCol="0"/>
          <a:lstStyle/>
          <a:p>
            <a:endParaRPr/>
          </a:p>
        </p:txBody>
      </p:sp>
      <p:sp>
        <p:nvSpPr>
          <p:cNvPr id="289" name="object 130">
            <a:extLst>
              <a:ext uri="{FF2B5EF4-FFF2-40B4-BE49-F238E27FC236}">
                <a16:creationId xmlns:a16="http://schemas.microsoft.com/office/drawing/2014/main" id="{306EEEE6-2D3F-4365-889A-A2E85DC63D37}"/>
              </a:ext>
            </a:extLst>
          </p:cNvPr>
          <p:cNvSpPr/>
          <p:nvPr/>
        </p:nvSpPr>
        <p:spPr>
          <a:xfrm>
            <a:off x="11335182" y="7665151"/>
            <a:ext cx="147719" cy="307975"/>
          </a:xfrm>
          <a:custGeom>
            <a:avLst/>
            <a:gdLst/>
            <a:ahLst/>
            <a:cxnLst/>
            <a:rect l="l" t="t" r="r" b="b"/>
            <a:pathLst>
              <a:path w="154304" h="307975">
                <a:moveTo>
                  <a:pt x="0" y="0"/>
                </a:moveTo>
                <a:lnTo>
                  <a:pt x="154129" y="0"/>
                </a:lnTo>
                <a:lnTo>
                  <a:pt x="154129" y="307752"/>
                </a:lnTo>
                <a:lnTo>
                  <a:pt x="0" y="307752"/>
                </a:lnTo>
                <a:lnTo>
                  <a:pt x="0" y="0"/>
                </a:lnTo>
                <a:close/>
              </a:path>
            </a:pathLst>
          </a:custGeom>
          <a:ln w="12839">
            <a:solidFill>
              <a:srgbClr val="000000"/>
            </a:solidFill>
          </a:ln>
        </p:spPr>
        <p:txBody>
          <a:bodyPr wrap="square" lIns="0" tIns="0" rIns="0" bIns="0" rtlCol="0"/>
          <a:lstStyle/>
          <a:p>
            <a:endParaRPr/>
          </a:p>
        </p:txBody>
      </p:sp>
      <p:sp>
        <p:nvSpPr>
          <p:cNvPr id="290" name="object 131">
            <a:extLst>
              <a:ext uri="{FF2B5EF4-FFF2-40B4-BE49-F238E27FC236}">
                <a16:creationId xmlns:a16="http://schemas.microsoft.com/office/drawing/2014/main" id="{FC987BAF-9BBD-4971-A4AE-92CD1550AA0C}"/>
              </a:ext>
            </a:extLst>
          </p:cNvPr>
          <p:cNvSpPr/>
          <p:nvPr/>
        </p:nvSpPr>
        <p:spPr>
          <a:xfrm>
            <a:off x="11168203" y="7626682"/>
            <a:ext cx="45719" cy="346710"/>
          </a:xfrm>
          <a:custGeom>
            <a:avLst/>
            <a:gdLst/>
            <a:ahLst/>
            <a:cxnLst/>
            <a:rect l="l" t="t" r="r" b="b"/>
            <a:pathLst>
              <a:path h="346710">
                <a:moveTo>
                  <a:pt x="0" y="0"/>
                </a:moveTo>
                <a:lnTo>
                  <a:pt x="0" y="346221"/>
                </a:lnTo>
              </a:path>
            </a:pathLst>
          </a:custGeom>
          <a:ln w="3175">
            <a:solidFill>
              <a:srgbClr val="FF0000"/>
            </a:solidFill>
          </a:ln>
        </p:spPr>
        <p:txBody>
          <a:bodyPr wrap="square" lIns="0" tIns="0" rIns="0" bIns="0" rtlCol="0"/>
          <a:lstStyle/>
          <a:p>
            <a:endParaRPr/>
          </a:p>
        </p:txBody>
      </p:sp>
      <p:sp>
        <p:nvSpPr>
          <p:cNvPr id="291" name="object 132">
            <a:extLst>
              <a:ext uri="{FF2B5EF4-FFF2-40B4-BE49-F238E27FC236}">
                <a16:creationId xmlns:a16="http://schemas.microsoft.com/office/drawing/2014/main" id="{DDA35E7F-B1B2-4D63-922A-B7CF468BA1AC}"/>
              </a:ext>
            </a:extLst>
          </p:cNvPr>
          <p:cNvSpPr/>
          <p:nvPr/>
        </p:nvSpPr>
        <p:spPr>
          <a:xfrm>
            <a:off x="11168204" y="7626682"/>
            <a:ext cx="159877" cy="346710"/>
          </a:xfrm>
          <a:custGeom>
            <a:avLst/>
            <a:gdLst/>
            <a:ahLst/>
            <a:cxnLst/>
            <a:rect l="l" t="t" r="r" b="b"/>
            <a:pathLst>
              <a:path w="167004" h="346710">
                <a:moveTo>
                  <a:pt x="0" y="346221"/>
                </a:moveTo>
                <a:lnTo>
                  <a:pt x="0" y="0"/>
                </a:lnTo>
                <a:lnTo>
                  <a:pt x="166973" y="0"/>
                </a:lnTo>
                <a:lnTo>
                  <a:pt x="0" y="346221"/>
                </a:lnTo>
                <a:close/>
              </a:path>
            </a:pathLst>
          </a:custGeom>
          <a:solidFill>
            <a:srgbClr val="FF0000"/>
          </a:solidFill>
        </p:spPr>
        <p:txBody>
          <a:bodyPr wrap="square" lIns="0" tIns="0" rIns="0" bIns="0" rtlCol="0"/>
          <a:lstStyle/>
          <a:p>
            <a:endParaRPr/>
          </a:p>
        </p:txBody>
      </p:sp>
      <p:sp>
        <p:nvSpPr>
          <p:cNvPr id="292" name="object 133">
            <a:extLst>
              <a:ext uri="{FF2B5EF4-FFF2-40B4-BE49-F238E27FC236}">
                <a16:creationId xmlns:a16="http://schemas.microsoft.com/office/drawing/2014/main" id="{667E2BBD-71A3-4D83-94C2-55FD4A37DD70}"/>
              </a:ext>
            </a:extLst>
          </p:cNvPr>
          <p:cNvSpPr/>
          <p:nvPr/>
        </p:nvSpPr>
        <p:spPr>
          <a:xfrm>
            <a:off x="11168202" y="7626683"/>
            <a:ext cx="159877" cy="346710"/>
          </a:xfrm>
          <a:custGeom>
            <a:avLst/>
            <a:gdLst/>
            <a:ahLst/>
            <a:cxnLst/>
            <a:rect l="l" t="t" r="r" b="b"/>
            <a:pathLst>
              <a:path w="167004" h="346710">
                <a:moveTo>
                  <a:pt x="166973" y="346221"/>
                </a:moveTo>
                <a:lnTo>
                  <a:pt x="0" y="346221"/>
                </a:lnTo>
                <a:lnTo>
                  <a:pt x="166973" y="0"/>
                </a:lnTo>
                <a:lnTo>
                  <a:pt x="166973" y="346221"/>
                </a:lnTo>
                <a:close/>
              </a:path>
            </a:pathLst>
          </a:custGeom>
          <a:solidFill>
            <a:srgbClr val="FF0000"/>
          </a:solidFill>
        </p:spPr>
        <p:txBody>
          <a:bodyPr wrap="square" lIns="0" tIns="0" rIns="0" bIns="0" rtlCol="0"/>
          <a:lstStyle/>
          <a:p>
            <a:endParaRPr/>
          </a:p>
        </p:txBody>
      </p:sp>
      <p:sp>
        <p:nvSpPr>
          <p:cNvPr id="293" name="object 134">
            <a:extLst>
              <a:ext uri="{FF2B5EF4-FFF2-40B4-BE49-F238E27FC236}">
                <a16:creationId xmlns:a16="http://schemas.microsoft.com/office/drawing/2014/main" id="{B19A6FDE-BF18-4D38-9718-363AA47B7CA0}"/>
              </a:ext>
            </a:extLst>
          </p:cNvPr>
          <p:cNvSpPr/>
          <p:nvPr/>
        </p:nvSpPr>
        <p:spPr>
          <a:xfrm>
            <a:off x="11168204" y="7626685"/>
            <a:ext cx="159877" cy="346710"/>
          </a:xfrm>
          <a:custGeom>
            <a:avLst/>
            <a:gdLst/>
            <a:ahLst/>
            <a:cxnLst/>
            <a:rect l="l" t="t" r="r" b="b"/>
            <a:pathLst>
              <a:path w="167004" h="346710">
                <a:moveTo>
                  <a:pt x="0" y="0"/>
                </a:moveTo>
                <a:lnTo>
                  <a:pt x="166973" y="0"/>
                </a:lnTo>
                <a:lnTo>
                  <a:pt x="166973" y="346221"/>
                </a:lnTo>
                <a:lnTo>
                  <a:pt x="0" y="346221"/>
                </a:lnTo>
                <a:lnTo>
                  <a:pt x="0" y="0"/>
                </a:lnTo>
                <a:close/>
              </a:path>
            </a:pathLst>
          </a:custGeom>
          <a:ln w="12840">
            <a:solidFill>
              <a:srgbClr val="000000"/>
            </a:solidFill>
          </a:ln>
        </p:spPr>
        <p:txBody>
          <a:bodyPr wrap="square" lIns="0" tIns="0" rIns="0" bIns="0" rtlCol="0"/>
          <a:lstStyle/>
          <a:p>
            <a:endParaRPr/>
          </a:p>
        </p:txBody>
      </p:sp>
      <p:sp>
        <p:nvSpPr>
          <p:cNvPr id="294" name="object 135">
            <a:extLst>
              <a:ext uri="{FF2B5EF4-FFF2-40B4-BE49-F238E27FC236}">
                <a16:creationId xmlns:a16="http://schemas.microsoft.com/office/drawing/2014/main" id="{15896CAA-5CC5-4A6F-9DFD-E14A5D95D8C5}"/>
              </a:ext>
            </a:extLst>
          </p:cNvPr>
          <p:cNvSpPr/>
          <p:nvPr/>
        </p:nvSpPr>
        <p:spPr>
          <a:xfrm>
            <a:off x="11014073" y="7524099"/>
            <a:ext cx="45719" cy="448945"/>
          </a:xfrm>
          <a:custGeom>
            <a:avLst/>
            <a:gdLst/>
            <a:ahLst/>
            <a:cxnLst/>
            <a:rect l="l" t="t" r="r" b="b"/>
            <a:pathLst>
              <a:path h="448945">
                <a:moveTo>
                  <a:pt x="0" y="0"/>
                </a:moveTo>
                <a:lnTo>
                  <a:pt x="0" y="448806"/>
                </a:lnTo>
              </a:path>
            </a:pathLst>
          </a:custGeom>
          <a:ln w="3175">
            <a:solidFill>
              <a:srgbClr val="FF0000"/>
            </a:solidFill>
          </a:ln>
        </p:spPr>
        <p:txBody>
          <a:bodyPr wrap="square" lIns="0" tIns="0" rIns="0" bIns="0" rtlCol="0"/>
          <a:lstStyle/>
          <a:p>
            <a:endParaRPr/>
          </a:p>
        </p:txBody>
      </p:sp>
      <p:sp>
        <p:nvSpPr>
          <p:cNvPr id="295" name="object 136">
            <a:extLst>
              <a:ext uri="{FF2B5EF4-FFF2-40B4-BE49-F238E27FC236}">
                <a16:creationId xmlns:a16="http://schemas.microsoft.com/office/drawing/2014/main" id="{2EF19224-401B-4E66-8D47-891DCBF7541B}"/>
              </a:ext>
            </a:extLst>
          </p:cNvPr>
          <p:cNvSpPr/>
          <p:nvPr/>
        </p:nvSpPr>
        <p:spPr>
          <a:xfrm>
            <a:off x="11014073" y="7524100"/>
            <a:ext cx="147719" cy="448945"/>
          </a:xfrm>
          <a:custGeom>
            <a:avLst/>
            <a:gdLst/>
            <a:ahLst/>
            <a:cxnLst/>
            <a:rect l="l" t="t" r="r" b="b"/>
            <a:pathLst>
              <a:path w="154304" h="448945">
                <a:moveTo>
                  <a:pt x="0" y="448805"/>
                </a:moveTo>
                <a:lnTo>
                  <a:pt x="0" y="0"/>
                </a:lnTo>
                <a:lnTo>
                  <a:pt x="154129" y="0"/>
                </a:lnTo>
                <a:lnTo>
                  <a:pt x="0" y="448805"/>
                </a:lnTo>
                <a:close/>
              </a:path>
            </a:pathLst>
          </a:custGeom>
          <a:solidFill>
            <a:srgbClr val="FF0000"/>
          </a:solidFill>
        </p:spPr>
        <p:txBody>
          <a:bodyPr wrap="square" lIns="0" tIns="0" rIns="0" bIns="0" rtlCol="0"/>
          <a:lstStyle/>
          <a:p>
            <a:endParaRPr/>
          </a:p>
        </p:txBody>
      </p:sp>
      <p:sp>
        <p:nvSpPr>
          <p:cNvPr id="296" name="object 137">
            <a:extLst>
              <a:ext uri="{FF2B5EF4-FFF2-40B4-BE49-F238E27FC236}">
                <a16:creationId xmlns:a16="http://schemas.microsoft.com/office/drawing/2014/main" id="{6E7F0ED8-B2F8-4F1A-AE49-3050F17F753C}"/>
              </a:ext>
            </a:extLst>
          </p:cNvPr>
          <p:cNvSpPr/>
          <p:nvPr/>
        </p:nvSpPr>
        <p:spPr>
          <a:xfrm>
            <a:off x="11014072" y="7524102"/>
            <a:ext cx="147719" cy="448945"/>
          </a:xfrm>
          <a:custGeom>
            <a:avLst/>
            <a:gdLst/>
            <a:ahLst/>
            <a:cxnLst/>
            <a:rect l="l" t="t" r="r" b="b"/>
            <a:pathLst>
              <a:path w="154304" h="448945">
                <a:moveTo>
                  <a:pt x="154129" y="448805"/>
                </a:moveTo>
                <a:lnTo>
                  <a:pt x="0" y="448805"/>
                </a:lnTo>
                <a:lnTo>
                  <a:pt x="154129" y="0"/>
                </a:lnTo>
                <a:lnTo>
                  <a:pt x="154129" y="448805"/>
                </a:lnTo>
                <a:close/>
              </a:path>
            </a:pathLst>
          </a:custGeom>
          <a:solidFill>
            <a:srgbClr val="FF0000"/>
          </a:solidFill>
        </p:spPr>
        <p:txBody>
          <a:bodyPr wrap="square" lIns="0" tIns="0" rIns="0" bIns="0" rtlCol="0"/>
          <a:lstStyle/>
          <a:p>
            <a:endParaRPr/>
          </a:p>
        </p:txBody>
      </p:sp>
      <p:sp>
        <p:nvSpPr>
          <p:cNvPr id="297" name="object 138">
            <a:extLst>
              <a:ext uri="{FF2B5EF4-FFF2-40B4-BE49-F238E27FC236}">
                <a16:creationId xmlns:a16="http://schemas.microsoft.com/office/drawing/2014/main" id="{E807E491-4FE7-4FBC-8575-6C103C2DC2C2}"/>
              </a:ext>
            </a:extLst>
          </p:cNvPr>
          <p:cNvSpPr/>
          <p:nvPr/>
        </p:nvSpPr>
        <p:spPr>
          <a:xfrm>
            <a:off x="11014070" y="7524104"/>
            <a:ext cx="147719" cy="448945"/>
          </a:xfrm>
          <a:custGeom>
            <a:avLst/>
            <a:gdLst/>
            <a:ahLst/>
            <a:cxnLst/>
            <a:rect l="l" t="t" r="r" b="b"/>
            <a:pathLst>
              <a:path w="154304" h="448945">
                <a:moveTo>
                  <a:pt x="0" y="0"/>
                </a:moveTo>
                <a:lnTo>
                  <a:pt x="154129" y="0"/>
                </a:lnTo>
                <a:lnTo>
                  <a:pt x="154129" y="448806"/>
                </a:lnTo>
                <a:lnTo>
                  <a:pt x="0" y="448806"/>
                </a:lnTo>
                <a:lnTo>
                  <a:pt x="0" y="0"/>
                </a:lnTo>
                <a:close/>
              </a:path>
            </a:pathLst>
          </a:custGeom>
          <a:ln w="12841">
            <a:solidFill>
              <a:srgbClr val="000000"/>
            </a:solidFill>
          </a:ln>
        </p:spPr>
        <p:txBody>
          <a:bodyPr wrap="square" lIns="0" tIns="0" rIns="0" bIns="0" rtlCol="0"/>
          <a:lstStyle/>
          <a:p>
            <a:endParaRPr/>
          </a:p>
        </p:txBody>
      </p:sp>
      <p:sp>
        <p:nvSpPr>
          <p:cNvPr id="298" name="object 139">
            <a:extLst>
              <a:ext uri="{FF2B5EF4-FFF2-40B4-BE49-F238E27FC236}">
                <a16:creationId xmlns:a16="http://schemas.microsoft.com/office/drawing/2014/main" id="{A049EE29-F3D8-4018-A155-2ED53888829E}"/>
              </a:ext>
            </a:extLst>
          </p:cNvPr>
          <p:cNvSpPr/>
          <p:nvPr/>
        </p:nvSpPr>
        <p:spPr>
          <a:xfrm>
            <a:off x="10859943" y="7434339"/>
            <a:ext cx="45719" cy="539115"/>
          </a:xfrm>
          <a:custGeom>
            <a:avLst/>
            <a:gdLst/>
            <a:ahLst/>
            <a:cxnLst/>
            <a:rect l="l" t="t" r="r" b="b"/>
            <a:pathLst>
              <a:path h="539114">
                <a:moveTo>
                  <a:pt x="0" y="0"/>
                </a:moveTo>
                <a:lnTo>
                  <a:pt x="0" y="538567"/>
                </a:lnTo>
              </a:path>
            </a:pathLst>
          </a:custGeom>
          <a:ln w="3175">
            <a:solidFill>
              <a:srgbClr val="FF0000"/>
            </a:solidFill>
          </a:ln>
        </p:spPr>
        <p:txBody>
          <a:bodyPr wrap="square" lIns="0" tIns="0" rIns="0" bIns="0" rtlCol="0"/>
          <a:lstStyle/>
          <a:p>
            <a:endParaRPr/>
          </a:p>
        </p:txBody>
      </p:sp>
      <p:sp>
        <p:nvSpPr>
          <p:cNvPr id="299" name="object 140">
            <a:extLst>
              <a:ext uri="{FF2B5EF4-FFF2-40B4-BE49-F238E27FC236}">
                <a16:creationId xmlns:a16="http://schemas.microsoft.com/office/drawing/2014/main" id="{68E77995-E233-4593-93F3-0051DA34F153}"/>
              </a:ext>
            </a:extLst>
          </p:cNvPr>
          <p:cNvSpPr/>
          <p:nvPr/>
        </p:nvSpPr>
        <p:spPr>
          <a:xfrm>
            <a:off x="10859943" y="7434340"/>
            <a:ext cx="147719" cy="539115"/>
          </a:xfrm>
          <a:custGeom>
            <a:avLst/>
            <a:gdLst/>
            <a:ahLst/>
            <a:cxnLst/>
            <a:rect l="l" t="t" r="r" b="b"/>
            <a:pathLst>
              <a:path w="154304" h="539114">
                <a:moveTo>
                  <a:pt x="0" y="538567"/>
                </a:moveTo>
                <a:lnTo>
                  <a:pt x="0" y="0"/>
                </a:lnTo>
                <a:lnTo>
                  <a:pt x="154129" y="0"/>
                </a:lnTo>
                <a:lnTo>
                  <a:pt x="0" y="538567"/>
                </a:lnTo>
                <a:close/>
              </a:path>
            </a:pathLst>
          </a:custGeom>
          <a:solidFill>
            <a:srgbClr val="FF0000"/>
          </a:solidFill>
        </p:spPr>
        <p:txBody>
          <a:bodyPr wrap="square" lIns="0" tIns="0" rIns="0" bIns="0" rtlCol="0"/>
          <a:lstStyle/>
          <a:p>
            <a:endParaRPr/>
          </a:p>
        </p:txBody>
      </p:sp>
      <p:sp>
        <p:nvSpPr>
          <p:cNvPr id="300" name="object 141">
            <a:extLst>
              <a:ext uri="{FF2B5EF4-FFF2-40B4-BE49-F238E27FC236}">
                <a16:creationId xmlns:a16="http://schemas.microsoft.com/office/drawing/2014/main" id="{A06E9E0C-4FA9-4B35-B4D1-CEF8BC228A3A}"/>
              </a:ext>
            </a:extLst>
          </p:cNvPr>
          <p:cNvSpPr/>
          <p:nvPr/>
        </p:nvSpPr>
        <p:spPr>
          <a:xfrm>
            <a:off x="10859942" y="7434344"/>
            <a:ext cx="147719" cy="539115"/>
          </a:xfrm>
          <a:custGeom>
            <a:avLst/>
            <a:gdLst/>
            <a:ahLst/>
            <a:cxnLst/>
            <a:rect l="l" t="t" r="r" b="b"/>
            <a:pathLst>
              <a:path w="154304" h="539114">
                <a:moveTo>
                  <a:pt x="154129" y="538567"/>
                </a:moveTo>
                <a:lnTo>
                  <a:pt x="0" y="538567"/>
                </a:lnTo>
                <a:lnTo>
                  <a:pt x="154129" y="0"/>
                </a:lnTo>
                <a:lnTo>
                  <a:pt x="154129" y="538567"/>
                </a:lnTo>
                <a:close/>
              </a:path>
            </a:pathLst>
          </a:custGeom>
          <a:solidFill>
            <a:srgbClr val="FF0000"/>
          </a:solidFill>
        </p:spPr>
        <p:txBody>
          <a:bodyPr wrap="square" lIns="0" tIns="0" rIns="0" bIns="0" rtlCol="0"/>
          <a:lstStyle/>
          <a:p>
            <a:endParaRPr/>
          </a:p>
        </p:txBody>
      </p:sp>
      <p:sp>
        <p:nvSpPr>
          <p:cNvPr id="301" name="object 142">
            <a:extLst>
              <a:ext uri="{FF2B5EF4-FFF2-40B4-BE49-F238E27FC236}">
                <a16:creationId xmlns:a16="http://schemas.microsoft.com/office/drawing/2014/main" id="{98DDA2E5-E553-44E6-B3C0-7E46F5D2F232}"/>
              </a:ext>
            </a:extLst>
          </p:cNvPr>
          <p:cNvSpPr/>
          <p:nvPr/>
        </p:nvSpPr>
        <p:spPr>
          <a:xfrm>
            <a:off x="10859936" y="7434346"/>
            <a:ext cx="147719" cy="539115"/>
          </a:xfrm>
          <a:custGeom>
            <a:avLst/>
            <a:gdLst/>
            <a:ahLst/>
            <a:cxnLst/>
            <a:rect l="l" t="t" r="r" b="b"/>
            <a:pathLst>
              <a:path w="154304" h="539114">
                <a:moveTo>
                  <a:pt x="0" y="0"/>
                </a:moveTo>
                <a:lnTo>
                  <a:pt x="154129" y="0"/>
                </a:lnTo>
                <a:lnTo>
                  <a:pt x="154129" y="538567"/>
                </a:lnTo>
                <a:lnTo>
                  <a:pt x="0" y="538567"/>
                </a:lnTo>
                <a:lnTo>
                  <a:pt x="0" y="0"/>
                </a:lnTo>
                <a:close/>
              </a:path>
            </a:pathLst>
          </a:custGeom>
          <a:ln w="12842">
            <a:solidFill>
              <a:srgbClr val="000000"/>
            </a:solidFill>
          </a:ln>
        </p:spPr>
        <p:txBody>
          <a:bodyPr wrap="square" lIns="0" tIns="0" rIns="0" bIns="0" rtlCol="0"/>
          <a:lstStyle/>
          <a:p>
            <a:endParaRPr/>
          </a:p>
        </p:txBody>
      </p:sp>
      <p:sp>
        <p:nvSpPr>
          <p:cNvPr id="302" name="object 143">
            <a:extLst>
              <a:ext uri="{FF2B5EF4-FFF2-40B4-BE49-F238E27FC236}">
                <a16:creationId xmlns:a16="http://schemas.microsoft.com/office/drawing/2014/main" id="{7E0EA0F5-ECA6-41DA-9964-6C63DA307FCD}"/>
              </a:ext>
            </a:extLst>
          </p:cNvPr>
          <p:cNvSpPr/>
          <p:nvPr/>
        </p:nvSpPr>
        <p:spPr>
          <a:xfrm>
            <a:off x="10705801" y="7306113"/>
            <a:ext cx="45719" cy="667385"/>
          </a:xfrm>
          <a:custGeom>
            <a:avLst/>
            <a:gdLst/>
            <a:ahLst/>
            <a:cxnLst/>
            <a:rect l="l" t="t" r="r" b="b"/>
            <a:pathLst>
              <a:path h="667385">
                <a:moveTo>
                  <a:pt x="0" y="0"/>
                </a:moveTo>
                <a:lnTo>
                  <a:pt x="0" y="666797"/>
                </a:lnTo>
              </a:path>
            </a:pathLst>
          </a:custGeom>
          <a:ln w="3175">
            <a:solidFill>
              <a:srgbClr val="FF0000"/>
            </a:solidFill>
          </a:ln>
        </p:spPr>
        <p:txBody>
          <a:bodyPr wrap="square" lIns="0" tIns="0" rIns="0" bIns="0" rtlCol="0"/>
          <a:lstStyle/>
          <a:p>
            <a:endParaRPr/>
          </a:p>
        </p:txBody>
      </p:sp>
      <p:sp>
        <p:nvSpPr>
          <p:cNvPr id="303" name="object 144">
            <a:extLst>
              <a:ext uri="{FF2B5EF4-FFF2-40B4-BE49-F238E27FC236}">
                <a16:creationId xmlns:a16="http://schemas.microsoft.com/office/drawing/2014/main" id="{1DA9FEDF-886B-418D-8FFC-A9C49102ACCD}"/>
              </a:ext>
            </a:extLst>
          </p:cNvPr>
          <p:cNvSpPr/>
          <p:nvPr/>
        </p:nvSpPr>
        <p:spPr>
          <a:xfrm>
            <a:off x="10705801" y="7306114"/>
            <a:ext cx="147719" cy="667385"/>
          </a:xfrm>
          <a:custGeom>
            <a:avLst/>
            <a:gdLst/>
            <a:ahLst/>
            <a:cxnLst/>
            <a:rect l="l" t="t" r="r" b="b"/>
            <a:pathLst>
              <a:path w="154304" h="667385">
                <a:moveTo>
                  <a:pt x="0" y="666797"/>
                </a:moveTo>
                <a:lnTo>
                  <a:pt x="0" y="0"/>
                </a:lnTo>
                <a:lnTo>
                  <a:pt x="154142" y="0"/>
                </a:lnTo>
                <a:lnTo>
                  <a:pt x="0" y="666797"/>
                </a:lnTo>
                <a:close/>
              </a:path>
            </a:pathLst>
          </a:custGeom>
          <a:solidFill>
            <a:srgbClr val="FF0000"/>
          </a:solidFill>
        </p:spPr>
        <p:txBody>
          <a:bodyPr wrap="square" lIns="0" tIns="0" rIns="0" bIns="0" rtlCol="0"/>
          <a:lstStyle/>
          <a:p>
            <a:endParaRPr/>
          </a:p>
        </p:txBody>
      </p:sp>
      <p:sp>
        <p:nvSpPr>
          <p:cNvPr id="304" name="object 145">
            <a:extLst>
              <a:ext uri="{FF2B5EF4-FFF2-40B4-BE49-F238E27FC236}">
                <a16:creationId xmlns:a16="http://schemas.microsoft.com/office/drawing/2014/main" id="{DEED9FFD-E716-422D-9965-9C80BB06B964}"/>
              </a:ext>
            </a:extLst>
          </p:cNvPr>
          <p:cNvSpPr/>
          <p:nvPr/>
        </p:nvSpPr>
        <p:spPr>
          <a:xfrm>
            <a:off x="10705800" y="7306117"/>
            <a:ext cx="147719" cy="667385"/>
          </a:xfrm>
          <a:custGeom>
            <a:avLst/>
            <a:gdLst/>
            <a:ahLst/>
            <a:cxnLst/>
            <a:rect l="l" t="t" r="r" b="b"/>
            <a:pathLst>
              <a:path w="154304" h="667385">
                <a:moveTo>
                  <a:pt x="154142" y="666797"/>
                </a:moveTo>
                <a:lnTo>
                  <a:pt x="0" y="666797"/>
                </a:lnTo>
                <a:lnTo>
                  <a:pt x="154142" y="0"/>
                </a:lnTo>
                <a:lnTo>
                  <a:pt x="154142" y="666797"/>
                </a:lnTo>
                <a:close/>
              </a:path>
            </a:pathLst>
          </a:custGeom>
          <a:solidFill>
            <a:srgbClr val="FF0000"/>
          </a:solidFill>
        </p:spPr>
        <p:txBody>
          <a:bodyPr wrap="square" lIns="0" tIns="0" rIns="0" bIns="0" rtlCol="0"/>
          <a:lstStyle/>
          <a:p>
            <a:endParaRPr/>
          </a:p>
        </p:txBody>
      </p:sp>
      <p:sp>
        <p:nvSpPr>
          <p:cNvPr id="305" name="object 146">
            <a:extLst>
              <a:ext uri="{FF2B5EF4-FFF2-40B4-BE49-F238E27FC236}">
                <a16:creationId xmlns:a16="http://schemas.microsoft.com/office/drawing/2014/main" id="{DB80EC9B-93E1-4E1E-8223-A617BFD2D772}"/>
              </a:ext>
            </a:extLst>
          </p:cNvPr>
          <p:cNvSpPr/>
          <p:nvPr/>
        </p:nvSpPr>
        <p:spPr>
          <a:xfrm>
            <a:off x="10705801" y="7306119"/>
            <a:ext cx="147719" cy="667385"/>
          </a:xfrm>
          <a:custGeom>
            <a:avLst/>
            <a:gdLst/>
            <a:ahLst/>
            <a:cxnLst/>
            <a:rect l="l" t="t" r="r" b="b"/>
            <a:pathLst>
              <a:path w="154304" h="667385">
                <a:moveTo>
                  <a:pt x="0" y="0"/>
                </a:moveTo>
                <a:lnTo>
                  <a:pt x="154129" y="0"/>
                </a:lnTo>
                <a:lnTo>
                  <a:pt x="154129" y="666797"/>
                </a:lnTo>
                <a:lnTo>
                  <a:pt x="0" y="666797"/>
                </a:lnTo>
                <a:lnTo>
                  <a:pt x="0" y="0"/>
                </a:lnTo>
                <a:close/>
              </a:path>
            </a:pathLst>
          </a:custGeom>
          <a:ln w="12843">
            <a:solidFill>
              <a:srgbClr val="000000"/>
            </a:solidFill>
          </a:ln>
        </p:spPr>
        <p:txBody>
          <a:bodyPr wrap="square" lIns="0" tIns="0" rIns="0" bIns="0" rtlCol="0"/>
          <a:lstStyle/>
          <a:p>
            <a:endParaRPr/>
          </a:p>
        </p:txBody>
      </p:sp>
      <p:sp>
        <p:nvSpPr>
          <p:cNvPr id="306" name="object 147">
            <a:extLst>
              <a:ext uri="{FF2B5EF4-FFF2-40B4-BE49-F238E27FC236}">
                <a16:creationId xmlns:a16="http://schemas.microsoft.com/office/drawing/2014/main" id="{66D518A8-8E42-4744-A4F4-B1644DD0B1E3}"/>
              </a:ext>
            </a:extLst>
          </p:cNvPr>
          <p:cNvSpPr/>
          <p:nvPr/>
        </p:nvSpPr>
        <p:spPr>
          <a:xfrm>
            <a:off x="10538828" y="7216352"/>
            <a:ext cx="45719" cy="756920"/>
          </a:xfrm>
          <a:custGeom>
            <a:avLst/>
            <a:gdLst/>
            <a:ahLst/>
            <a:cxnLst/>
            <a:rect l="l" t="t" r="r" b="b"/>
            <a:pathLst>
              <a:path h="756920">
                <a:moveTo>
                  <a:pt x="0" y="0"/>
                </a:moveTo>
                <a:lnTo>
                  <a:pt x="0" y="756558"/>
                </a:lnTo>
              </a:path>
            </a:pathLst>
          </a:custGeom>
          <a:ln w="3175">
            <a:solidFill>
              <a:srgbClr val="FF0000"/>
            </a:solidFill>
          </a:ln>
        </p:spPr>
        <p:txBody>
          <a:bodyPr wrap="square" lIns="0" tIns="0" rIns="0" bIns="0" rtlCol="0"/>
          <a:lstStyle/>
          <a:p>
            <a:endParaRPr/>
          </a:p>
        </p:txBody>
      </p:sp>
      <p:sp>
        <p:nvSpPr>
          <p:cNvPr id="307" name="object 148">
            <a:extLst>
              <a:ext uri="{FF2B5EF4-FFF2-40B4-BE49-F238E27FC236}">
                <a16:creationId xmlns:a16="http://schemas.microsoft.com/office/drawing/2014/main" id="{3EDFB5BE-A008-4719-832A-2FB0F4545448}"/>
              </a:ext>
            </a:extLst>
          </p:cNvPr>
          <p:cNvSpPr/>
          <p:nvPr/>
        </p:nvSpPr>
        <p:spPr>
          <a:xfrm>
            <a:off x="10538828" y="7216353"/>
            <a:ext cx="159877" cy="756920"/>
          </a:xfrm>
          <a:custGeom>
            <a:avLst/>
            <a:gdLst/>
            <a:ahLst/>
            <a:cxnLst/>
            <a:rect l="l" t="t" r="r" b="b"/>
            <a:pathLst>
              <a:path w="167004" h="756920">
                <a:moveTo>
                  <a:pt x="0" y="756558"/>
                </a:moveTo>
                <a:lnTo>
                  <a:pt x="0" y="0"/>
                </a:lnTo>
                <a:lnTo>
                  <a:pt x="166973" y="0"/>
                </a:lnTo>
                <a:lnTo>
                  <a:pt x="0" y="756558"/>
                </a:lnTo>
                <a:close/>
              </a:path>
            </a:pathLst>
          </a:custGeom>
          <a:solidFill>
            <a:srgbClr val="FF0000"/>
          </a:solidFill>
        </p:spPr>
        <p:txBody>
          <a:bodyPr wrap="square" lIns="0" tIns="0" rIns="0" bIns="0" rtlCol="0"/>
          <a:lstStyle/>
          <a:p>
            <a:endParaRPr/>
          </a:p>
        </p:txBody>
      </p:sp>
      <p:sp>
        <p:nvSpPr>
          <p:cNvPr id="308" name="object 149">
            <a:extLst>
              <a:ext uri="{FF2B5EF4-FFF2-40B4-BE49-F238E27FC236}">
                <a16:creationId xmlns:a16="http://schemas.microsoft.com/office/drawing/2014/main" id="{81D4CE89-2026-4B7F-AAA2-F1E18E4A52D7}"/>
              </a:ext>
            </a:extLst>
          </p:cNvPr>
          <p:cNvSpPr/>
          <p:nvPr/>
        </p:nvSpPr>
        <p:spPr>
          <a:xfrm>
            <a:off x="10538826" y="7216359"/>
            <a:ext cx="159877" cy="756920"/>
          </a:xfrm>
          <a:custGeom>
            <a:avLst/>
            <a:gdLst/>
            <a:ahLst/>
            <a:cxnLst/>
            <a:rect l="l" t="t" r="r" b="b"/>
            <a:pathLst>
              <a:path w="167004" h="756920">
                <a:moveTo>
                  <a:pt x="166973" y="756558"/>
                </a:moveTo>
                <a:lnTo>
                  <a:pt x="0" y="756558"/>
                </a:lnTo>
                <a:lnTo>
                  <a:pt x="166973" y="0"/>
                </a:lnTo>
                <a:lnTo>
                  <a:pt x="166973" y="756558"/>
                </a:lnTo>
                <a:close/>
              </a:path>
            </a:pathLst>
          </a:custGeom>
          <a:solidFill>
            <a:srgbClr val="FF0000"/>
          </a:solidFill>
        </p:spPr>
        <p:txBody>
          <a:bodyPr wrap="square" lIns="0" tIns="0" rIns="0" bIns="0" rtlCol="0"/>
          <a:lstStyle/>
          <a:p>
            <a:endParaRPr/>
          </a:p>
        </p:txBody>
      </p:sp>
      <p:sp>
        <p:nvSpPr>
          <p:cNvPr id="309" name="object 150">
            <a:extLst>
              <a:ext uri="{FF2B5EF4-FFF2-40B4-BE49-F238E27FC236}">
                <a16:creationId xmlns:a16="http://schemas.microsoft.com/office/drawing/2014/main" id="{698997D9-F096-4D63-85F5-CFFD980F2B34}"/>
              </a:ext>
            </a:extLst>
          </p:cNvPr>
          <p:cNvSpPr/>
          <p:nvPr/>
        </p:nvSpPr>
        <p:spPr>
          <a:xfrm>
            <a:off x="10538823" y="7216361"/>
            <a:ext cx="159877" cy="756920"/>
          </a:xfrm>
          <a:custGeom>
            <a:avLst/>
            <a:gdLst/>
            <a:ahLst/>
            <a:cxnLst/>
            <a:rect l="l" t="t" r="r" b="b"/>
            <a:pathLst>
              <a:path w="167004" h="756920">
                <a:moveTo>
                  <a:pt x="0" y="0"/>
                </a:moveTo>
                <a:lnTo>
                  <a:pt x="166973" y="0"/>
                </a:lnTo>
                <a:lnTo>
                  <a:pt x="166973" y="756558"/>
                </a:lnTo>
                <a:lnTo>
                  <a:pt x="0" y="756558"/>
                </a:lnTo>
                <a:lnTo>
                  <a:pt x="0" y="0"/>
                </a:lnTo>
                <a:close/>
              </a:path>
            </a:pathLst>
          </a:custGeom>
          <a:ln w="12843">
            <a:solidFill>
              <a:srgbClr val="000000"/>
            </a:solidFill>
          </a:ln>
        </p:spPr>
        <p:txBody>
          <a:bodyPr wrap="square" lIns="0" tIns="0" rIns="0" bIns="0" rtlCol="0"/>
          <a:lstStyle/>
          <a:p>
            <a:endParaRPr/>
          </a:p>
        </p:txBody>
      </p:sp>
      <p:sp>
        <p:nvSpPr>
          <p:cNvPr id="310" name="object 151">
            <a:extLst>
              <a:ext uri="{FF2B5EF4-FFF2-40B4-BE49-F238E27FC236}">
                <a16:creationId xmlns:a16="http://schemas.microsoft.com/office/drawing/2014/main" id="{CEA6181F-E059-4B42-9026-B56802F58212}"/>
              </a:ext>
            </a:extLst>
          </p:cNvPr>
          <p:cNvSpPr/>
          <p:nvPr/>
        </p:nvSpPr>
        <p:spPr>
          <a:xfrm>
            <a:off x="10384698" y="5177501"/>
            <a:ext cx="45719" cy="2795905"/>
          </a:xfrm>
          <a:custGeom>
            <a:avLst/>
            <a:gdLst/>
            <a:ahLst/>
            <a:cxnLst/>
            <a:rect l="l" t="t" r="r" b="b"/>
            <a:pathLst>
              <a:path h="2795904">
                <a:moveTo>
                  <a:pt x="0" y="0"/>
                </a:moveTo>
                <a:lnTo>
                  <a:pt x="0" y="2795420"/>
                </a:lnTo>
              </a:path>
            </a:pathLst>
          </a:custGeom>
          <a:ln w="3175">
            <a:solidFill>
              <a:srgbClr val="FF0000"/>
            </a:solidFill>
          </a:ln>
        </p:spPr>
        <p:txBody>
          <a:bodyPr wrap="square" lIns="0" tIns="0" rIns="0" bIns="0" rtlCol="0"/>
          <a:lstStyle/>
          <a:p>
            <a:endParaRPr/>
          </a:p>
        </p:txBody>
      </p:sp>
      <p:sp>
        <p:nvSpPr>
          <p:cNvPr id="311" name="object 152">
            <a:extLst>
              <a:ext uri="{FF2B5EF4-FFF2-40B4-BE49-F238E27FC236}">
                <a16:creationId xmlns:a16="http://schemas.microsoft.com/office/drawing/2014/main" id="{C3301542-9DE2-4EC3-847E-7B040C9072C1}"/>
              </a:ext>
            </a:extLst>
          </p:cNvPr>
          <p:cNvSpPr/>
          <p:nvPr/>
        </p:nvSpPr>
        <p:spPr>
          <a:xfrm>
            <a:off x="10384697" y="5177502"/>
            <a:ext cx="147719" cy="2795905"/>
          </a:xfrm>
          <a:custGeom>
            <a:avLst/>
            <a:gdLst/>
            <a:ahLst/>
            <a:cxnLst/>
            <a:rect l="l" t="t" r="r" b="b"/>
            <a:pathLst>
              <a:path w="154304" h="2795904">
                <a:moveTo>
                  <a:pt x="0" y="2795420"/>
                </a:moveTo>
                <a:lnTo>
                  <a:pt x="0" y="0"/>
                </a:lnTo>
                <a:lnTo>
                  <a:pt x="154129" y="0"/>
                </a:lnTo>
                <a:lnTo>
                  <a:pt x="0" y="2795420"/>
                </a:lnTo>
                <a:close/>
              </a:path>
            </a:pathLst>
          </a:custGeom>
          <a:solidFill>
            <a:srgbClr val="FF0000"/>
          </a:solidFill>
        </p:spPr>
        <p:txBody>
          <a:bodyPr wrap="square" lIns="0" tIns="0" rIns="0" bIns="0" rtlCol="0"/>
          <a:lstStyle/>
          <a:p>
            <a:endParaRPr/>
          </a:p>
        </p:txBody>
      </p:sp>
      <p:sp>
        <p:nvSpPr>
          <p:cNvPr id="312" name="object 153">
            <a:extLst>
              <a:ext uri="{FF2B5EF4-FFF2-40B4-BE49-F238E27FC236}">
                <a16:creationId xmlns:a16="http://schemas.microsoft.com/office/drawing/2014/main" id="{D4230ADC-137E-4DBC-8A66-734407804053}"/>
              </a:ext>
            </a:extLst>
          </p:cNvPr>
          <p:cNvSpPr/>
          <p:nvPr/>
        </p:nvSpPr>
        <p:spPr>
          <a:xfrm>
            <a:off x="10384696" y="5177500"/>
            <a:ext cx="147719" cy="2795905"/>
          </a:xfrm>
          <a:custGeom>
            <a:avLst/>
            <a:gdLst/>
            <a:ahLst/>
            <a:cxnLst/>
            <a:rect l="l" t="t" r="r" b="b"/>
            <a:pathLst>
              <a:path w="154304" h="2795904">
                <a:moveTo>
                  <a:pt x="154129" y="2795420"/>
                </a:moveTo>
                <a:lnTo>
                  <a:pt x="0" y="2795420"/>
                </a:lnTo>
                <a:lnTo>
                  <a:pt x="154129" y="0"/>
                </a:lnTo>
                <a:lnTo>
                  <a:pt x="154129" y="2795420"/>
                </a:lnTo>
                <a:close/>
              </a:path>
            </a:pathLst>
          </a:custGeom>
          <a:solidFill>
            <a:srgbClr val="FF0000"/>
          </a:solidFill>
        </p:spPr>
        <p:txBody>
          <a:bodyPr wrap="square" lIns="0" tIns="0" rIns="0" bIns="0" rtlCol="0"/>
          <a:lstStyle/>
          <a:p>
            <a:endParaRPr/>
          </a:p>
        </p:txBody>
      </p:sp>
      <p:sp>
        <p:nvSpPr>
          <p:cNvPr id="313" name="object 154">
            <a:extLst>
              <a:ext uri="{FF2B5EF4-FFF2-40B4-BE49-F238E27FC236}">
                <a16:creationId xmlns:a16="http://schemas.microsoft.com/office/drawing/2014/main" id="{1B4E11B8-6906-41C7-AF39-597C05C28C5A}"/>
              </a:ext>
            </a:extLst>
          </p:cNvPr>
          <p:cNvSpPr/>
          <p:nvPr/>
        </p:nvSpPr>
        <p:spPr>
          <a:xfrm>
            <a:off x="10384689" y="5177502"/>
            <a:ext cx="147719" cy="2795905"/>
          </a:xfrm>
          <a:custGeom>
            <a:avLst/>
            <a:gdLst/>
            <a:ahLst/>
            <a:cxnLst/>
            <a:rect l="l" t="t" r="r" b="b"/>
            <a:pathLst>
              <a:path w="154304" h="2795904">
                <a:moveTo>
                  <a:pt x="0" y="0"/>
                </a:moveTo>
                <a:lnTo>
                  <a:pt x="154129" y="0"/>
                </a:lnTo>
                <a:lnTo>
                  <a:pt x="154129" y="2795420"/>
                </a:lnTo>
                <a:lnTo>
                  <a:pt x="0" y="2795420"/>
                </a:lnTo>
                <a:lnTo>
                  <a:pt x="0" y="0"/>
                </a:lnTo>
                <a:close/>
              </a:path>
            </a:pathLst>
          </a:custGeom>
          <a:ln w="12844">
            <a:solidFill>
              <a:srgbClr val="000000"/>
            </a:solidFill>
          </a:ln>
        </p:spPr>
        <p:txBody>
          <a:bodyPr wrap="square" lIns="0" tIns="0" rIns="0" bIns="0" rtlCol="0"/>
          <a:lstStyle/>
          <a:p>
            <a:endParaRPr/>
          </a:p>
        </p:txBody>
      </p:sp>
      <p:sp>
        <p:nvSpPr>
          <p:cNvPr id="314" name="object 155">
            <a:extLst>
              <a:ext uri="{FF2B5EF4-FFF2-40B4-BE49-F238E27FC236}">
                <a16:creationId xmlns:a16="http://schemas.microsoft.com/office/drawing/2014/main" id="{31ED243E-DB73-4A96-B0DF-EE2025B43461}"/>
              </a:ext>
            </a:extLst>
          </p:cNvPr>
          <p:cNvSpPr/>
          <p:nvPr/>
        </p:nvSpPr>
        <p:spPr>
          <a:xfrm>
            <a:off x="10384689" y="4587641"/>
            <a:ext cx="45719" cy="3385820"/>
          </a:xfrm>
          <a:custGeom>
            <a:avLst/>
            <a:gdLst/>
            <a:ahLst/>
            <a:cxnLst/>
            <a:rect l="l" t="t" r="r" b="b"/>
            <a:pathLst>
              <a:path h="3385820">
                <a:moveTo>
                  <a:pt x="0" y="3385279"/>
                </a:moveTo>
                <a:lnTo>
                  <a:pt x="0" y="0"/>
                </a:lnTo>
              </a:path>
            </a:pathLst>
          </a:custGeom>
          <a:ln w="12844">
            <a:solidFill>
              <a:srgbClr val="000000"/>
            </a:solidFill>
          </a:ln>
        </p:spPr>
        <p:txBody>
          <a:bodyPr wrap="square" lIns="0" tIns="0" rIns="0" bIns="0" rtlCol="0"/>
          <a:lstStyle/>
          <a:p>
            <a:endParaRPr/>
          </a:p>
        </p:txBody>
      </p:sp>
      <p:sp>
        <p:nvSpPr>
          <p:cNvPr id="315" name="object 156">
            <a:extLst>
              <a:ext uri="{FF2B5EF4-FFF2-40B4-BE49-F238E27FC236}">
                <a16:creationId xmlns:a16="http://schemas.microsoft.com/office/drawing/2014/main" id="{BCB07169-8792-4E35-BFF3-531055E10E44}"/>
              </a:ext>
            </a:extLst>
          </p:cNvPr>
          <p:cNvSpPr/>
          <p:nvPr/>
        </p:nvSpPr>
        <p:spPr>
          <a:xfrm>
            <a:off x="10384689" y="7972921"/>
            <a:ext cx="3467450" cy="0"/>
          </a:xfrm>
          <a:custGeom>
            <a:avLst/>
            <a:gdLst/>
            <a:ahLst/>
            <a:cxnLst/>
            <a:rect l="l" t="t" r="r" b="b"/>
            <a:pathLst>
              <a:path w="3622040">
                <a:moveTo>
                  <a:pt x="0" y="0"/>
                </a:moveTo>
                <a:lnTo>
                  <a:pt x="3622043" y="0"/>
                </a:lnTo>
              </a:path>
            </a:pathLst>
          </a:custGeom>
          <a:ln w="12823">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97664339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643099" y="912802"/>
            <a:ext cx="16108709" cy="3573321"/>
          </a:xfrm>
        </p:spPr>
        <p:txBody>
          <a:bodyPr>
            <a:noAutofit/>
          </a:bodyPr>
          <a:lstStyle/>
          <a:p>
            <a:pPr marL="0" indent="0">
              <a:buNone/>
            </a:pPr>
            <a:r>
              <a:rPr lang="en-US" dirty="0"/>
              <a:t>Example - Marcin W. </a:t>
            </a:r>
            <a:r>
              <a:rPr lang="en-US" dirty="0" err="1"/>
              <a:t>Zieliński</a:t>
            </a:r>
            <a:r>
              <a:rPr lang="en-US" dirty="0"/>
              <a:t>: Weighting issue or weighting problem - international survey projects in a comparative perspective; CSDA Workshop on Challenges in the </a:t>
            </a:r>
            <a:r>
              <a:rPr lang="en-US" dirty="0" err="1"/>
              <a:t>Organisation</a:t>
            </a:r>
            <a:r>
              <a:rPr lang="en-US" dirty="0"/>
              <a:t> of International Comparative Social Surveys; http://archiv.soc.cas.cz/sites/default/files/zielinski_weighting_issue.pdf</a:t>
            </a:r>
            <a:br>
              <a:rPr lang="en-US" dirty="0"/>
            </a:br>
            <a:endParaRPr lang="en-US" dirty="0"/>
          </a:p>
          <a:p>
            <a:pPr marL="0" indent="0">
              <a:buNone/>
            </a:pPr>
            <a:r>
              <a:rPr lang="en-US" dirty="0"/>
              <a:t>Technically “good weight”: mean(</a:t>
            </a:r>
            <a:r>
              <a:rPr lang="en-US" dirty="0" err="1"/>
              <a:t>wght</a:t>
            </a:r>
            <a:r>
              <a:rPr lang="en-US" dirty="0"/>
              <a:t>) = 1; </a:t>
            </a:r>
            <a:r>
              <a:rPr lang="en-US" dirty="0" err="1"/>
              <a:t>sd</a:t>
            </a:r>
            <a:r>
              <a:rPr lang="en-US" dirty="0"/>
              <a:t>(</a:t>
            </a:r>
            <a:r>
              <a:rPr lang="en-US" dirty="0" err="1"/>
              <a:t>wght</a:t>
            </a:r>
            <a:r>
              <a:rPr lang="en-US" dirty="0"/>
              <a:t>) as small as possible; MIN(</a:t>
            </a:r>
            <a:r>
              <a:rPr lang="en-US" dirty="0" err="1"/>
              <a:t>wght</a:t>
            </a:r>
            <a:r>
              <a:rPr lang="en-US" dirty="0"/>
              <a:t>) &gt; 0 and MIN(</a:t>
            </a:r>
            <a:r>
              <a:rPr lang="en-US" dirty="0" err="1"/>
              <a:t>wght</a:t>
            </a:r>
            <a:r>
              <a:rPr lang="en-US" dirty="0"/>
              <a:t>) &lt; 1; MAX(</a:t>
            </a:r>
            <a:r>
              <a:rPr lang="en-US" dirty="0" err="1"/>
              <a:t>wght</a:t>
            </a:r>
            <a:r>
              <a:rPr lang="en-US" dirty="0"/>
              <a:t>) &gt; 1 but small</a:t>
            </a:r>
          </a:p>
          <a:p>
            <a:pPr marL="0" indent="0">
              <a:buNone/>
            </a:pPr>
            <a:endParaRPr lang="en-US" dirty="0"/>
          </a:p>
        </p:txBody>
      </p:sp>
      <p:sp>
        <p:nvSpPr>
          <p:cNvPr id="159" name="object 5">
            <a:extLst>
              <a:ext uri="{FF2B5EF4-FFF2-40B4-BE49-F238E27FC236}">
                <a16:creationId xmlns:a16="http://schemas.microsoft.com/office/drawing/2014/main" id="{3E9D1C95-B247-423E-BCBF-668B5098466A}"/>
              </a:ext>
            </a:extLst>
          </p:cNvPr>
          <p:cNvSpPr/>
          <p:nvPr/>
        </p:nvSpPr>
        <p:spPr>
          <a:xfrm>
            <a:off x="1517904" y="3675888"/>
            <a:ext cx="13581888" cy="5435345"/>
          </a:xfrm>
          <a:prstGeom prst="rect">
            <a:avLst/>
          </a:prstGeom>
          <a:blipFill>
            <a:blip r:embed="rId2" cstate="print"/>
            <a:stretch>
              <a:fillRect/>
            </a:stretch>
          </a:blipFill>
        </p:spPr>
        <p:txBody>
          <a:bodyPr wrap="square" lIns="0" tIns="0" rIns="0" bIns="0" rtlCol="0"/>
          <a:lstStyle/>
          <a:p>
            <a:endParaRPr/>
          </a:p>
        </p:txBody>
      </p:sp>
      <p:sp>
        <p:nvSpPr>
          <p:cNvPr id="160" name="object 6">
            <a:extLst>
              <a:ext uri="{FF2B5EF4-FFF2-40B4-BE49-F238E27FC236}">
                <a16:creationId xmlns:a16="http://schemas.microsoft.com/office/drawing/2014/main" id="{209A4CFD-5668-44ED-88EF-0FF065BD1C14}"/>
              </a:ext>
            </a:extLst>
          </p:cNvPr>
          <p:cNvSpPr txBox="1"/>
          <p:nvPr/>
        </p:nvSpPr>
        <p:spPr>
          <a:xfrm>
            <a:off x="3233905" y="8124486"/>
            <a:ext cx="2243241" cy="505267"/>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Calibri"/>
                <a:cs typeface="Calibri"/>
              </a:rPr>
              <a:t>s</a:t>
            </a:r>
            <a:r>
              <a:rPr sz="3200" b="1" spc="-5" dirty="0">
                <a:latin typeface="Calibri"/>
                <a:cs typeface="Calibri"/>
              </a:rPr>
              <a:t>d(</a:t>
            </a:r>
            <a:r>
              <a:rPr sz="3200" b="1" spc="-25" dirty="0">
                <a:latin typeface="Calibri"/>
                <a:cs typeface="Calibri"/>
              </a:rPr>
              <a:t>w</a:t>
            </a:r>
            <a:r>
              <a:rPr sz="3200" b="1" spc="-5" dirty="0">
                <a:latin typeface="Calibri"/>
                <a:cs typeface="Calibri"/>
              </a:rPr>
              <a:t>e</a:t>
            </a:r>
            <a:r>
              <a:rPr sz="3200" b="1" spc="5" dirty="0">
                <a:latin typeface="Calibri"/>
                <a:cs typeface="Calibri"/>
              </a:rPr>
              <a:t>ig</a:t>
            </a:r>
            <a:r>
              <a:rPr sz="3200" b="1" spc="-30" dirty="0">
                <a:latin typeface="Calibri"/>
                <a:cs typeface="Calibri"/>
              </a:rPr>
              <a:t>h</a:t>
            </a:r>
            <a:r>
              <a:rPr sz="3200" b="1" spc="5" dirty="0">
                <a:latin typeface="Calibri"/>
                <a:cs typeface="Calibri"/>
              </a:rPr>
              <a:t>t</a:t>
            </a:r>
            <a:r>
              <a:rPr sz="3200" b="1" dirty="0">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320193320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412725"/>
            <a:ext cx="9539584" cy="2738505"/>
          </a:xfrm>
        </p:spPr>
        <p:txBody>
          <a:bodyPr>
            <a:noAutofit/>
          </a:bodyPr>
          <a:lstStyle/>
          <a:p>
            <a:pPr marL="0" indent="0">
              <a:buNone/>
            </a:pPr>
            <a:r>
              <a:rPr lang="en-US" dirty="0"/>
              <a:t>Short-term data processing: file formats for operability  </a:t>
            </a:r>
            <a:br>
              <a:rPr lang="en-US" dirty="0"/>
            </a:br>
            <a:r>
              <a:rPr lang="en-US" dirty="0"/>
              <a:t>	Proprietary vs. open formats</a:t>
            </a:r>
          </a:p>
          <a:p>
            <a:pPr marL="0" indent="0">
              <a:buNone/>
            </a:pPr>
            <a:r>
              <a:rPr lang="en-US" dirty="0"/>
              <a:t>	Export / portable formats</a:t>
            </a:r>
          </a:p>
          <a:p>
            <a:pPr marL="0" indent="0">
              <a:buNone/>
            </a:pPr>
            <a:r>
              <a:rPr lang="en-US" dirty="0"/>
              <a:t>Long-term data preservation</a:t>
            </a:r>
          </a:p>
          <a:p>
            <a:pPr marL="0" indent="0">
              <a:buNone/>
            </a:pPr>
            <a:r>
              <a:rPr lang="en-US" dirty="0"/>
              <a:t>Link to the table of Recommended file formats</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File formats and data conversion</a:t>
            </a:r>
            <a:endParaRPr lang="en-GB" dirty="0"/>
          </a:p>
        </p:txBody>
      </p:sp>
      <p:sp>
        <p:nvSpPr>
          <p:cNvPr id="5" name="object 6">
            <a:extLst>
              <a:ext uri="{FF2B5EF4-FFF2-40B4-BE49-F238E27FC236}">
                <a16:creationId xmlns:a16="http://schemas.microsoft.com/office/drawing/2014/main" id="{563D0256-D7C0-49FB-BC69-6162F11F65E4}"/>
              </a:ext>
            </a:extLst>
          </p:cNvPr>
          <p:cNvSpPr/>
          <p:nvPr/>
        </p:nvSpPr>
        <p:spPr>
          <a:xfrm>
            <a:off x="519682" y="5151230"/>
            <a:ext cx="3818853" cy="3716875"/>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064D90CB-FFBD-4B61-A7DB-49096CDF15AE}"/>
              </a:ext>
            </a:extLst>
          </p:cNvPr>
          <p:cNvSpPr/>
          <p:nvPr/>
        </p:nvSpPr>
        <p:spPr>
          <a:xfrm>
            <a:off x="11637855" y="-1456"/>
            <a:ext cx="5661376" cy="8869561"/>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F258C1D0-DC3A-45E3-B118-D813A6EA365B}"/>
              </a:ext>
            </a:extLst>
          </p:cNvPr>
          <p:cNvSpPr/>
          <p:nvPr/>
        </p:nvSpPr>
        <p:spPr>
          <a:xfrm>
            <a:off x="10918467" y="6766689"/>
            <a:ext cx="2220928" cy="2141757"/>
          </a:xfrm>
          <a:prstGeom prst="rect">
            <a:avLst/>
          </a:prstGeom>
          <a:blipFill>
            <a:blip r:embed="rId4" cstate="print"/>
            <a:stretch>
              <a:fillRect/>
            </a:stretch>
          </a:blipFill>
        </p:spPr>
        <p:txBody>
          <a:bodyPr wrap="square" lIns="0" tIns="0" rIns="0" bIns="0" rtlCol="0"/>
          <a:lstStyle/>
          <a:p>
            <a:endParaRPr/>
          </a:p>
        </p:txBody>
      </p:sp>
      <p:sp>
        <p:nvSpPr>
          <p:cNvPr id="8" name="Text Placeholder 1">
            <a:extLst>
              <a:ext uri="{FF2B5EF4-FFF2-40B4-BE49-F238E27FC236}">
                <a16:creationId xmlns:a16="http://schemas.microsoft.com/office/drawing/2014/main" id="{86976B57-5608-4E82-95A1-73A654B69CAF}"/>
              </a:ext>
            </a:extLst>
          </p:cNvPr>
          <p:cNvSpPr txBox="1">
            <a:spLocks/>
          </p:cNvSpPr>
          <p:nvPr/>
        </p:nvSpPr>
        <p:spPr>
          <a:xfrm>
            <a:off x="4338535" y="6169941"/>
            <a:ext cx="5340938" cy="2738505"/>
          </a:xfrm>
          <a:prstGeom prst="rect">
            <a:avLst/>
          </a:prstGeom>
        </p:spPr>
        <p:txBody>
          <a:bodyPr vert="horz" lIns="91440" tIns="45720" rIns="91440" bIns="45720" rtlCol="0">
            <a:noAutofit/>
          </a:bodyPr>
          <a:lstStyle>
            <a:lvl1pPr marL="584200" marR="0" indent="-584200" algn="l" defTabSz="584200" rtl="0" eaLnBrk="1" latinLnBrk="0" hangingPunct="1">
              <a:lnSpc>
                <a:spcPct val="100000"/>
              </a:lnSpc>
              <a:spcBef>
                <a:spcPts val="600"/>
              </a:spcBef>
              <a:spcAft>
                <a:spcPts val="0"/>
              </a:spcAft>
              <a:buClrTx/>
              <a:buSzPct val="73000"/>
              <a:buFontTx/>
              <a:buBlip>
                <a:blip r:embed="rId5"/>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1pPr>
            <a:lvl2pPr marL="889000" marR="0" indent="-288000" algn="l" defTabSz="584200" rtl="0" eaLnBrk="1" latinLnBrk="0" hangingPunct="1">
              <a:lnSpc>
                <a:spcPct val="100000"/>
              </a:lnSpc>
              <a:spcBef>
                <a:spcPts val="600"/>
              </a:spcBef>
              <a:spcAft>
                <a:spcPts val="0"/>
              </a:spcAft>
              <a:buClrTx/>
              <a:buSzPct val="50000"/>
              <a:buFontTx/>
              <a:buBlip>
                <a:blip r:embed="rId5"/>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2pPr>
            <a:lvl3pPr marL="1333500" marR="0" indent="-288000" algn="l" defTabSz="584200" rtl="0" eaLnBrk="1" latinLnBrk="0" hangingPunct="1">
              <a:lnSpc>
                <a:spcPct val="100000"/>
              </a:lnSpc>
              <a:spcBef>
                <a:spcPts val="600"/>
              </a:spcBef>
              <a:spcAft>
                <a:spcPts val="0"/>
              </a:spcAft>
              <a:buClrTx/>
              <a:buSzPct val="50000"/>
              <a:buFontTx/>
              <a:buBlip>
                <a:blip r:embed="rId5"/>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3pPr>
            <a:lvl4pPr marL="1778000" marR="0" indent="-288000" algn="l" defTabSz="584200" rtl="0" eaLnBrk="1" latinLnBrk="0" hangingPunct="1">
              <a:lnSpc>
                <a:spcPct val="100000"/>
              </a:lnSpc>
              <a:spcBef>
                <a:spcPts val="600"/>
              </a:spcBef>
              <a:spcAft>
                <a:spcPts val="0"/>
              </a:spcAft>
              <a:buClrTx/>
              <a:buSzPct val="50000"/>
              <a:buFontTx/>
              <a:buBlip>
                <a:blip r:embed="rId5"/>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4pPr>
            <a:lvl5pPr marL="2222500" marR="0" indent="-288000" algn="l" defTabSz="584200" rtl="0" eaLnBrk="1" latinLnBrk="0" hangingPunct="1">
              <a:lnSpc>
                <a:spcPct val="100000"/>
              </a:lnSpc>
              <a:spcBef>
                <a:spcPts val="600"/>
              </a:spcBef>
              <a:spcAft>
                <a:spcPts val="0"/>
              </a:spcAft>
              <a:buClrTx/>
              <a:buSzPct val="50000"/>
              <a:buFontTx/>
              <a:buBlip>
                <a:blip r:embed="rId5"/>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5pPr>
            <a:lvl6pPr marL="2667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6pPr>
            <a:lvl7pPr marL="3111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7pPr>
            <a:lvl8pPr marL="3556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8pPr>
            <a:lvl9pPr marL="4000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9pPr>
          </a:lstStyle>
          <a:p>
            <a:pPr marL="0" indent="0">
              <a:buNone/>
            </a:pPr>
            <a:r>
              <a:rPr lang="en-US" dirty="0"/>
              <a:t>PDF/A, CSV, TIFF, ASCII, Open Document  Format (ODF),</a:t>
            </a:r>
          </a:p>
          <a:p>
            <a:pPr marL="0" indent="0">
              <a:buNone/>
            </a:pPr>
            <a:r>
              <a:rPr lang="en-US" dirty="0"/>
              <a:t>XML, Office Open XML, JPEG 2000, PNG,  SVG, HTML,</a:t>
            </a:r>
          </a:p>
          <a:p>
            <a:pPr marL="0" indent="0">
              <a:buNone/>
            </a:pPr>
            <a:r>
              <a:rPr lang="en-US" dirty="0"/>
              <a:t>XHTML, RSS, CSS, etc.</a:t>
            </a:r>
          </a:p>
        </p:txBody>
      </p:sp>
    </p:spTree>
    <p:extLst>
      <p:ext uri="{BB962C8B-B14F-4D97-AF65-F5344CB8AC3E}">
        <p14:creationId xmlns:p14="http://schemas.microsoft.com/office/powerpoint/2010/main" val="376998475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909716" y="2042809"/>
            <a:ext cx="6095523" cy="6597564"/>
          </a:xfrm>
        </p:spPr>
        <p:txBody>
          <a:bodyPr>
            <a:noAutofit/>
          </a:bodyPr>
          <a:lstStyle/>
          <a:p>
            <a:pPr marL="0" indent="0">
              <a:buNone/>
            </a:pPr>
            <a:r>
              <a:rPr lang="en-US" dirty="0"/>
              <a:t>Preserving the authenticity</a:t>
            </a:r>
          </a:p>
          <a:p>
            <a:pPr marL="0" indent="0">
              <a:buNone/>
            </a:pPr>
            <a:r>
              <a:rPr lang="en-US" dirty="0"/>
              <a:t>of the original research information  contained in the data throughout the  whole data lifecycle.</a:t>
            </a:r>
          </a:p>
          <a:p>
            <a:pPr marL="0" indent="0">
              <a:buNone/>
            </a:pPr>
            <a:r>
              <a:rPr lang="en-US" dirty="0"/>
              <a:t>Data cleaning; correcting errors;  constructing new variables; adding new information from external sources; changing formats; changing data file  structure...</a:t>
            </a:r>
          </a:p>
          <a:p>
            <a:pPr marL="0" indent="0">
              <a:buNone/>
            </a:pPr>
            <a:endParaRPr lang="en-US" dirty="0"/>
          </a:p>
          <a:p>
            <a:r>
              <a:rPr lang="en-US" dirty="0"/>
              <a:t>Different versions of the data file;</a:t>
            </a:r>
          </a:p>
          <a:p>
            <a:r>
              <a:rPr lang="en-US" dirty="0"/>
              <a:t>New editions,</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Data authenticity</a:t>
            </a:r>
            <a:endParaRPr lang="en-GB" dirty="0"/>
          </a:p>
        </p:txBody>
      </p:sp>
      <p:sp>
        <p:nvSpPr>
          <p:cNvPr id="5" name="object 4">
            <a:extLst>
              <a:ext uri="{FF2B5EF4-FFF2-40B4-BE49-F238E27FC236}">
                <a16:creationId xmlns:a16="http://schemas.microsoft.com/office/drawing/2014/main" id="{C019148D-2790-4C07-867C-38FECE9D8607}"/>
              </a:ext>
            </a:extLst>
          </p:cNvPr>
          <p:cNvSpPr/>
          <p:nvPr/>
        </p:nvSpPr>
        <p:spPr>
          <a:xfrm>
            <a:off x="-1" y="1882573"/>
            <a:ext cx="9789111" cy="69855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41565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8533944" y="2289997"/>
            <a:ext cx="7262331" cy="6597564"/>
          </a:xfrm>
        </p:spPr>
        <p:txBody>
          <a:bodyPr>
            <a:noAutofit/>
          </a:bodyPr>
          <a:lstStyle/>
          <a:p>
            <a:r>
              <a:rPr lang="en-US" dirty="0"/>
              <a:t>Unique identification;  naming convention; version numbering</a:t>
            </a:r>
          </a:p>
          <a:p>
            <a:r>
              <a:rPr lang="en-US" dirty="0"/>
              <a:t>Record the date</a:t>
            </a:r>
          </a:p>
          <a:p>
            <a:r>
              <a:rPr lang="en-US" dirty="0"/>
              <a:t>Don't use ambiguous  descriptions for the version  (NO: MyThesisFinal.doc,  MyThesisLastOne.doc)</a:t>
            </a:r>
          </a:p>
          <a:p>
            <a:r>
              <a:rPr lang="en-US" dirty="0"/>
              <a:t>Designing and using a version control table</a:t>
            </a:r>
          </a:p>
          <a:p>
            <a:r>
              <a:rPr lang="en-US" dirty="0"/>
              <a:t>Version control facilities; versioning software</a:t>
            </a:r>
          </a:p>
          <a:p>
            <a:r>
              <a:rPr lang="en-US" dirty="0"/>
              <a:t>File-sharing services with incorporated version control (but be aware of specific rules at, e.g., Google cloud, Dropbox...)</a:t>
            </a:r>
          </a:p>
          <a:p>
            <a:endParaRPr lang="en-US" dirty="0"/>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Version control</a:t>
            </a:r>
            <a:endParaRPr lang="en-GB" dirty="0"/>
          </a:p>
        </p:txBody>
      </p:sp>
      <p:graphicFrame>
        <p:nvGraphicFramePr>
          <p:cNvPr id="6" name="object 4">
            <a:extLst>
              <a:ext uri="{FF2B5EF4-FFF2-40B4-BE49-F238E27FC236}">
                <a16:creationId xmlns:a16="http://schemas.microsoft.com/office/drawing/2014/main" id="{AFA6AF46-D85A-4911-BE3F-A972978969A6}"/>
              </a:ext>
            </a:extLst>
          </p:cNvPr>
          <p:cNvGraphicFramePr>
            <a:graphicFrameLocks noGrp="1"/>
          </p:cNvGraphicFramePr>
          <p:nvPr>
            <p:extLst>
              <p:ext uri="{D42A27DB-BD31-4B8C-83A1-F6EECF244321}">
                <p14:modId xmlns:p14="http://schemas.microsoft.com/office/powerpoint/2010/main" val="596904286"/>
              </p:ext>
            </p:extLst>
          </p:nvPr>
        </p:nvGraphicFramePr>
        <p:xfrm>
          <a:off x="714349" y="2451371"/>
          <a:ext cx="7262331" cy="3279140"/>
        </p:xfrm>
        <a:graphic>
          <a:graphicData uri="http://schemas.openxmlformats.org/drawingml/2006/table">
            <a:tbl>
              <a:tblPr firstRow="1" bandRow="1">
                <a:tableStyleId>{2D5ABB26-0587-4C30-8999-92F81FD0307C}</a:tableStyleId>
              </a:tblPr>
              <a:tblGrid>
                <a:gridCol w="2022726">
                  <a:extLst>
                    <a:ext uri="{9D8B030D-6E8A-4147-A177-3AD203B41FA5}">
                      <a16:colId xmlns:a16="http://schemas.microsoft.com/office/drawing/2014/main" val="20000"/>
                    </a:ext>
                  </a:extLst>
                </a:gridCol>
                <a:gridCol w="1264203">
                  <a:extLst>
                    <a:ext uri="{9D8B030D-6E8A-4147-A177-3AD203B41FA5}">
                      <a16:colId xmlns:a16="http://schemas.microsoft.com/office/drawing/2014/main" val="20001"/>
                    </a:ext>
                  </a:extLst>
                </a:gridCol>
                <a:gridCol w="1839934">
                  <a:extLst>
                    <a:ext uri="{9D8B030D-6E8A-4147-A177-3AD203B41FA5}">
                      <a16:colId xmlns:a16="http://schemas.microsoft.com/office/drawing/2014/main" val="20002"/>
                    </a:ext>
                  </a:extLst>
                </a:gridCol>
                <a:gridCol w="1204829">
                  <a:extLst>
                    <a:ext uri="{9D8B030D-6E8A-4147-A177-3AD203B41FA5}">
                      <a16:colId xmlns:a16="http://schemas.microsoft.com/office/drawing/2014/main" val="20003"/>
                    </a:ext>
                  </a:extLst>
                </a:gridCol>
                <a:gridCol w="930639">
                  <a:extLst>
                    <a:ext uri="{9D8B030D-6E8A-4147-A177-3AD203B41FA5}">
                      <a16:colId xmlns:a16="http://schemas.microsoft.com/office/drawing/2014/main" val="20004"/>
                    </a:ext>
                  </a:extLst>
                </a:gridCol>
              </a:tblGrid>
              <a:tr h="265631">
                <a:tc>
                  <a:txBody>
                    <a:bodyPr/>
                    <a:lstStyle/>
                    <a:p>
                      <a:pPr marL="67945">
                        <a:lnSpc>
                          <a:spcPts val="2090"/>
                        </a:lnSpc>
                      </a:pPr>
                      <a:r>
                        <a:rPr sz="1800" b="1" spc="-25" dirty="0">
                          <a:solidFill>
                            <a:srgbClr val="FFFFFF"/>
                          </a:solidFill>
                          <a:latin typeface="+mj-lt"/>
                          <a:cs typeface="Lucida Sans"/>
                        </a:rPr>
                        <a:t>Title</a:t>
                      </a:r>
                      <a:endParaRPr sz="1800" dirty="0">
                        <a:latin typeface="+mj-lt"/>
                        <a:cs typeface="Lucida San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2C4"/>
                    </a:solidFill>
                  </a:tcPr>
                </a:tc>
                <a:tc gridSpan="4">
                  <a:txBody>
                    <a:bodyPr/>
                    <a:lstStyle/>
                    <a:p>
                      <a:pPr>
                        <a:lnSpc>
                          <a:spcPct val="100000"/>
                        </a:lnSpc>
                      </a:pPr>
                      <a:endParaRPr sz="2000" dirty="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2C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5630">
                <a:tc>
                  <a:txBody>
                    <a:bodyPr/>
                    <a:lstStyle/>
                    <a:p>
                      <a:pPr marL="67945" algn="l">
                        <a:lnSpc>
                          <a:spcPts val="2090"/>
                        </a:lnSpc>
                      </a:pPr>
                      <a:r>
                        <a:rPr sz="1800" b="1" spc="-25" dirty="0">
                          <a:solidFill>
                            <a:srgbClr val="FFFFFF"/>
                          </a:solidFill>
                          <a:latin typeface="+mj-lt"/>
                          <a:cs typeface="Lucida Sans"/>
                        </a:rPr>
                        <a:t>Description</a:t>
                      </a:r>
                      <a:endParaRPr sz="1800">
                        <a:latin typeface="+mj-lt"/>
                        <a:cs typeface="Lucida San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472C4"/>
                    </a:solidFill>
                  </a:tcPr>
                </a:tc>
                <a:tc gridSpan="4">
                  <a:txBody>
                    <a:bodyPr/>
                    <a:lstStyle/>
                    <a:p>
                      <a:pPr algn="l">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5E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65631">
                <a:tc>
                  <a:txBody>
                    <a:bodyPr/>
                    <a:lstStyle/>
                    <a:p>
                      <a:pPr marL="67945" algn="l">
                        <a:lnSpc>
                          <a:spcPts val="2090"/>
                        </a:lnSpc>
                      </a:pPr>
                      <a:r>
                        <a:rPr sz="1800" b="1" dirty="0">
                          <a:solidFill>
                            <a:srgbClr val="FFFFFF"/>
                          </a:solidFill>
                          <a:latin typeface="+mj-lt"/>
                          <a:cs typeface="Lucida Sans"/>
                        </a:rPr>
                        <a:t>Created</a:t>
                      </a:r>
                      <a:r>
                        <a:rPr sz="1800" b="1" spc="-40" dirty="0">
                          <a:solidFill>
                            <a:srgbClr val="FFFFFF"/>
                          </a:solidFill>
                          <a:latin typeface="+mj-lt"/>
                          <a:cs typeface="Lucida Sans"/>
                        </a:rPr>
                        <a:t> </a:t>
                      </a:r>
                      <a:r>
                        <a:rPr sz="1800" b="1" spc="50" dirty="0">
                          <a:solidFill>
                            <a:srgbClr val="FFFFFF"/>
                          </a:solidFill>
                          <a:latin typeface="+mj-lt"/>
                          <a:cs typeface="Lucida Sans"/>
                        </a:rPr>
                        <a:t>By</a:t>
                      </a:r>
                      <a:endParaRPr sz="1800">
                        <a:latin typeface="+mj-lt"/>
                        <a:cs typeface="Lucida San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gridSpan="4">
                  <a:txBody>
                    <a:bodyPr/>
                    <a:lstStyle/>
                    <a:p>
                      <a:pPr algn="l">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65630">
                <a:tc>
                  <a:txBody>
                    <a:bodyPr/>
                    <a:lstStyle/>
                    <a:p>
                      <a:pPr marL="67945" algn="l">
                        <a:lnSpc>
                          <a:spcPts val="2090"/>
                        </a:lnSpc>
                      </a:pPr>
                      <a:r>
                        <a:rPr sz="1800" b="1" spc="5" dirty="0">
                          <a:solidFill>
                            <a:srgbClr val="FFFFFF"/>
                          </a:solidFill>
                          <a:latin typeface="+mj-lt"/>
                          <a:cs typeface="Lucida Sans"/>
                        </a:rPr>
                        <a:t>Date</a:t>
                      </a:r>
                      <a:r>
                        <a:rPr sz="1800" b="1" spc="-40" dirty="0">
                          <a:solidFill>
                            <a:srgbClr val="FFFFFF"/>
                          </a:solidFill>
                          <a:latin typeface="+mj-lt"/>
                          <a:cs typeface="Lucida Sans"/>
                        </a:rPr>
                        <a:t> </a:t>
                      </a:r>
                      <a:r>
                        <a:rPr sz="1800" b="1" spc="5" dirty="0">
                          <a:solidFill>
                            <a:srgbClr val="FFFFFF"/>
                          </a:solidFill>
                          <a:latin typeface="+mj-lt"/>
                          <a:cs typeface="Lucida Sans"/>
                        </a:rPr>
                        <a:t>Created</a:t>
                      </a:r>
                      <a:endParaRPr sz="1800">
                        <a:latin typeface="+mj-lt"/>
                        <a:cs typeface="Lucida San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gridSpan="4">
                  <a:txBody>
                    <a:bodyPr/>
                    <a:lstStyle/>
                    <a:p>
                      <a:pPr algn="l">
                        <a:lnSpc>
                          <a:spcPct val="100000"/>
                        </a:lnSpc>
                      </a:pPr>
                      <a:endParaRPr sz="2000" dirty="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65631">
                <a:tc>
                  <a:txBody>
                    <a:bodyPr/>
                    <a:lstStyle/>
                    <a:p>
                      <a:pPr marL="67945" algn="l">
                        <a:lnSpc>
                          <a:spcPts val="2090"/>
                        </a:lnSpc>
                      </a:pPr>
                      <a:r>
                        <a:rPr sz="1800" b="1" spc="-5" dirty="0">
                          <a:solidFill>
                            <a:srgbClr val="FFFFFF"/>
                          </a:solidFill>
                          <a:latin typeface="+mj-lt"/>
                          <a:cs typeface="Lucida Sans"/>
                        </a:rPr>
                        <a:t>Maintained</a:t>
                      </a:r>
                      <a:r>
                        <a:rPr sz="1800" b="1" spc="-55" dirty="0">
                          <a:solidFill>
                            <a:srgbClr val="FFFFFF"/>
                          </a:solidFill>
                          <a:latin typeface="+mj-lt"/>
                          <a:cs typeface="Lucida Sans"/>
                        </a:rPr>
                        <a:t> </a:t>
                      </a:r>
                      <a:r>
                        <a:rPr sz="1800" b="1" spc="50" dirty="0">
                          <a:solidFill>
                            <a:srgbClr val="FFFFFF"/>
                          </a:solidFill>
                          <a:latin typeface="+mj-lt"/>
                          <a:cs typeface="Lucida Sans"/>
                        </a:rPr>
                        <a:t>By</a:t>
                      </a:r>
                      <a:endParaRPr sz="1800">
                        <a:latin typeface="+mj-lt"/>
                        <a:cs typeface="Lucida San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gridSpan="4">
                  <a:txBody>
                    <a:bodyPr/>
                    <a:lstStyle/>
                    <a:p>
                      <a:pPr algn="l">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443316">
                <a:tc>
                  <a:txBody>
                    <a:bodyPr/>
                    <a:lstStyle/>
                    <a:p>
                      <a:pPr marL="67945" marR="925194" algn="l">
                        <a:lnSpc>
                          <a:spcPts val="2160"/>
                        </a:lnSpc>
                      </a:pPr>
                      <a:r>
                        <a:rPr sz="1800" b="1" spc="-35" dirty="0">
                          <a:solidFill>
                            <a:srgbClr val="FFFFFF"/>
                          </a:solidFill>
                          <a:latin typeface="+mj-lt"/>
                          <a:cs typeface="Lucida Sans"/>
                        </a:rPr>
                        <a:t>Version  </a:t>
                      </a:r>
                      <a:r>
                        <a:rPr sz="1800" b="1" dirty="0">
                          <a:solidFill>
                            <a:srgbClr val="FFFFFF"/>
                          </a:solidFill>
                          <a:latin typeface="+mj-lt"/>
                          <a:cs typeface="Lucida Sans"/>
                        </a:rPr>
                        <a:t>N</a:t>
                      </a:r>
                      <a:r>
                        <a:rPr sz="1800" b="1" spc="-5" dirty="0">
                          <a:solidFill>
                            <a:srgbClr val="FFFFFF"/>
                          </a:solidFill>
                          <a:latin typeface="+mj-lt"/>
                          <a:cs typeface="Lucida Sans"/>
                        </a:rPr>
                        <a:t>u</a:t>
                      </a:r>
                      <a:r>
                        <a:rPr sz="1800" b="1" dirty="0">
                          <a:solidFill>
                            <a:srgbClr val="FFFFFF"/>
                          </a:solidFill>
                          <a:latin typeface="+mj-lt"/>
                          <a:cs typeface="Lucida Sans"/>
                        </a:rPr>
                        <a:t>m</a:t>
                      </a:r>
                      <a:r>
                        <a:rPr sz="1800" b="1" spc="5" dirty="0">
                          <a:solidFill>
                            <a:srgbClr val="FFFFFF"/>
                          </a:solidFill>
                          <a:latin typeface="+mj-lt"/>
                          <a:cs typeface="Lucida Sans"/>
                        </a:rPr>
                        <a:t>ber</a:t>
                      </a:r>
                      <a:endParaRPr sz="1800">
                        <a:latin typeface="+mj-lt"/>
                        <a:cs typeface="Lucida San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a:txBody>
                    <a:bodyPr/>
                    <a:lstStyle/>
                    <a:p>
                      <a:pPr marL="67945" marR="248285" algn="l">
                        <a:lnSpc>
                          <a:spcPts val="2160"/>
                        </a:lnSpc>
                      </a:pPr>
                      <a:r>
                        <a:rPr sz="1800" spc="-10" dirty="0">
                          <a:latin typeface="+mj-lt"/>
                          <a:cs typeface="Trebuchet MS"/>
                        </a:rPr>
                        <a:t>M</a:t>
                      </a:r>
                      <a:r>
                        <a:rPr sz="1800" dirty="0">
                          <a:latin typeface="+mj-lt"/>
                          <a:cs typeface="Trebuchet MS"/>
                        </a:rPr>
                        <a:t>od</a:t>
                      </a:r>
                      <a:r>
                        <a:rPr sz="1800" spc="5" dirty="0">
                          <a:latin typeface="+mj-lt"/>
                          <a:cs typeface="Trebuchet MS"/>
                        </a:rPr>
                        <a:t>i</a:t>
                      </a:r>
                      <a:r>
                        <a:rPr sz="1800" spc="-5" dirty="0">
                          <a:latin typeface="+mj-lt"/>
                          <a:cs typeface="Trebuchet MS"/>
                        </a:rPr>
                        <a:t>f</a:t>
                      </a:r>
                      <a:r>
                        <a:rPr sz="1800" spc="5" dirty="0">
                          <a:latin typeface="+mj-lt"/>
                          <a:cs typeface="Trebuchet MS"/>
                        </a:rPr>
                        <a:t>i</a:t>
                      </a:r>
                      <a:r>
                        <a:rPr sz="1800" spc="-5" dirty="0">
                          <a:latin typeface="+mj-lt"/>
                          <a:cs typeface="Trebuchet MS"/>
                        </a:rPr>
                        <a:t>e</a:t>
                      </a:r>
                      <a:r>
                        <a:rPr sz="1800" dirty="0">
                          <a:latin typeface="+mj-lt"/>
                          <a:cs typeface="Trebuchet MS"/>
                        </a:rPr>
                        <a:t>d  </a:t>
                      </a:r>
                      <a:r>
                        <a:rPr sz="1800" spc="85" dirty="0">
                          <a:latin typeface="+mj-lt"/>
                          <a:cs typeface="Trebuchet MS"/>
                        </a:rPr>
                        <a:t>By</a:t>
                      </a:r>
                      <a:endParaRPr sz="1800">
                        <a:latin typeface="+mj-lt"/>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marL="67945" marR="309880" algn="l">
                        <a:lnSpc>
                          <a:spcPts val="2160"/>
                        </a:lnSpc>
                      </a:pPr>
                      <a:r>
                        <a:rPr sz="1800" spc="-10" dirty="0">
                          <a:latin typeface="+mj-lt"/>
                          <a:cs typeface="Trebuchet MS"/>
                        </a:rPr>
                        <a:t>M</a:t>
                      </a:r>
                      <a:r>
                        <a:rPr sz="1800" dirty="0">
                          <a:latin typeface="+mj-lt"/>
                          <a:cs typeface="Trebuchet MS"/>
                        </a:rPr>
                        <a:t>od</a:t>
                      </a:r>
                      <a:r>
                        <a:rPr sz="1800" spc="5" dirty="0">
                          <a:latin typeface="+mj-lt"/>
                          <a:cs typeface="Trebuchet MS"/>
                        </a:rPr>
                        <a:t>i</a:t>
                      </a:r>
                      <a:r>
                        <a:rPr sz="1800" spc="-5" dirty="0">
                          <a:latin typeface="+mj-lt"/>
                          <a:cs typeface="Trebuchet MS"/>
                        </a:rPr>
                        <a:t>f</a:t>
                      </a:r>
                      <a:r>
                        <a:rPr sz="1800" spc="5" dirty="0">
                          <a:latin typeface="+mj-lt"/>
                          <a:cs typeface="Trebuchet MS"/>
                        </a:rPr>
                        <a:t>i</a:t>
                      </a:r>
                      <a:r>
                        <a:rPr sz="1800" spc="-5" dirty="0">
                          <a:latin typeface="+mj-lt"/>
                          <a:cs typeface="Trebuchet MS"/>
                        </a:rPr>
                        <a:t>c</a:t>
                      </a:r>
                      <a:r>
                        <a:rPr sz="1800" dirty="0">
                          <a:latin typeface="+mj-lt"/>
                          <a:cs typeface="Trebuchet MS"/>
                        </a:rPr>
                        <a:t>at</a:t>
                      </a:r>
                      <a:r>
                        <a:rPr sz="1800" spc="5" dirty="0">
                          <a:latin typeface="+mj-lt"/>
                          <a:cs typeface="Trebuchet MS"/>
                        </a:rPr>
                        <a:t>ions  </a:t>
                      </a:r>
                      <a:r>
                        <a:rPr sz="1800" spc="45" dirty="0">
                          <a:latin typeface="+mj-lt"/>
                          <a:cs typeface="Trebuchet MS"/>
                        </a:rPr>
                        <a:t>Made</a:t>
                      </a:r>
                      <a:endParaRPr sz="1800">
                        <a:latin typeface="+mj-lt"/>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marL="67945" marR="191135" algn="l">
                        <a:lnSpc>
                          <a:spcPts val="2160"/>
                        </a:lnSpc>
                      </a:pPr>
                      <a:r>
                        <a:rPr sz="1800" spc="30" dirty="0">
                          <a:latin typeface="+mj-lt"/>
                          <a:cs typeface="Trebuchet MS"/>
                        </a:rPr>
                        <a:t>Date  </a:t>
                      </a:r>
                      <a:r>
                        <a:rPr sz="1800" spc="-10" dirty="0">
                          <a:latin typeface="+mj-lt"/>
                          <a:cs typeface="Trebuchet MS"/>
                        </a:rPr>
                        <a:t>M</a:t>
                      </a:r>
                      <a:r>
                        <a:rPr sz="1800" dirty="0">
                          <a:latin typeface="+mj-lt"/>
                          <a:cs typeface="Trebuchet MS"/>
                        </a:rPr>
                        <a:t>od</a:t>
                      </a:r>
                      <a:r>
                        <a:rPr sz="1800" spc="5" dirty="0">
                          <a:latin typeface="+mj-lt"/>
                          <a:cs typeface="Trebuchet MS"/>
                        </a:rPr>
                        <a:t>i</a:t>
                      </a:r>
                      <a:r>
                        <a:rPr sz="1800" spc="-5" dirty="0">
                          <a:latin typeface="+mj-lt"/>
                          <a:cs typeface="Trebuchet MS"/>
                        </a:rPr>
                        <a:t>f</a:t>
                      </a:r>
                      <a:r>
                        <a:rPr sz="1800" spc="5" dirty="0">
                          <a:latin typeface="+mj-lt"/>
                          <a:cs typeface="Trebuchet MS"/>
                        </a:rPr>
                        <a:t>i</a:t>
                      </a:r>
                      <a:r>
                        <a:rPr sz="1800" spc="-5" dirty="0">
                          <a:latin typeface="+mj-lt"/>
                          <a:cs typeface="Trebuchet MS"/>
                        </a:rPr>
                        <a:t>e</a:t>
                      </a:r>
                      <a:r>
                        <a:rPr sz="1800" dirty="0">
                          <a:latin typeface="+mj-lt"/>
                          <a:cs typeface="Trebuchet MS"/>
                        </a:rPr>
                        <a:t>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marL="67945" algn="l">
                        <a:lnSpc>
                          <a:spcPts val="2085"/>
                        </a:lnSpc>
                      </a:pPr>
                      <a:r>
                        <a:rPr sz="1800" spc="35" dirty="0">
                          <a:latin typeface="+mj-lt"/>
                          <a:cs typeface="Trebuchet MS"/>
                        </a:rPr>
                        <a:t>Status</a:t>
                      </a:r>
                      <a:endParaRPr sz="1800" dirty="0">
                        <a:latin typeface="+mj-lt"/>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5"/>
                  </a:ext>
                </a:extLst>
              </a:tr>
              <a:tr h="265630">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dirty="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265630">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7"/>
                  </a:ext>
                </a:extLst>
              </a:tr>
              <a:tr h="265631">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265630">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nSpc>
                          <a:spcPct val="100000"/>
                        </a:lnSpc>
                      </a:pPr>
                      <a:endParaRPr sz="200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tc>
                  <a:txBody>
                    <a:bodyPr/>
                    <a:lstStyle/>
                    <a:p>
                      <a:pPr>
                        <a:lnSpc>
                          <a:spcPct val="100000"/>
                        </a:lnSpc>
                      </a:pPr>
                      <a:endParaRPr sz="2000" dirty="0">
                        <a:latin typeface="+mj-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5EA"/>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2779228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583660" y="2289997"/>
            <a:ext cx="15212615" cy="6597564"/>
          </a:xfrm>
        </p:spPr>
        <p:txBody>
          <a:bodyPr>
            <a:noAutofit/>
          </a:bodyPr>
          <a:lstStyle/>
          <a:p>
            <a:pPr marL="0" indent="0">
              <a:lnSpc>
                <a:spcPct val="150000"/>
              </a:lnSpc>
              <a:buNone/>
            </a:pPr>
            <a:r>
              <a:rPr lang="en-US" dirty="0"/>
              <a:t>Enable reproducibility and support trustworthiness by allowing all transformations in the data to be traced is more difficult with “new data” as these data are (compared to “traditional data”) more frequently or even continuously updated.  </a:t>
            </a:r>
          </a:p>
          <a:p>
            <a:pPr>
              <a:lnSpc>
                <a:spcPct val="150000"/>
              </a:lnSpc>
            </a:pPr>
            <a:r>
              <a:rPr lang="en-US" dirty="0"/>
              <a:t>Collections of Tweets and individual posts may be modified or deleted. As the contents of these data are continuously changing and if archived data are expected to reflect such changes; </a:t>
            </a:r>
          </a:p>
          <a:p>
            <a:pPr>
              <a:lnSpc>
                <a:spcPct val="150000"/>
              </a:lnSpc>
            </a:pPr>
            <a:r>
              <a:rPr lang="en-US" dirty="0"/>
              <a:t>This result is an increasing number of versions.</a:t>
            </a:r>
          </a:p>
          <a:p>
            <a:pPr>
              <a:lnSpc>
                <a:spcPct val="150000"/>
              </a:lnSpc>
            </a:pPr>
            <a:r>
              <a:rPr lang="en-US" dirty="0"/>
              <a:t>Consequently, it is necessary to develop a systematic plan to create and name new versions of constantly changing datasets, or find new solutions for streaming data.</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normAutofit/>
          </a:bodyPr>
          <a:lstStyle/>
          <a:p>
            <a:r>
              <a:rPr lang="en-US" dirty="0"/>
              <a:t>Versioning new data types</a:t>
            </a:r>
            <a:endParaRPr lang="en-GB" dirty="0"/>
          </a:p>
        </p:txBody>
      </p:sp>
    </p:spTree>
    <p:extLst>
      <p:ext uri="{BB962C8B-B14F-4D97-AF65-F5344CB8AC3E}">
        <p14:creationId xmlns:p14="http://schemas.microsoft.com/office/powerpoint/2010/main" val="104318740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583660" y="2289997"/>
            <a:ext cx="15212615" cy="6597564"/>
          </a:xfrm>
        </p:spPr>
        <p:txBody>
          <a:bodyPr>
            <a:noAutofit/>
          </a:bodyPr>
          <a:lstStyle/>
          <a:p>
            <a:pPr marL="0" indent="0">
              <a:buNone/>
            </a:pPr>
            <a:r>
              <a:rPr lang="en-US" dirty="0"/>
              <a:t>The most common version control software in software development is Git. Some of the established repositories, such as </a:t>
            </a:r>
            <a:r>
              <a:rPr lang="en-US" dirty="0" err="1"/>
              <a:t>Zenodo</a:t>
            </a:r>
            <a:r>
              <a:rPr lang="en-US" dirty="0"/>
              <a:t> and </a:t>
            </a:r>
            <a:r>
              <a:rPr lang="en-US" dirty="0" err="1"/>
              <a:t>FigShare</a:t>
            </a:r>
            <a:r>
              <a:rPr lang="en-US" dirty="0"/>
              <a:t> or the Open Science Framework, now offer integration with GitHub, so that every version of data sets in those repositories can be recorded through it. A new project called Dolt is developing version control specifically for data which is particularly interesting for dynamic data sets, such as social media data.</a:t>
            </a:r>
            <a:br>
              <a:rPr lang="en-US" dirty="0"/>
            </a:br>
            <a:endParaRPr lang="en-US" dirty="0"/>
          </a:p>
          <a:p>
            <a:pPr marL="0" indent="0">
              <a:buNone/>
            </a:pPr>
            <a:r>
              <a:rPr lang="en-US" dirty="0"/>
              <a:t>To identify the </a:t>
            </a:r>
            <a:r>
              <a:rPr lang="en-US" b="1" dirty="0"/>
              <a:t>exact version </a:t>
            </a:r>
            <a:r>
              <a:rPr lang="en-US" dirty="0"/>
              <a:t>of a dataset as it was used in a specific project or publication, the Research Data Alliance (RDA) suggests that every dataset is versioned, timestamped, and assigned a persistent identifier (PID). </a:t>
            </a:r>
            <a:br>
              <a:rPr lang="en-US" dirty="0"/>
            </a:br>
            <a:endParaRPr lang="en-US" dirty="0"/>
          </a:p>
          <a:p>
            <a:pPr marL="0" indent="0">
              <a:buNone/>
            </a:pPr>
            <a:r>
              <a:rPr lang="en-US" dirty="0"/>
              <a:t>In the case of Big Data, however, the RDA warns against excessive versioning: </a:t>
            </a:r>
            <a:r>
              <a:rPr lang="en-US" i="1" dirty="0"/>
              <a:t>“In large data scenarios, storing all revisions of each record might not be a valid approach. Therefore in our framework, we define a record to be relevant in terms of reproducibility, if and only if it has been accessed and used in a data set. Thus, high-frequency updates that were not ever read might go - from a data citation perspective - </a:t>
            </a:r>
            <a:r>
              <a:rPr lang="en-US" i="1" dirty="0" err="1"/>
              <a:t>unversioned</a:t>
            </a:r>
            <a:r>
              <a:rPr lang="en-US" i="1" dirty="0"/>
              <a:t>.“</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a:xfrm>
            <a:off x="908781" y="885495"/>
            <a:ext cx="14716508" cy="1663152"/>
          </a:xfrm>
        </p:spPr>
        <p:txBody>
          <a:bodyPr>
            <a:normAutofit fontScale="90000"/>
          </a:bodyPr>
          <a:lstStyle/>
          <a:p>
            <a:r>
              <a:rPr lang="en-US" dirty="0"/>
              <a:t>Versioning new data types: emerging issues for data archiving and citing</a:t>
            </a:r>
            <a:br>
              <a:rPr lang="en-US" dirty="0"/>
            </a:br>
            <a:endParaRPr lang="en-GB" dirty="0"/>
          </a:p>
        </p:txBody>
      </p:sp>
    </p:spTree>
    <p:extLst>
      <p:ext uri="{BB962C8B-B14F-4D97-AF65-F5344CB8AC3E}">
        <p14:creationId xmlns:p14="http://schemas.microsoft.com/office/powerpoint/2010/main" val="18617935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496211"/>
            <a:ext cx="14489062" cy="5635418"/>
          </a:xfrm>
        </p:spPr>
        <p:txBody>
          <a:bodyPr>
            <a:normAutofit/>
          </a:bodyPr>
          <a:lstStyle/>
          <a:p>
            <a:pPr>
              <a:lnSpc>
                <a:spcPct val="150000"/>
              </a:lnSpc>
            </a:pPr>
            <a:r>
              <a:rPr lang="en-US" dirty="0"/>
              <a:t>Data entry and data integrity</a:t>
            </a:r>
            <a:br>
              <a:rPr lang="en-US" dirty="0"/>
            </a:br>
            <a:endParaRPr lang="en-US" dirty="0"/>
          </a:p>
          <a:p>
            <a:pPr>
              <a:lnSpc>
                <a:spcPct val="150000"/>
              </a:lnSpc>
            </a:pPr>
            <a:r>
              <a:rPr lang="en-US" dirty="0"/>
              <a:t>Data integrity =„stored data should correspond to gathered data“</a:t>
            </a:r>
            <a:br>
              <a:rPr lang="en-US" dirty="0"/>
            </a:br>
            <a:r>
              <a:rPr lang="en-US" dirty="0"/>
              <a:t>= assurance of </a:t>
            </a:r>
            <a:r>
              <a:rPr lang="en-US" dirty="0" err="1"/>
              <a:t>preservationof</a:t>
            </a:r>
            <a:r>
              <a:rPr lang="en-US" dirty="0"/>
              <a:t> original information contained in the data.</a:t>
            </a:r>
          </a:p>
          <a:p>
            <a:pPr lvl="1">
              <a:lnSpc>
                <a:spcPct val="150000"/>
              </a:lnSpc>
            </a:pPr>
            <a:r>
              <a:rPr lang="en-US" dirty="0"/>
              <a:t>Stored data &lt;=&gt; original information from the research</a:t>
            </a:r>
          </a:p>
          <a:p>
            <a:pPr>
              <a:lnSpc>
                <a:spcPct val="150000"/>
              </a:lnSpc>
            </a:pPr>
            <a:r>
              <a:rPr lang="en-US" dirty="0"/>
              <a:t>„Data authenticity“</a:t>
            </a:r>
            <a:br>
              <a:rPr lang="en-US" dirty="0"/>
            </a:br>
            <a:endParaRPr lang="en-US" dirty="0"/>
          </a:p>
          <a:p>
            <a:pPr>
              <a:lnSpc>
                <a:spcPct val="150000"/>
              </a:lnSpc>
            </a:pPr>
            <a:r>
              <a:rPr lang="en-US" dirty="0"/>
              <a:t>It is important to mention = in the data processing, data integrity is at stake.</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Subchapter: Data entry</a:t>
            </a:r>
            <a:endParaRPr lang="en-GB" dirty="0"/>
          </a:p>
        </p:txBody>
      </p:sp>
    </p:spTree>
    <p:extLst>
      <p:ext uri="{BB962C8B-B14F-4D97-AF65-F5344CB8AC3E}">
        <p14:creationId xmlns:p14="http://schemas.microsoft.com/office/powerpoint/2010/main" val="98734728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583660" y="2289997"/>
            <a:ext cx="15212615" cy="6597564"/>
          </a:xfrm>
        </p:spPr>
        <p:txBody>
          <a:bodyPr>
            <a:noAutofit/>
          </a:bodyPr>
          <a:lstStyle/>
          <a:p>
            <a:r>
              <a:rPr lang="en-US" b="1" dirty="0"/>
              <a:t>Small things matter</a:t>
            </a:r>
            <a:r>
              <a:rPr lang="en-US" dirty="0"/>
              <a:t>: </a:t>
            </a:r>
            <a:r>
              <a:rPr lang="en-US" i="1" dirty="0"/>
              <a:t>"The quality of a survey is best judged not by its size, scope, or  prominence, but by how much attention is given to [preventing, measuring and] dealing  with the many important problems that can arise." </a:t>
            </a:r>
            <a:r>
              <a:rPr lang="en-US" dirty="0"/>
              <a:t>| American Association for Public  Opinion Research (2015) (AAPOR)</a:t>
            </a:r>
          </a:p>
          <a:p>
            <a:r>
              <a:rPr lang="en-US" i="1" dirty="0"/>
              <a:t>"</a:t>
            </a:r>
            <a:r>
              <a:rPr lang="en-US" b="1" i="1" dirty="0"/>
              <a:t>In qualitative research</a:t>
            </a:r>
            <a:r>
              <a:rPr lang="en-US" i="1" dirty="0"/>
              <a:t>, discussions about quality in research are not so much based on  the idea of standardization and control, as this seems incompatible with many qualitative  methods. Quality is rather seen as an issue of how to manage it. Sometimes it is linked to  </a:t>
            </a:r>
            <a:r>
              <a:rPr lang="en-US" i="1" dirty="0" err="1"/>
              <a:t>rigour</a:t>
            </a:r>
            <a:r>
              <a:rPr lang="en-US" i="1" dirty="0"/>
              <a:t> in applying a certain method, but more often to soundness of the research as a  whole" </a:t>
            </a:r>
            <a:r>
              <a:rPr lang="en-US" dirty="0"/>
              <a:t>| Flick (2007).</a:t>
            </a:r>
          </a:p>
          <a:p>
            <a:r>
              <a:rPr lang="en-US" b="1" dirty="0"/>
              <a:t>A complex approach to data quality</a:t>
            </a:r>
            <a:r>
              <a:rPr lang="en-US" dirty="0"/>
              <a:t>: </a:t>
            </a:r>
            <a:r>
              <a:rPr lang="en-US" i="1" dirty="0"/>
              <a:t>"The mechanical quality control of survey operations such as coding and keying does not easily lend  itself to continuous improvement. Rather, it must be complemented with feedback and learning where the survey workers themselves are part  of an improvement process"</a:t>
            </a:r>
            <a:r>
              <a:rPr lang="en-US" dirty="0"/>
              <a:t> | </a:t>
            </a:r>
            <a:r>
              <a:rPr lang="en-US" dirty="0" err="1"/>
              <a:t>Biemer</a:t>
            </a:r>
            <a:r>
              <a:rPr lang="en-US" dirty="0"/>
              <a:t> &amp; </a:t>
            </a:r>
            <a:r>
              <a:rPr lang="en-US" dirty="0" err="1"/>
              <a:t>Lyberg</a:t>
            </a:r>
            <a:r>
              <a:rPr lang="en-US" dirty="0"/>
              <a:t> (2003).</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normAutofit/>
          </a:bodyPr>
          <a:lstStyle/>
          <a:p>
            <a:r>
              <a:rPr lang="en-US" dirty="0"/>
              <a:t>Wrap up: Data quality</a:t>
            </a:r>
            <a:endParaRPr lang="en-GB" dirty="0"/>
          </a:p>
        </p:txBody>
      </p:sp>
    </p:spTree>
    <p:extLst>
      <p:ext uri="{BB962C8B-B14F-4D97-AF65-F5344CB8AC3E}">
        <p14:creationId xmlns:p14="http://schemas.microsoft.com/office/powerpoint/2010/main" val="118186574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75EAD-C693-BB4C-BFC3-906673C10404}"/>
              </a:ext>
            </a:extLst>
          </p:cNvPr>
          <p:cNvSpPr>
            <a:spLocks noGrp="1"/>
          </p:cNvSpPr>
          <p:nvPr>
            <p:ph type="body" sz="quarter" idx="10"/>
          </p:nvPr>
        </p:nvSpPr>
        <p:spPr/>
        <p:txBody>
          <a:bodyPr/>
          <a:lstStyle/>
          <a:p>
            <a:r>
              <a:rPr lang="en-GB" sz="4000" b="1" dirty="0"/>
              <a:t>Data Management Expert Guide. Train the Trainers event, 12-13 April 2018</a:t>
            </a:r>
          </a:p>
          <a:p>
            <a:endParaRPr lang="en-GB" sz="4000" b="1" dirty="0"/>
          </a:p>
        </p:txBody>
      </p:sp>
      <p:sp>
        <p:nvSpPr>
          <p:cNvPr id="3" name="Text Placeholder 2">
            <a:extLst>
              <a:ext uri="{FF2B5EF4-FFF2-40B4-BE49-F238E27FC236}">
                <a16:creationId xmlns:a16="http://schemas.microsoft.com/office/drawing/2014/main" id="{2B6FA7B3-2785-0F4C-AEA0-128DAD913016}"/>
              </a:ext>
            </a:extLst>
          </p:cNvPr>
          <p:cNvSpPr>
            <a:spLocks noGrp="1"/>
          </p:cNvSpPr>
          <p:nvPr>
            <p:ph type="body" sz="quarter" idx="11"/>
          </p:nvPr>
        </p:nvSpPr>
        <p:spPr/>
        <p:txBody>
          <a:bodyPr/>
          <a:lstStyle/>
          <a:p>
            <a:r>
              <a:rPr lang="en-GB" dirty="0"/>
              <a:t>Johana </a:t>
            </a:r>
            <a:r>
              <a:rPr lang="en-GB" dirty="0" err="1"/>
              <a:t>Chylíková</a:t>
            </a:r>
            <a:r>
              <a:rPr lang="en-GB" dirty="0"/>
              <a:t> &lt;johana.chylikova@soc.cas.cz&gt;  \</a:t>
            </a:r>
            <a:br>
              <a:rPr lang="en-GB" dirty="0"/>
            </a:br>
            <a:r>
              <a:rPr lang="en-GB" dirty="0" err="1"/>
              <a:t>Jindřich</a:t>
            </a:r>
            <a:r>
              <a:rPr lang="en-GB" dirty="0"/>
              <a:t> </a:t>
            </a:r>
            <a:r>
              <a:rPr lang="en-GB" dirty="0" err="1"/>
              <a:t>Krejčí</a:t>
            </a:r>
            <a:r>
              <a:rPr lang="en-GB" dirty="0"/>
              <a:t> &lt;jindrich.krejci@soc.cas.cz&gt;</a:t>
            </a:r>
          </a:p>
          <a:p>
            <a:endParaRPr lang="en-GB"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496211"/>
            <a:ext cx="14489062" cy="5635418"/>
          </a:xfrm>
        </p:spPr>
        <p:txBody>
          <a:bodyPr>
            <a:normAutofit/>
          </a:bodyPr>
          <a:lstStyle/>
          <a:p>
            <a:pPr marL="0" indent="0">
              <a:lnSpc>
                <a:spcPct val="150000"/>
              </a:lnSpc>
              <a:buNone/>
            </a:pPr>
            <a:r>
              <a:rPr lang="en-US" b="1" dirty="0"/>
              <a:t>Survey data: Data entry procedures have changed over the recent years:</a:t>
            </a:r>
          </a:p>
          <a:p>
            <a:pPr>
              <a:lnSpc>
                <a:spcPct val="150000"/>
              </a:lnSpc>
            </a:pPr>
            <a:r>
              <a:rPr lang="en-US" dirty="0"/>
              <a:t>BEFORE: manual data entry (phases: data collection, data entry, data editing/checking)</a:t>
            </a:r>
          </a:p>
          <a:p>
            <a:pPr>
              <a:lnSpc>
                <a:spcPct val="150000"/>
              </a:lnSpc>
            </a:pPr>
            <a:r>
              <a:rPr lang="en-US" dirty="0"/>
              <a:t>NOW: computer technologies, automated data entry (CAPI)</a:t>
            </a:r>
          </a:p>
          <a:p>
            <a:pPr>
              <a:lnSpc>
                <a:spcPct val="150000"/>
              </a:lnSpc>
            </a:pPr>
            <a:r>
              <a:rPr lang="en-US" dirty="0"/>
              <a:t>Automatic data entry: prevents some types of errors, but produces others. Errors in scripts in CAPI may  cause systematic shifts in data; example: gender of a respondent is programmed wrongly – all analyses  regarding gender are wrong</a:t>
            </a:r>
          </a:p>
          <a:p>
            <a:pPr marL="0" indent="0">
              <a:lnSpc>
                <a:spcPct val="150000"/>
              </a:lnSpc>
              <a:buNone/>
            </a:pPr>
            <a:endParaRPr lang="en-US" dirty="0"/>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Data entry: Quantitative data</a:t>
            </a:r>
            <a:endParaRPr lang="en-GB" dirty="0"/>
          </a:p>
        </p:txBody>
      </p:sp>
    </p:spTree>
    <p:extLst>
      <p:ext uri="{BB962C8B-B14F-4D97-AF65-F5344CB8AC3E}">
        <p14:creationId xmlns:p14="http://schemas.microsoft.com/office/powerpoint/2010/main" val="8499050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496211"/>
            <a:ext cx="14489062" cy="5635418"/>
          </a:xfrm>
        </p:spPr>
        <p:txBody>
          <a:bodyPr>
            <a:noAutofit/>
          </a:bodyPr>
          <a:lstStyle/>
          <a:p>
            <a:r>
              <a:rPr lang="en-US" dirty="0"/>
              <a:t>Reduce burden on those who enter data manually</a:t>
            </a:r>
          </a:p>
          <a:p>
            <a:r>
              <a:rPr lang="en-US" dirty="0"/>
              <a:t>Check the completeness of records (cases, variables)</a:t>
            </a:r>
          </a:p>
          <a:p>
            <a:r>
              <a:rPr lang="en-US" dirty="0"/>
              <a:t>Conduct data entry twice: approx. 20 percent of questionnaires entered twice by two different persons</a:t>
            </a:r>
          </a:p>
          <a:p>
            <a:pPr lvl="1"/>
            <a:r>
              <a:rPr lang="en-US" dirty="0"/>
              <a:t>compare values, if difference in single value, get back to questionnaire and enter the right value.</a:t>
            </a:r>
          </a:p>
          <a:p>
            <a:r>
              <a:rPr lang="en-US" dirty="0"/>
              <a:t>Perform in depth checks for selected records: randomly selected records, e.g. 5–10% of all records subject of more detailed, in-depth check.</a:t>
            </a:r>
          </a:p>
          <a:p>
            <a:endParaRPr lang="en-US" dirty="0"/>
          </a:p>
          <a:p>
            <a:r>
              <a:rPr lang="en-US" b="1" dirty="0"/>
              <a:t>Questionnaire scanning</a:t>
            </a:r>
            <a:r>
              <a:rPr lang="en-US" dirty="0"/>
              <a:t>: (=data not entered manually, but scanned) do scanning twice,  compare values</a:t>
            </a:r>
          </a:p>
          <a:p>
            <a:pPr marL="0" indent="0">
              <a:buNone/>
            </a:pPr>
            <a:endParaRPr lang="en-US" dirty="0"/>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Minimizing errors in manual data entry I.</a:t>
            </a:r>
            <a:endParaRPr lang="en-GB" dirty="0"/>
          </a:p>
        </p:txBody>
      </p:sp>
    </p:spTree>
    <p:extLst>
      <p:ext uri="{BB962C8B-B14F-4D97-AF65-F5344CB8AC3E}">
        <p14:creationId xmlns:p14="http://schemas.microsoft.com/office/powerpoint/2010/main" val="38012026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0" y="2059091"/>
            <a:ext cx="15788163" cy="5635418"/>
          </a:xfrm>
        </p:spPr>
        <p:txBody>
          <a:bodyPr>
            <a:noAutofit/>
          </a:bodyPr>
          <a:lstStyle/>
          <a:p>
            <a:pPr marL="0" indent="0">
              <a:buNone/>
            </a:pPr>
            <a:r>
              <a:rPr lang="en-US" b="1" dirty="0"/>
              <a:t>Perform logical and consistency checks:</a:t>
            </a:r>
          </a:p>
          <a:p>
            <a:pPr lvl="1"/>
            <a:r>
              <a:rPr lang="en-US" dirty="0"/>
              <a:t>Check minimal and maximal values of variables,</a:t>
            </a:r>
          </a:p>
          <a:p>
            <a:pPr lvl="1"/>
            <a:r>
              <a:rPr lang="en-US" dirty="0"/>
              <a:t>Check the relations between associated variables (r(</a:t>
            </a:r>
            <a:r>
              <a:rPr lang="en-US" dirty="0" err="1"/>
              <a:t>education;age</a:t>
            </a:r>
            <a:r>
              <a:rPr lang="en-US" dirty="0"/>
              <a:t>));</a:t>
            </a:r>
          </a:p>
          <a:p>
            <a:pPr lvl="1"/>
            <a:r>
              <a:rPr lang="en-US" dirty="0"/>
              <a:t>Compare your data with historical data (e.g. check the number of household members with the previous wave of a panel survey).</a:t>
            </a:r>
          </a:p>
          <a:p>
            <a:pPr marL="0" indent="0">
              <a:buNone/>
            </a:pPr>
            <a:endParaRPr lang="en-US" dirty="0"/>
          </a:p>
          <a:p>
            <a:pPr marL="0" indent="0">
              <a:buNone/>
            </a:pPr>
            <a:r>
              <a:rPr lang="en-US" b="1" dirty="0"/>
              <a:t>Automated checks - CAPI, data entry software:</a:t>
            </a:r>
          </a:p>
          <a:p>
            <a:pPr lvl="1"/>
            <a:r>
              <a:rPr lang="en-US" dirty="0"/>
              <a:t>set the range of valid values</a:t>
            </a:r>
          </a:p>
          <a:p>
            <a:pPr lvl="1"/>
            <a:r>
              <a:rPr lang="en-US" dirty="0"/>
              <a:t>apply filters to manage the data entry</a:t>
            </a:r>
          </a:p>
          <a:p>
            <a:endParaRPr lang="en-US" dirty="0"/>
          </a:p>
          <a:p>
            <a:r>
              <a:rPr lang="en-US" dirty="0"/>
              <a:t>CAPI software= used by the data collectors; expensive; individuals can't afford it.</a:t>
            </a:r>
          </a:p>
          <a:p>
            <a:r>
              <a:rPr lang="en-US" dirty="0"/>
              <a:t>Write your own program or syntax to check for discrepancies.</a:t>
            </a:r>
          </a:p>
          <a:p>
            <a:r>
              <a:rPr lang="en-US" b="1" dirty="0"/>
              <a:t>An example of a SPSS syntax to check your data</a:t>
            </a:r>
          </a:p>
          <a:p>
            <a:r>
              <a:rPr lang="en-US" dirty="0"/>
              <a:t>Logical check of income: The household income cannot be SMALLER than individual income</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Minimizing errors in manual data entry II.</a:t>
            </a:r>
            <a:endParaRPr lang="en-GB" dirty="0"/>
          </a:p>
        </p:txBody>
      </p:sp>
    </p:spTree>
    <p:extLst>
      <p:ext uri="{BB962C8B-B14F-4D97-AF65-F5344CB8AC3E}">
        <p14:creationId xmlns:p14="http://schemas.microsoft.com/office/powerpoint/2010/main" val="17326216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Minimizing errors in manual data entry II.</a:t>
            </a:r>
            <a:endParaRPr lang="en-GB" dirty="0"/>
          </a:p>
        </p:txBody>
      </p:sp>
      <p:sp>
        <p:nvSpPr>
          <p:cNvPr id="6" name="object 2">
            <a:extLst>
              <a:ext uri="{FF2B5EF4-FFF2-40B4-BE49-F238E27FC236}">
                <a16:creationId xmlns:a16="http://schemas.microsoft.com/office/drawing/2014/main" id="{59A8D574-6C7B-460F-91C9-F80BFCC6D1EC}"/>
              </a:ext>
            </a:extLst>
          </p:cNvPr>
          <p:cNvSpPr txBox="1"/>
          <p:nvPr/>
        </p:nvSpPr>
        <p:spPr>
          <a:xfrm>
            <a:off x="908781" y="2245314"/>
            <a:ext cx="2913411" cy="259045"/>
          </a:xfrm>
          <a:prstGeom prst="rect">
            <a:avLst/>
          </a:prstGeom>
        </p:spPr>
        <p:txBody>
          <a:bodyPr vert="horz" wrap="square" lIns="0" tIns="12700" rIns="0" bIns="0" rtlCol="0">
            <a:spAutoFit/>
          </a:bodyPr>
          <a:lstStyle/>
          <a:p>
            <a:pPr marL="12700" algn="l">
              <a:lnSpc>
                <a:spcPct val="100000"/>
              </a:lnSpc>
              <a:spcBef>
                <a:spcPts val="100"/>
              </a:spcBef>
            </a:pPr>
            <a:r>
              <a:rPr sz="1600" dirty="0">
                <a:solidFill>
                  <a:schemeClr val="tx1"/>
                </a:solidFill>
                <a:latin typeface="+mj-lt"/>
                <a:cs typeface="Calibri"/>
              </a:rPr>
              <a:t>Variable names:</a:t>
            </a:r>
          </a:p>
        </p:txBody>
      </p:sp>
      <p:sp>
        <p:nvSpPr>
          <p:cNvPr id="7" name="object 3">
            <a:extLst>
              <a:ext uri="{FF2B5EF4-FFF2-40B4-BE49-F238E27FC236}">
                <a16:creationId xmlns:a16="http://schemas.microsoft.com/office/drawing/2014/main" id="{DE633066-9F07-4F1B-B959-939FD4EB762E}"/>
              </a:ext>
            </a:extLst>
          </p:cNvPr>
          <p:cNvSpPr txBox="1"/>
          <p:nvPr/>
        </p:nvSpPr>
        <p:spPr>
          <a:xfrm>
            <a:off x="908752" y="2921741"/>
            <a:ext cx="13215650" cy="505908"/>
          </a:xfrm>
          <a:prstGeom prst="rect">
            <a:avLst/>
          </a:prstGeom>
        </p:spPr>
        <p:txBody>
          <a:bodyPr vert="horz" wrap="square" lIns="0" tIns="13335" rIns="0" bIns="0" rtlCol="0">
            <a:spAutoFit/>
          </a:bodyPr>
          <a:lstStyle/>
          <a:p>
            <a:pPr marL="12700" algn="l">
              <a:lnSpc>
                <a:spcPct val="100000"/>
              </a:lnSpc>
              <a:spcBef>
                <a:spcPts val="105"/>
              </a:spcBef>
            </a:pPr>
            <a:r>
              <a:rPr sz="1600" dirty="0">
                <a:solidFill>
                  <a:schemeClr val="tx1"/>
                </a:solidFill>
                <a:latin typeface="+mj-lt"/>
                <a:cs typeface="Calibri"/>
              </a:rPr>
              <a:t>ide.10a - individual income = interval variable, income in Euros, with special values 8 - refused to answer; 7 - doesn´t have income</a:t>
            </a:r>
          </a:p>
        </p:txBody>
      </p:sp>
      <p:sp>
        <p:nvSpPr>
          <p:cNvPr id="8" name="object 4">
            <a:extLst>
              <a:ext uri="{FF2B5EF4-FFF2-40B4-BE49-F238E27FC236}">
                <a16:creationId xmlns:a16="http://schemas.microsoft.com/office/drawing/2014/main" id="{CA22CF9D-7EA9-45AE-A5B4-B537DDE950A4}"/>
              </a:ext>
            </a:extLst>
          </p:cNvPr>
          <p:cNvSpPr txBox="1"/>
          <p:nvPr/>
        </p:nvSpPr>
        <p:spPr>
          <a:xfrm>
            <a:off x="908780" y="2455645"/>
            <a:ext cx="13502163" cy="364843"/>
          </a:xfrm>
          <a:prstGeom prst="rect">
            <a:avLst/>
          </a:prstGeom>
        </p:spPr>
        <p:txBody>
          <a:bodyPr vert="horz" wrap="square" lIns="0" tIns="117475" rIns="0" bIns="0" rtlCol="0">
            <a:spAutoFit/>
          </a:bodyPr>
          <a:lstStyle/>
          <a:p>
            <a:pPr marL="12700" algn="l">
              <a:lnSpc>
                <a:spcPct val="100000"/>
              </a:lnSpc>
              <a:spcBef>
                <a:spcPts val="925"/>
              </a:spcBef>
              <a:tabLst>
                <a:tab pos="299085" algn="l"/>
              </a:tabLst>
            </a:pPr>
            <a:r>
              <a:rPr sz="1600" dirty="0">
                <a:solidFill>
                  <a:schemeClr val="tx1"/>
                </a:solidFill>
                <a:latin typeface="+mj-lt"/>
                <a:cs typeface="Calibri"/>
              </a:rPr>
              <a:t>ide.10 - household income = interval variable, income in Euros, with special values 8 - refused to answer; 9 - don´t know</a:t>
            </a:r>
            <a:endParaRPr lang="en-US" sz="1600" dirty="0">
              <a:solidFill>
                <a:schemeClr val="tx1"/>
              </a:solidFill>
              <a:latin typeface="+mj-lt"/>
              <a:cs typeface="Calibri"/>
            </a:endParaRPr>
          </a:p>
        </p:txBody>
      </p:sp>
      <p:sp>
        <p:nvSpPr>
          <p:cNvPr id="9" name="object 5">
            <a:extLst>
              <a:ext uri="{FF2B5EF4-FFF2-40B4-BE49-F238E27FC236}">
                <a16:creationId xmlns:a16="http://schemas.microsoft.com/office/drawing/2014/main" id="{D6C6DFE9-3D8D-45F1-A797-C86931376CB5}"/>
              </a:ext>
            </a:extLst>
          </p:cNvPr>
          <p:cNvSpPr txBox="1"/>
          <p:nvPr/>
        </p:nvSpPr>
        <p:spPr>
          <a:xfrm>
            <a:off x="908752" y="3531450"/>
            <a:ext cx="5077492" cy="259686"/>
          </a:xfrm>
          <a:prstGeom prst="rect">
            <a:avLst/>
          </a:prstGeom>
        </p:spPr>
        <p:txBody>
          <a:bodyPr vert="horz" wrap="square" lIns="0" tIns="13335" rIns="0" bIns="0" rtlCol="0">
            <a:spAutoFit/>
          </a:bodyPr>
          <a:lstStyle/>
          <a:p>
            <a:pPr marL="12700" algn="l">
              <a:lnSpc>
                <a:spcPct val="100000"/>
              </a:lnSpc>
              <a:spcBef>
                <a:spcPts val="105"/>
              </a:spcBef>
            </a:pPr>
            <a:r>
              <a:rPr sz="1600" dirty="0">
                <a:solidFill>
                  <a:schemeClr val="tx1"/>
                </a:solidFill>
                <a:latin typeface="+mj-lt"/>
                <a:cs typeface="Calibri"/>
              </a:rPr>
              <a:t>CD – respondents identification</a:t>
            </a:r>
          </a:p>
        </p:txBody>
      </p:sp>
      <p:sp>
        <p:nvSpPr>
          <p:cNvPr id="10" name="object 6">
            <a:extLst>
              <a:ext uri="{FF2B5EF4-FFF2-40B4-BE49-F238E27FC236}">
                <a16:creationId xmlns:a16="http://schemas.microsoft.com/office/drawing/2014/main" id="{5A1B0006-EE1D-414D-A260-CB3B2E7D6AB4}"/>
              </a:ext>
            </a:extLst>
          </p:cNvPr>
          <p:cNvSpPr txBox="1"/>
          <p:nvPr/>
        </p:nvSpPr>
        <p:spPr>
          <a:xfrm>
            <a:off x="908752" y="4086017"/>
            <a:ext cx="10938866" cy="1262525"/>
          </a:xfrm>
          <a:prstGeom prst="rect">
            <a:avLst/>
          </a:prstGeom>
        </p:spPr>
        <p:txBody>
          <a:bodyPr vert="horz" wrap="square" lIns="0" tIns="102235" rIns="0" bIns="0" rtlCol="0">
            <a:spAutoFit/>
          </a:bodyPr>
          <a:lstStyle/>
          <a:p>
            <a:pPr marL="12700" algn="l">
              <a:lnSpc>
                <a:spcPct val="100000"/>
              </a:lnSpc>
              <a:spcBef>
                <a:spcPts val="805"/>
              </a:spcBef>
            </a:pPr>
            <a:r>
              <a:rPr sz="1600" b="1" dirty="0">
                <a:solidFill>
                  <a:schemeClr val="tx1"/>
                </a:solidFill>
                <a:latin typeface="+mj-lt"/>
                <a:cs typeface="Calibri"/>
              </a:rPr>
              <a:t>Syntax (SPSS):</a:t>
            </a:r>
            <a:endParaRPr sz="1600" dirty="0">
              <a:solidFill>
                <a:schemeClr val="tx1"/>
              </a:solidFill>
              <a:latin typeface="+mj-lt"/>
              <a:cs typeface="Calibri"/>
            </a:endParaRPr>
          </a:p>
          <a:p>
            <a:pPr marL="12700" algn="l">
              <a:lnSpc>
                <a:spcPct val="100000"/>
              </a:lnSpc>
              <a:spcBef>
                <a:spcPts val="795"/>
              </a:spcBef>
            </a:pPr>
            <a:r>
              <a:rPr sz="1600" dirty="0">
                <a:solidFill>
                  <a:schemeClr val="tx1"/>
                </a:solidFill>
                <a:latin typeface="+mj-lt"/>
                <a:cs typeface="Calibri"/>
              </a:rPr>
              <a:t>USE ALL.</a:t>
            </a:r>
          </a:p>
          <a:p>
            <a:pPr marL="12700" marR="5080" algn="l">
              <a:lnSpc>
                <a:spcPts val="1730"/>
              </a:lnSpc>
              <a:spcBef>
                <a:spcPts val="1019"/>
              </a:spcBef>
            </a:pPr>
            <a:r>
              <a:rPr sz="1600" dirty="0">
                <a:solidFill>
                  <a:schemeClr val="tx1"/>
                </a:solidFill>
                <a:latin typeface="+mj-lt"/>
                <a:cs typeface="Calibri"/>
              </a:rPr>
              <a:t>COMPUTE filter_$=(ide.10a ne 0) and (ide.10 ne 0) and (ide.10a ne 7) and (ide.10a ne 8) and (ide.10 ne 8) and (ide.10 ne 9) and  (ide.10 &lt; ide.10a).</a:t>
            </a:r>
          </a:p>
        </p:txBody>
      </p:sp>
      <p:sp>
        <p:nvSpPr>
          <p:cNvPr id="11" name="object 7">
            <a:extLst>
              <a:ext uri="{FF2B5EF4-FFF2-40B4-BE49-F238E27FC236}">
                <a16:creationId xmlns:a16="http://schemas.microsoft.com/office/drawing/2014/main" id="{91B32008-40DD-45DF-8174-27BBB903C705}"/>
              </a:ext>
            </a:extLst>
          </p:cNvPr>
          <p:cNvSpPr txBox="1"/>
          <p:nvPr/>
        </p:nvSpPr>
        <p:spPr>
          <a:xfrm>
            <a:off x="908780" y="5408763"/>
            <a:ext cx="11171923" cy="504625"/>
          </a:xfrm>
          <a:prstGeom prst="rect">
            <a:avLst/>
          </a:prstGeom>
        </p:spPr>
        <p:txBody>
          <a:bodyPr vert="horz" wrap="square" lIns="0" tIns="12065" rIns="0" bIns="0" rtlCol="0">
            <a:spAutoFit/>
          </a:bodyPr>
          <a:lstStyle/>
          <a:p>
            <a:pPr marL="12700" algn="l">
              <a:spcBef>
                <a:spcPts val="95"/>
              </a:spcBef>
            </a:pPr>
            <a:r>
              <a:rPr sz="1600" dirty="0">
                <a:solidFill>
                  <a:schemeClr val="tx1"/>
                </a:solidFill>
                <a:latin typeface="+mj-lt"/>
                <a:cs typeface="Calibri"/>
              </a:rPr>
              <a:t>VARIABLE LABELS filter_$ '(ide.10a ne 0) and (ide.10 ne 0) and (ide.10a ne 7) and (ide.10a ne 8) and (ide.10 ne 8) and (ide.10 ne 9)</a:t>
            </a:r>
            <a:r>
              <a:rPr lang="en-US" sz="1600" dirty="0">
                <a:solidFill>
                  <a:schemeClr val="tx1"/>
                </a:solidFill>
                <a:latin typeface="+mj-lt"/>
                <a:cs typeface="Calibri"/>
              </a:rPr>
              <a:t> and (ide.10 &lt; ide.10a) (FILTER)'.</a:t>
            </a:r>
          </a:p>
        </p:txBody>
      </p:sp>
      <p:sp>
        <p:nvSpPr>
          <p:cNvPr id="12" name="object 8">
            <a:extLst>
              <a:ext uri="{FF2B5EF4-FFF2-40B4-BE49-F238E27FC236}">
                <a16:creationId xmlns:a16="http://schemas.microsoft.com/office/drawing/2014/main" id="{A67A8F50-7843-467A-B8BA-8DF900C44753}"/>
              </a:ext>
            </a:extLst>
          </p:cNvPr>
          <p:cNvSpPr txBox="1"/>
          <p:nvPr/>
        </p:nvSpPr>
        <p:spPr>
          <a:xfrm>
            <a:off x="908780" y="5913388"/>
            <a:ext cx="5912643" cy="2212272"/>
          </a:xfrm>
          <a:prstGeom prst="rect">
            <a:avLst/>
          </a:prstGeom>
        </p:spPr>
        <p:txBody>
          <a:bodyPr vert="horz" wrap="square" lIns="0" tIns="114935" rIns="0" bIns="0" rtlCol="0">
            <a:spAutoFit/>
          </a:bodyPr>
          <a:lstStyle/>
          <a:p>
            <a:pPr marL="12700" marR="5080" algn="l">
              <a:lnSpc>
                <a:spcPct val="141900"/>
              </a:lnSpc>
            </a:pPr>
            <a:r>
              <a:rPr sz="1600" dirty="0">
                <a:solidFill>
                  <a:schemeClr val="tx1"/>
                </a:solidFill>
                <a:latin typeface="+mj-lt"/>
                <a:cs typeface="Calibri"/>
              </a:rPr>
              <a:t>VALUE LABELS filter_$ 0 'Not Selected' 1 'Selected'.  FORMATS filter_$ (f1.0).</a:t>
            </a:r>
          </a:p>
          <a:p>
            <a:pPr marL="12700" marR="2022475" algn="l">
              <a:lnSpc>
                <a:spcPct val="141900"/>
              </a:lnSpc>
              <a:spcBef>
                <a:spcPts val="10"/>
              </a:spcBef>
            </a:pPr>
            <a:r>
              <a:rPr sz="1600" dirty="0">
                <a:solidFill>
                  <a:schemeClr val="tx1"/>
                </a:solidFill>
                <a:latin typeface="+mj-lt"/>
                <a:cs typeface="Calibri"/>
              </a:rPr>
              <a:t>FILTER BY filter_$.  EXECUTE.</a:t>
            </a:r>
          </a:p>
          <a:p>
            <a:pPr marL="12700" algn="l">
              <a:lnSpc>
                <a:spcPct val="100000"/>
              </a:lnSpc>
              <a:spcBef>
                <a:spcPts val="805"/>
              </a:spcBef>
            </a:pPr>
            <a:r>
              <a:rPr sz="1600" dirty="0">
                <a:solidFill>
                  <a:schemeClr val="tx1"/>
                </a:solidFill>
                <a:latin typeface="+mj-lt"/>
                <a:cs typeface="Calibri"/>
              </a:rPr>
              <a:t>FREQUENCIES VARIABLES=CD</a:t>
            </a:r>
          </a:p>
          <a:p>
            <a:pPr marL="12700" marR="1929764" algn="l">
              <a:lnSpc>
                <a:spcPct val="141900"/>
              </a:lnSpc>
              <a:spcBef>
                <a:spcPts val="10"/>
              </a:spcBef>
            </a:pPr>
            <a:r>
              <a:rPr sz="1600" dirty="0">
                <a:solidFill>
                  <a:schemeClr val="tx1"/>
                </a:solidFill>
                <a:latin typeface="+mj-lt"/>
                <a:cs typeface="Calibri"/>
              </a:rPr>
              <a:t>/ORDER=ANALYSIS.  FILTER OFF.</a:t>
            </a:r>
          </a:p>
          <a:p>
            <a:pPr marL="12700" algn="l">
              <a:lnSpc>
                <a:spcPct val="100000"/>
              </a:lnSpc>
              <a:spcBef>
                <a:spcPts val="805"/>
              </a:spcBef>
            </a:pPr>
            <a:r>
              <a:rPr sz="1600" dirty="0">
                <a:solidFill>
                  <a:schemeClr val="tx1"/>
                </a:solidFill>
                <a:latin typeface="+mj-lt"/>
                <a:cs typeface="Calibri"/>
              </a:rPr>
              <a:t>USE ALL.</a:t>
            </a:r>
          </a:p>
        </p:txBody>
      </p:sp>
    </p:spTree>
    <p:extLst>
      <p:ext uri="{BB962C8B-B14F-4D97-AF65-F5344CB8AC3E}">
        <p14:creationId xmlns:p14="http://schemas.microsoft.com/office/powerpoint/2010/main" val="378732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0" y="2626467"/>
            <a:ext cx="15788163" cy="5068041"/>
          </a:xfrm>
        </p:spPr>
        <p:txBody>
          <a:bodyPr>
            <a:noAutofit/>
          </a:bodyPr>
          <a:lstStyle/>
          <a:p>
            <a:pPr marL="0" indent="0">
              <a:buNone/>
            </a:pPr>
            <a:r>
              <a:rPr lang="en-US" dirty="0"/>
              <a:t>e.g. Suspicious values</a:t>
            </a:r>
          </a:p>
          <a:p>
            <a:r>
              <a:rPr lang="en-US" dirty="0"/>
              <a:t>Comparison with respondents’ original answers.</a:t>
            </a:r>
          </a:p>
          <a:p>
            <a:r>
              <a:rPr lang="en-US" dirty="0"/>
              <a:t>Inconsistencies can be generated by the respondents themselves (true value not known)</a:t>
            </a:r>
          </a:p>
          <a:p>
            <a:endParaRPr lang="en-US" dirty="0"/>
          </a:p>
          <a:p>
            <a:pPr marL="0" indent="0">
              <a:buNone/>
            </a:pPr>
            <a:r>
              <a:rPr lang="en-US" dirty="0"/>
              <a:t>	</a:t>
            </a:r>
            <a:r>
              <a:rPr lang="en-US" b="1" dirty="0"/>
              <a:t>Delete?  </a:t>
            </a:r>
          </a:p>
          <a:p>
            <a:pPr marL="0" indent="0">
              <a:buNone/>
            </a:pPr>
            <a:r>
              <a:rPr lang="en-US" b="1" dirty="0"/>
              <a:t>	Correct?  </a:t>
            </a:r>
          </a:p>
          <a:p>
            <a:pPr marL="0" indent="0">
              <a:buNone/>
            </a:pPr>
            <a:r>
              <a:rPr lang="en-US" b="1" dirty="0"/>
              <a:t>	Keep?</a:t>
            </a:r>
          </a:p>
          <a:p>
            <a:endParaRPr lang="en-US" dirty="0"/>
          </a:p>
          <a:p>
            <a:r>
              <a:rPr lang="en-US" dirty="0"/>
              <a:t>Single right recipe does not exist  Think twice, document changes.</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What to do with error values? (tricky)</a:t>
            </a:r>
            <a:endParaRPr lang="en-GB" dirty="0"/>
          </a:p>
        </p:txBody>
      </p:sp>
    </p:spTree>
    <p:extLst>
      <p:ext uri="{BB962C8B-B14F-4D97-AF65-F5344CB8AC3E}">
        <p14:creationId xmlns:p14="http://schemas.microsoft.com/office/powerpoint/2010/main" val="23933569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18D8-3580-AA42-BC75-E600A63DC02E}"/>
              </a:ext>
            </a:extLst>
          </p:cNvPr>
          <p:cNvSpPr>
            <a:spLocks noGrp="1"/>
          </p:cNvSpPr>
          <p:nvPr>
            <p:ph type="body" idx="1"/>
          </p:nvPr>
        </p:nvSpPr>
        <p:spPr>
          <a:xfrm>
            <a:off x="908781" y="2490281"/>
            <a:ext cx="12865585" cy="5204228"/>
          </a:xfrm>
        </p:spPr>
        <p:txBody>
          <a:bodyPr>
            <a:noAutofit/>
          </a:bodyPr>
          <a:lstStyle/>
          <a:p>
            <a:pPr marL="0" indent="0">
              <a:buNone/>
            </a:pPr>
            <a:r>
              <a:rPr lang="en-US" dirty="0"/>
              <a:t>Transcription</a:t>
            </a:r>
          </a:p>
          <a:p>
            <a:r>
              <a:rPr lang="en-US" dirty="0"/>
              <a:t>The most common formats of qualitative data = written texts, interview data and focus group discussion data;</a:t>
            </a:r>
          </a:p>
          <a:p>
            <a:r>
              <a:rPr lang="en-US" dirty="0"/>
              <a:t>Record -&gt; Transcribe;</a:t>
            </a:r>
          </a:p>
          <a:p>
            <a:endParaRPr lang="en-US" dirty="0"/>
          </a:p>
          <a:p>
            <a:pPr marL="0" indent="0">
              <a:buNone/>
            </a:pPr>
            <a:r>
              <a:rPr lang="en-US" dirty="0"/>
              <a:t>Transcription = conversion of audio or video recordings into text.</a:t>
            </a:r>
          </a:p>
          <a:p>
            <a:endParaRPr lang="en-US" dirty="0"/>
          </a:p>
          <a:p>
            <a:r>
              <a:rPr lang="en-US" dirty="0"/>
              <a:t>If you intend to share your data with other researchers, you should prepare a full transcription of your recordings;</a:t>
            </a:r>
          </a:p>
          <a:p>
            <a:r>
              <a:rPr lang="en-US" dirty="0"/>
              <a:t>If the transcription is not in English, prepare summary in English.</a:t>
            </a:r>
          </a:p>
        </p:txBody>
      </p:sp>
      <p:sp>
        <p:nvSpPr>
          <p:cNvPr id="3" name="Title 2">
            <a:extLst>
              <a:ext uri="{FF2B5EF4-FFF2-40B4-BE49-F238E27FC236}">
                <a16:creationId xmlns:a16="http://schemas.microsoft.com/office/drawing/2014/main" id="{0EF4A075-41F4-AD44-AF37-03A9A8646F17}"/>
              </a:ext>
            </a:extLst>
          </p:cNvPr>
          <p:cNvSpPr>
            <a:spLocks noGrp="1"/>
          </p:cNvSpPr>
          <p:nvPr>
            <p:ph type="title"/>
          </p:nvPr>
        </p:nvSpPr>
        <p:spPr/>
        <p:txBody>
          <a:bodyPr/>
          <a:lstStyle/>
          <a:p>
            <a:r>
              <a:rPr lang="en-US" dirty="0"/>
              <a:t>Data entry: Qualitative data</a:t>
            </a:r>
            <a:endParaRPr lang="en-GB" dirty="0"/>
          </a:p>
        </p:txBody>
      </p:sp>
    </p:spTree>
    <p:extLst>
      <p:ext uri="{BB962C8B-B14F-4D97-AF65-F5344CB8AC3E}">
        <p14:creationId xmlns:p14="http://schemas.microsoft.com/office/powerpoint/2010/main" val="2741990823"/>
      </p:ext>
    </p:extLst>
  </p:cSld>
  <p:clrMapOvr>
    <a:masterClrMapping/>
  </p:clrMapOvr>
  <p:transition spd="med"/>
</p:sld>
</file>

<file path=ppt/theme/theme1.xml><?xml version="1.0" encoding="utf-8"?>
<a:theme xmlns:a="http://schemas.openxmlformats.org/drawingml/2006/main" name="White">
  <a:themeElements>
    <a:clrScheme name="CESSDA">
      <a:dk1>
        <a:srgbClr val="4E4D56"/>
      </a:dk1>
      <a:lt1>
        <a:srgbClr val="A4C9E8"/>
      </a:lt1>
      <a:dk2>
        <a:srgbClr val="454545"/>
      </a:dk2>
      <a:lt2>
        <a:srgbClr val="E6E6E6"/>
      </a:lt2>
      <a:accent1>
        <a:srgbClr val="75B7E8"/>
      </a:accent1>
      <a:accent2>
        <a:srgbClr val="4E4D56"/>
      </a:accent2>
      <a:accent3>
        <a:srgbClr val="FFFFFF"/>
      </a:accent3>
      <a:accent4>
        <a:srgbClr val="FFFFFF"/>
      </a:accent4>
      <a:accent5>
        <a:srgbClr val="FFFFFF"/>
      </a:accent5>
      <a:accent6>
        <a:srgbClr val="FFFFFF"/>
      </a:accent6>
      <a:hlink>
        <a:srgbClr val="2A8FDB"/>
      </a:hlink>
      <a:folHlink>
        <a:srgbClr val="92919C"/>
      </a:folHlink>
    </a:clrScheme>
    <a:fontScheme name="CESSDA">
      <a:majorFont>
        <a:latin typeface="Tahoma"/>
        <a:ea typeface="Helvetica"/>
        <a:cs typeface="Helvetica"/>
      </a:majorFont>
      <a:minorFont>
        <a:latin typeface="Tahoma"/>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50800" tIns="50800" rIns="50800" bIns="50800" rtlCol="0">
        <a:normAutofit/>
      </a:bodyPr>
      <a:lstStyle>
        <a:defPPr algn="l">
          <a:defRPr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CESSDA_Presentation_Template_16_to_9_26.11.2019_13.00.potx" id="{7406F75E-BD62-4707-AFDD-5B97858B7757}" vid="{8A02090C-057A-41F9-B26E-2882980B4657}"/>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0</TotalTime>
  <Words>2908</Words>
  <Application>Microsoft Office PowerPoint</Application>
  <PresentationFormat>Custom</PresentationFormat>
  <Paragraphs>268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Helvetica Neue</vt:lpstr>
      <vt:lpstr>Helvetica Neue Medium</vt:lpstr>
      <vt:lpstr>Tahoma</vt:lpstr>
      <vt:lpstr>Times New Roman</vt:lpstr>
      <vt:lpstr>White</vt:lpstr>
      <vt:lpstr>PowerPoint Presentation</vt:lpstr>
      <vt:lpstr>What is the chapter Process about?</vt:lpstr>
      <vt:lpstr>Subchapter: Data entry</vt:lpstr>
      <vt:lpstr>Data entry: Quantitative data</vt:lpstr>
      <vt:lpstr>Minimizing errors in manual data entry I.</vt:lpstr>
      <vt:lpstr>Minimizing errors in manual data entry II.</vt:lpstr>
      <vt:lpstr>Minimizing errors in manual data entry II.</vt:lpstr>
      <vt:lpstr>What to do with error values? (tricky)</vt:lpstr>
      <vt:lpstr>Data entry: Qualitative data</vt:lpstr>
      <vt:lpstr>Basic rules for transcriptions</vt:lpstr>
      <vt:lpstr>Subchapter: Quantitative coding</vt:lpstr>
      <vt:lpstr>Coding recommendations:</vt:lpstr>
      <vt:lpstr>Example of standardized coding scheme</vt:lpstr>
      <vt:lpstr>Exercise:</vt:lpstr>
      <vt:lpstr>Coding missing values</vt:lpstr>
      <vt:lpstr>Coding missing values</vt:lpstr>
      <vt:lpstr>Subchapter: Qualitative coding</vt:lpstr>
      <vt:lpstr>Concept driven coding vs data driven coding</vt:lpstr>
      <vt:lpstr>Documenting codes</vt:lpstr>
      <vt:lpstr>Prevent coder variance</vt:lpstr>
      <vt:lpstr>Definitional drift in coding</vt:lpstr>
      <vt:lpstr>Dive in deep? Weights of survey data</vt:lpstr>
      <vt:lpstr>Issue of quality</vt:lpstr>
      <vt:lpstr>PowerPoint Presentation</vt:lpstr>
      <vt:lpstr>File formats and data conversion</vt:lpstr>
      <vt:lpstr>Data authenticity</vt:lpstr>
      <vt:lpstr>Version control</vt:lpstr>
      <vt:lpstr>Versioning new data types</vt:lpstr>
      <vt:lpstr>Versioning new data types: emerging issues for data archiving and citing </vt:lpstr>
      <vt:lpstr>Wrap up: Data quality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Smith</dc:creator>
  <cp:lastModifiedBy>Voronin, Yevhen</cp:lastModifiedBy>
  <cp:revision>30</cp:revision>
  <dcterms:created xsi:type="dcterms:W3CDTF">2019-12-04T12:40:52Z</dcterms:created>
  <dcterms:modified xsi:type="dcterms:W3CDTF">2022-02-04T11:21:35Z</dcterms:modified>
</cp:coreProperties>
</file>