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4"/>
  </p:notesMasterIdLst>
  <p:sldIdLst>
    <p:sldId id="266" r:id="rId2"/>
    <p:sldId id="273" r:id="rId3"/>
    <p:sldId id="274" r:id="rId4"/>
    <p:sldId id="275" r:id="rId5"/>
    <p:sldId id="276" r:id="rId6"/>
    <p:sldId id="277"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264" r:id="rId53"/>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521415D9-36F7-43E2-AB2F-B90AF26B5E84}">
      <p14:sectionLst xmlns:p14="http://schemas.microsoft.com/office/powerpoint/2010/main">
        <p14:section name="Розділ за замовчуванням" id="{6F4AD4F9-D1F5-47E2-B0ED-3AF627AC1638}">
          <p14:sldIdLst>
            <p14:sldId id="266"/>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26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73D6A9-BA1B-E968-40FE-C9AE9FD92C95}" name="Piesch, Sophia" initials="PS" userId="Piesch, Sophi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F5AB1C69-6EDB-4FF4-983F-18BD219EF322}" styleName="Помір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7CE84F3-28C3-443E-9E96-99CF82512B78}" styleName="Темний стиль 1 – акцент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Без стилю та сітки таблиці">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58" autoAdjust="0"/>
    <p:restoredTop sz="96327" autoAdjust="0"/>
  </p:normalViewPr>
  <p:slideViewPr>
    <p:cSldViewPr snapToGrid="0" snapToObjects="1">
      <p:cViewPr varScale="1">
        <p:scale>
          <a:sx n="50" d="100"/>
          <a:sy n="50" d="100"/>
        </p:scale>
        <p:origin x="69" y="35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381000" y="685800"/>
            <a:ext cx="6096000" cy="3429000"/>
          </a:xfrm>
          <a:prstGeom prst="rect">
            <a:avLst/>
          </a:prstGeom>
        </p:spPr>
        <p:txBody>
          <a:bodyPr/>
          <a:lstStyle/>
          <a:p>
            <a:endParaRPr/>
          </a:p>
        </p:txBody>
      </p:sp>
      <p:sp>
        <p:nvSpPr>
          <p:cNvPr id="201" name="Shape 20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8" name="Title Text"/>
          <p:cNvSpPr txBox="1">
            <a:spLocks noGrp="1"/>
          </p:cNvSpPr>
          <p:nvPr>
            <p:ph type="body" sz="quarter" idx="13" hasCustomPrompt="1"/>
          </p:nvPr>
        </p:nvSpPr>
        <p:spPr>
          <a:xfrm>
            <a:off x="2461053" y="3232680"/>
            <a:ext cx="13953494" cy="1402821"/>
          </a:xfrm>
          <a:prstGeom prst="rect">
            <a:avLst/>
          </a:prstGeom>
        </p:spPr>
        <p:txBody>
          <a:bodyPr anchor="b"/>
          <a:lstStyle>
            <a:lvl1pPr marL="0" indent="0">
              <a:spcBef>
                <a:spcPts val="0"/>
              </a:spcBef>
              <a:buSzTx/>
              <a:buNone/>
              <a:defRPr sz="800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GB" noProof="0"/>
              <a:t>Title Text</a:t>
            </a:r>
          </a:p>
        </p:txBody>
      </p:sp>
      <p:sp>
        <p:nvSpPr>
          <p:cNvPr id="59" name="Body Level One"/>
          <p:cNvSpPr txBox="1">
            <a:spLocks noGrp="1"/>
          </p:cNvSpPr>
          <p:nvPr>
            <p:ph type="body" sz="quarter" idx="14" hasCustomPrompt="1"/>
          </p:nvPr>
        </p:nvSpPr>
        <p:spPr>
          <a:xfrm>
            <a:off x="2394860" y="5016501"/>
            <a:ext cx="6517946" cy="810155"/>
          </a:xfrm>
          <a:prstGeom prst="rect">
            <a:avLst/>
          </a:prstGeom>
        </p:spPr>
        <p:txBody>
          <a:bodyPr anchor="t"/>
          <a:lstStyle>
            <a:lvl1pPr marL="0" indent="0" defTabSz="403097">
              <a:spcBef>
                <a:spcPts val="0"/>
              </a:spcBef>
              <a:buSzTx/>
              <a:buNone/>
              <a:defRPr sz="4140">
                <a:solidFill>
                  <a:srgbClr val="94C2E9"/>
                </a:solidFill>
                <a:latin typeface="Tahoma" panose="020B0604030504040204" pitchFamily="34" charset="0"/>
                <a:ea typeface="Tahoma" panose="020B0604030504040204" pitchFamily="34" charset="0"/>
                <a:cs typeface="Tahoma" panose="020B0604030504040204" pitchFamily="34" charset="0"/>
                <a:sym typeface="Open Sans Light"/>
              </a:defRPr>
            </a:lvl1pPr>
          </a:lstStyle>
          <a:p>
            <a:r>
              <a:rPr lang="en-GB" noProof="0"/>
              <a:t>Subtitle Text</a:t>
            </a:r>
          </a:p>
        </p:txBody>
      </p:sp>
      <p:sp>
        <p:nvSpPr>
          <p:cNvPr id="60" name="Line"/>
          <p:cNvSpPr/>
          <p:nvPr/>
        </p:nvSpPr>
        <p:spPr>
          <a:xfrm>
            <a:off x="2546956" y="4682067"/>
            <a:ext cx="12699160" cy="1"/>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Helvetica Neue Medium"/>
                <a:ea typeface="Helvetica Neue Medium"/>
                <a:cs typeface="Helvetica Neue Medium"/>
                <a:sym typeface="Helvetica Neue Medium"/>
              </a:defRPr>
            </a:pPr>
            <a:endParaRPr lang="en-GB" sz="2200" noProof="0"/>
          </a:p>
        </p:txBody>
      </p:sp>
      <p:sp>
        <p:nvSpPr>
          <p:cNvPr id="61" name="Line"/>
          <p:cNvSpPr/>
          <p:nvPr/>
        </p:nvSpPr>
        <p:spPr>
          <a:xfrm>
            <a:off x="2546956" y="4682067"/>
            <a:ext cx="2068305" cy="1"/>
          </a:xfrm>
          <a:prstGeom prst="line">
            <a:avLst/>
          </a:prstGeom>
          <a:ln w="88900">
            <a:solidFill>
              <a:srgbClr val="94C2E9"/>
            </a:solidFill>
            <a:miter lim="400000"/>
          </a:ln>
        </p:spPr>
        <p:txBody>
          <a:bodyPr lIns="50800" tIns="50800" rIns="50800" bIns="50800" anchor="ctr"/>
          <a:lstStyle/>
          <a:p>
            <a:pPr>
              <a:defRPr sz="2200" b="0">
                <a:solidFill>
                  <a:srgbClr val="FFFFFF"/>
                </a:solidFill>
                <a:latin typeface="Helvetica Neue Medium"/>
                <a:ea typeface="Helvetica Neue Medium"/>
                <a:cs typeface="Helvetica Neue Medium"/>
                <a:sym typeface="Helvetica Neue Medium"/>
              </a:defRPr>
            </a:pPr>
            <a:endParaRPr lang="en-GB" sz="2200" noProof="0"/>
          </a:p>
        </p:txBody>
      </p:sp>
      <p:sp>
        <p:nvSpPr>
          <p:cNvPr id="62" name="cessda.eu"/>
          <p:cNvSpPr txBox="1"/>
          <p:nvPr/>
        </p:nvSpPr>
        <p:spPr>
          <a:xfrm>
            <a:off x="2946216" y="8189517"/>
            <a:ext cx="1213473"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0">
                <a:solidFill>
                  <a:srgbClr val="FFFFFF"/>
                </a:solidFill>
                <a:latin typeface="+mj-lt"/>
                <a:ea typeface="+mj-ea"/>
                <a:cs typeface="+mj-cs"/>
                <a:sym typeface="Helvetica"/>
              </a:defRPr>
            </a:lvl1pPr>
          </a:lstStyle>
          <a:p>
            <a:r>
              <a:rPr lang="en-GB" sz="2000" noProof="0"/>
              <a:t>cessda.eu</a:t>
            </a:r>
          </a:p>
        </p:txBody>
      </p:sp>
      <p:sp>
        <p:nvSpPr>
          <p:cNvPr id="63" name="@CESSDA_Data"/>
          <p:cNvSpPr txBox="1"/>
          <p:nvPr/>
        </p:nvSpPr>
        <p:spPr>
          <a:xfrm>
            <a:off x="5845801" y="8175179"/>
            <a:ext cx="1917192"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0">
                <a:solidFill>
                  <a:srgbClr val="FFFFFF"/>
                </a:solidFill>
                <a:latin typeface="+mj-lt"/>
                <a:ea typeface="+mj-ea"/>
                <a:cs typeface="+mj-cs"/>
                <a:sym typeface="Helvetica"/>
              </a:defRPr>
            </a:lvl1pPr>
          </a:lstStyle>
          <a:p>
            <a:r>
              <a:rPr lang="en-GB" sz="2000" noProof="0"/>
              <a:t>@CESSDA_Data</a:t>
            </a:r>
          </a:p>
        </p:txBody>
      </p:sp>
      <p:sp>
        <p:nvSpPr>
          <p:cNvPr id="3" name="Text Placeholder 2">
            <a:extLst>
              <a:ext uri="{FF2B5EF4-FFF2-40B4-BE49-F238E27FC236}">
                <a16:creationId xmlns:a16="http://schemas.microsoft.com/office/drawing/2014/main" id="{51CE480C-C9C6-5D45-AB33-5D4BDDA8EA63}"/>
              </a:ext>
            </a:extLst>
          </p:cNvPr>
          <p:cNvSpPr>
            <a:spLocks noGrp="1"/>
          </p:cNvSpPr>
          <p:nvPr>
            <p:ph type="body" sz="quarter" idx="15" hasCustomPrompt="1"/>
          </p:nvPr>
        </p:nvSpPr>
        <p:spPr>
          <a:xfrm>
            <a:off x="2394025" y="5981700"/>
            <a:ext cx="5429415" cy="520700"/>
          </a:xfrm>
          <a:prstGeom prst="rect">
            <a:avLst/>
          </a:prstGeom>
        </p:spPr>
        <p:txBody>
          <a:bodyPr>
            <a:normAutofit/>
          </a:bodyPr>
          <a:lstStyle>
            <a:lvl1pPr marL="0" indent="0">
              <a:buNone/>
              <a:defRPr sz="2000" i="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GB" noProof="0"/>
              <a:t>Name |  Affiliation </a:t>
            </a:r>
          </a:p>
        </p:txBody>
      </p:sp>
      <p:sp>
        <p:nvSpPr>
          <p:cNvPr id="16" name="Text Placeholder 2">
            <a:extLst>
              <a:ext uri="{FF2B5EF4-FFF2-40B4-BE49-F238E27FC236}">
                <a16:creationId xmlns:a16="http://schemas.microsoft.com/office/drawing/2014/main" id="{AD23994B-5EA0-654E-B1FA-84C322F813AE}"/>
              </a:ext>
            </a:extLst>
          </p:cNvPr>
          <p:cNvSpPr>
            <a:spLocks noGrp="1"/>
          </p:cNvSpPr>
          <p:nvPr>
            <p:ph type="body" sz="quarter" idx="16" hasCustomPrompt="1"/>
          </p:nvPr>
        </p:nvSpPr>
        <p:spPr>
          <a:xfrm>
            <a:off x="2410958" y="6908800"/>
            <a:ext cx="5429415" cy="520700"/>
          </a:xfrm>
          <a:prstGeom prst="rect">
            <a:avLst/>
          </a:prstGeom>
        </p:spPr>
        <p:txBody>
          <a:bodyPr>
            <a:normAutofit/>
          </a:bodyPr>
          <a:lstStyle>
            <a:lvl1pPr marL="0" indent="0">
              <a:buNone/>
              <a:defRPr sz="2000" i="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GB" noProof="0"/>
              <a:t>Date |  Event</a:t>
            </a:r>
          </a:p>
        </p:txBody>
      </p:sp>
      <p:pic>
        <p:nvPicPr>
          <p:cNvPr id="4" name="Picture 3">
            <a:extLst>
              <a:ext uri="{FF2B5EF4-FFF2-40B4-BE49-F238E27FC236}">
                <a16:creationId xmlns:a16="http://schemas.microsoft.com/office/drawing/2014/main" id="{C5E36834-6554-4864-818F-941E3569BC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99897" y="626969"/>
            <a:ext cx="2914650" cy="781050"/>
          </a:xfrm>
          <a:prstGeom prst="rect">
            <a:avLst/>
          </a:prstGeom>
        </p:spPr>
      </p:pic>
      <p:pic>
        <p:nvPicPr>
          <p:cNvPr id="6" name="Picture 5">
            <a:extLst>
              <a:ext uri="{FF2B5EF4-FFF2-40B4-BE49-F238E27FC236}">
                <a16:creationId xmlns:a16="http://schemas.microsoft.com/office/drawing/2014/main" id="{93BF697F-DB48-41D1-AB67-04B85B6DA1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1980" y="8212130"/>
            <a:ext cx="417023" cy="336466"/>
          </a:xfrm>
          <a:prstGeom prst="rect">
            <a:avLst/>
          </a:prstGeom>
        </p:spPr>
      </p:pic>
      <p:pic>
        <p:nvPicPr>
          <p:cNvPr id="8" name="Picture 7">
            <a:extLst>
              <a:ext uri="{FF2B5EF4-FFF2-40B4-BE49-F238E27FC236}">
                <a16:creationId xmlns:a16="http://schemas.microsoft.com/office/drawing/2014/main" id="{287DEC08-1F81-4339-876C-3F1230F99AC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1053" y="8261351"/>
            <a:ext cx="247650" cy="266700"/>
          </a:xfrm>
          <a:prstGeom prst="rect">
            <a:avLst/>
          </a:prstGeom>
        </p:spPr>
      </p:pic>
      <p:pic>
        <p:nvPicPr>
          <p:cNvPr id="18" name="Picture 17" descr="About CC Licenses - Creative Commons">
            <a:extLst>
              <a:ext uri="{FF2B5EF4-FFF2-40B4-BE49-F238E27FC236}">
                <a16:creationId xmlns:a16="http://schemas.microsoft.com/office/drawing/2014/main" id="{1ED86095-EAC0-4124-9E9C-9B770F0E4886}"/>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05451" y="8857633"/>
            <a:ext cx="1455602" cy="509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ltern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8" name="Title Text"/>
          <p:cNvSpPr txBox="1">
            <a:spLocks noGrp="1"/>
          </p:cNvSpPr>
          <p:nvPr>
            <p:ph type="body" sz="quarter" idx="13" hasCustomPrompt="1"/>
          </p:nvPr>
        </p:nvSpPr>
        <p:spPr>
          <a:xfrm>
            <a:off x="2461053" y="3232680"/>
            <a:ext cx="13953494" cy="1402821"/>
          </a:xfrm>
          <a:prstGeom prst="rect">
            <a:avLst/>
          </a:prstGeom>
        </p:spPr>
        <p:txBody>
          <a:bodyPr anchor="b"/>
          <a:lstStyle>
            <a:lvl1pPr marL="0" indent="0">
              <a:spcBef>
                <a:spcPts val="0"/>
              </a:spcBef>
              <a:buSzTx/>
              <a:buNone/>
              <a:defRPr sz="80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GB" noProof="0"/>
              <a:t>Title Text</a:t>
            </a:r>
          </a:p>
        </p:txBody>
      </p:sp>
      <p:sp>
        <p:nvSpPr>
          <p:cNvPr id="59" name="Body Level One"/>
          <p:cNvSpPr txBox="1">
            <a:spLocks noGrp="1"/>
          </p:cNvSpPr>
          <p:nvPr>
            <p:ph type="body" sz="quarter" idx="14" hasCustomPrompt="1"/>
          </p:nvPr>
        </p:nvSpPr>
        <p:spPr>
          <a:xfrm>
            <a:off x="2394860" y="5016501"/>
            <a:ext cx="6517946" cy="810155"/>
          </a:xfrm>
          <a:prstGeom prst="rect">
            <a:avLst/>
          </a:prstGeom>
        </p:spPr>
        <p:txBody>
          <a:bodyPr anchor="t"/>
          <a:lstStyle>
            <a:lvl1pPr marL="0" indent="0" defTabSz="403097">
              <a:spcBef>
                <a:spcPts val="0"/>
              </a:spcBef>
              <a:buSzTx/>
              <a:buNone/>
              <a:defRPr sz="414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sym typeface="Open Sans Light"/>
              </a:defRPr>
            </a:lvl1pPr>
          </a:lstStyle>
          <a:p>
            <a:r>
              <a:rPr lang="en-GB" noProof="0"/>
              <a:t>Subtitle Text</a:t>
            </a:r>
          </a:p>
        </p:txBody>
      </p:sp>
      <p:sp>
        <p:nvSpPr>
          <p:cNvPr id="60" name="Line"/>
          <p:cNvSpPr/>
          <p:nvPr/>
        </p:nvSpPr>
        <p:spPr>
          <a:xfrm>
            <a:off x="2546956" y="4682067"/>
            <a:ext cx="12699160" cy="1"/>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Helvetica Neue Medium"/>
                <a:ea typeface="Helvetica Neue Medium"/>
                <a:cs typeface="Helvetica Neue Medium"/>
                <a:sym typeface="Helvetica Neue Medium"/>
              </a:defRPr>
            </a:pPr>
            <a:endParaRPr lang="en-GB" sz="2200" noProof="0"/>
          </a:p>
        </p:txBody>
      </p:sp>
      <p:sp>
        <p:nvSpPr>
          <p:cNvPr id="61" name="Line"/>
          <p:cNvSpPr/>
          <p:nvPr/>
        </p:nvSpPr>
        <p:spPr>
          <a:xfrm>
            <a:off x="2546956" y="4682067"/>
            <a:ext cx="2068305" cy="1"/>
          </a:xfrm>
          <a:prstGeom prst="line">
            <a:avLst/>
          </a:prstGeom>
          <a:ln w="88900">
            <a:solidFill>
              <a:srgbClr val="94C2E9"/>
            </a:solidFill>
            <a:miter lim="400000"/>
          </a:ln>
        </p:spPr>
        <p:txBody>
          <a:bodyPr lIns="50800" tIns="50800" rIns="50800" bIns="50800" anchor="ctr"/>
          <a:lstStyle/>
          <a:p>
            <a:pPr>
              <a:defRPr sz="2200" b="0">
                <a:solidFill>
                  <a:srgbClr val="FFFFFF"/>
                </a:solidFill>
                <a:latin typeface="Helvetica Neue Medium"/>
                <a:ea typeface="Helvetica Neue Medium"/>
                <a:cs typeface="Helvetica Neue Medium"/>
                <a:sym typeface="Helvetica Neue Medium"/>
              </a:defRPr>
            </a:pPr>
            <a:endParaRPr lang="en-GB" sz="2200" noProof="0"/>
          </a:p>
        </p:txBody>
      </p:sp>
      <p:sp>
        <p:nvSpPr>
          <p:cNvPr id="62" name="cessda.eu"/>
          <p:cNvSpPr txBox="1"/>
          <p:nvPr/>
        </p:nvSpPr>
        <p:spPr>
          <a:xfrm>
            <a:off x="2946216" y="8189517"/>
            <a:ext cx="1213473"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0">
                <a:solidFill>
                  <a:srgbClr val="FFFFFF"/>
                </a:solidFill>
                <a:latin typeface="+mj-lt"/>
                <a:ea typeface="+mj-ea"/>
                <a:cs typeface="+mj-cs"/>
                <a:sym typeface="Helvetica"/>
              </a:defRPr>
            </a:lvl1pPr>
          </a:lstStyle>
          <a:p>
            <a:r>
              <a:rPr lang="en-GB" sz="2000" noProof="0">
                <a:solidFill>
                  <a:schemeClr val="tx1">
                    <a:lumMod val="65000"/>
                    <a:lumOff val="35000"/>
                  </a:schemeClr>
                </a:solidFill>
              </a:rPr>
              <a:t>cessda.eu</a:t>
            </a:r>
          </a:p>
        </p:txBody>
      </p:sp>
      <p:sp>
        <p:nvSpPr>
          <p:cNvPr id="63" name="@CESSDA_Data"/>
          <p:cNvSpPr txBox="1"/>
          <p:nvPr/>
        </p:nvSpPr>
        <p:spPr>
          <a:xfrm>
            <a:off x="5845801" y="8175179"/>
            <a:ext cx="1917192"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0">
                <a:solidFill>
                  <a:srgbClr val="FFFFFF"/>
                </a:solidFill>
                <a:latin typeface="+mj-lt"/>
                <a:ea typeface="+mj-ea"/>
                <a:cs typeface="+mj-cs"/>
                <a:sym typeface="Helvetica"/>
              </a:defRPr>
            </a:lvl1pPr>
          </a:lstStyle>
          <a:p>
            <a:r>
              <a:rPr lang="en-GB" sz="2000" noProof="0">
                <a:solidFill>
                  <a:schemeClr val="tx1">
                    <a:lumMod val="65000"/>
                    <a:lumOff val="35000"/>
                  </a:schemeClr>
                </a:solidFill>
              </a:rPr>
              <a:t>@CESSDA_Data</a:t>
            </a:r>
          </a:p>
        </p:txBody>
      </p:sp>
      <p:sp>
        <p:nvSpPr>
          <p:cNvPr id="3" name="Text Placeholder 2">
            <a:extLst>
              <a:ext uri="{FF2B5EF4-FFF2-40B4-BE49-F238E27FC236}">
                <a16:creationId xmlns:a16="http://schemas.microsoft.com/office/drawing/2014/main" id="{51CE480C-C9C6-5D45-AB33-5D4BDDA8EA63}"/>
              </a:ext>
            </a:extLst>
          </p:cNvPr>
          <p:cNvSpPr>
            <a:spLocks noGrp="1"/>
          </p:cNvSpPr>
          <p:nvPr>
            <p:ph type="body" sz="quarter" idx="15" hasCustomPrompt="1"/>
          </p:nvPr>
        </p:nvSpPr>
        <p:spPr>
          <a:xfrm>
            <a:off x="2394025" y="5981700"/>
            <a:ext cx="5429415" cy="520700"/>
          </a:xfrm>
          <a:prstGeom prst="rect">
            <a:avLst/>
          </a:prstGeom>
        </p:spPr>
        <p:txBody>
          <a:bodyPr>
            <a:normAutofit/>
          </a:bodyPr>
          <a:lstStyle>
            <a:lvl1pPr marL="0" indent="0">
              <a:buNone/>
              <a:defRPr sz="2000" i="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GB" noProof="0"/>
              <a:t>Name |  Affiliation </a:t>
            </a:r>
          </a:p>
        </p:txBody>
      </p:sp>
      <p:sp>
        <p:nvSpPr>
          <p:cNvPr id="16" name="Text Placeholder 2">
            <a:extLst>
              <a:ext uri="{FF2B5EF4-FFF2-40B4-BE49-F238E27FC236}">
                <a16:creationId xmlns:a16="http://schemas.microsoft.com/office/drawing/2014/main" id="{AD23994B-5EA0-654E-B1FA-84C322F813AE}"/>
              </a:ext>
            </a:extLst>
          </p:cNvPr>
          <p:cNvSpPr>
            <a:spLocks noGrp="1"/>
          </p:cNvSpPr>
          <p:nvPr>
            <p:ph type="body" sz="quarter" idx="16" hasCustomPrompt="1"/>
          </p:nvPr>
        </p:nvSpPr>
        <p:spPr>
          <a:xfrm>
            <a:off x="2410958" y="6908800"/>
            <a:ext cx="5429415" cy="520700"/>
          </a:xfrm>
          <a:prstGeom prst="rect">
            <a:avLst/>
          </a:prstGeom>
        </p:spPr>
        <p:txBody>
          <a:bodyPr>
            <a:normAutofit/>
          </a:bodyPr>
          <a:lstStyle>
            <a:lvl1pPr marL="0" indent="0">
              <a:buNone/>
              <a:defRPr sz="2000" i="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GB" noProof="0"/>
              <a:t>Date |  Event</a:t>
            </a:r>
          </a:p>
        </p:txBody>
      </p:sp>
      <p:pic>
        <p:nvPicPr>
          <p:cNvPr id="8" name="Picture 7">
            <a:extLst>
              <a:ext uri="{FF2B5EF4-FFF2-40B4-BE49-F238E27FC236}">
                <a16:creationId xmlns:a16="http://schemas.microsoft.com/office/drawing/2014/main" id="{287DEC08-1F81-4339-876C-3F1230F99A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1053" y="8261351"/>
            <a:ext cx="247650" cy="266700"/>
          </a:xfrm>
          <a:prstGeom prst="rect">
            <a:avLst/>
          </a:prstGeom>
        </p:spPr>
      </p:pic>
      <p:pic>
        <p:nvPicPr>
          <p:cNvPr id="15" name="Picture 14">
            <a:extLst>
              <a:ext uri="{FF2B5EF4-FFF2-40B4-BE49-F238E27FC236}">
                <a16:creationId xmlns:a16="http://schemas.microsoft.com/office/drawing/2014/main" id="{403D95B7-25C2-4857-AD65-2ECBA44D5B3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25665" y="8058696"/>
            <a:ext cx="757121" cy="757121"/>
          </a:xfrm>
          <a:prstGeom prst="rect">
            <a:avLst/>
          </a:prstGeom>
        </p:spPr>
      </p:pic>
      <p:pic>
        <p:nvPicPr>
          <p:cNvPr id="5" name="Picture 4">
            <a:extLst>
              <a:ext uri="{FF2B5EF4-FFF2-40B4-BE49-F238E27FC236}">
                <a16:creationId xmlns:a16="http://schemas.microsoft.com/office/drawing/2014/main" id="{AB29422E-78C7-4D95-B2B0-ED09A1BEB83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570437" y="647225"/>
            <a:ext cx="2844110" cy="779276"/>
          </a:xfrm>
          <a:prstGeom prst="rect">
            <a:avLst/>
          </a:prstGeom>
        </p:spPr>
      </p:pic>
      <p:grpSp>
        <p:nvGrpSpPr>
          <p:cNvPr id="17" name="Group 16">
            <a:extLst>
              <a:ext uri="{FF2B5EF4-FFF2-40B4-BE49-F238E27FC236}">
                <a16:creationId xmlns:a16="http://schemas.microsoft.com/office/drawing/2014/main" id="{599E0CF2-C829-48CF-BC41-79A6C1B8E508}"/>
              </a:ext>
            </a:extLst>
          </p:cNvPr>
          <p:cNvGrpSpPr/>
          <p:nvPr userDrawn="1"/>
        </p:nvGrpSpPr>
        <p:grpSpPr>
          <a:xfrm>
            <a:off x="1241530" y="8869744"/>
            <a:ext cx="1068804" cy="490158"/>
            <a:chOff x="1241530" y="8869744"/>
            <a:chExt cx="1068804" cy="490158"/>
          </a:xfrm>
        </p:grpSpPr>
        <p:pic>
          <p:nvPicPr>
            <p:cNvPr id="18" name="Picture 17">
              <a:extLst>
                <a:ext uri="{FF2B5EF4-FFF2-40B4-BE49-F238E27FC236}">
                  <a16:creationId xmlns:a16="http://schemas.microsoft.com/office/drawing/2014/main" id="{0AB00F47-CE91-4CBC-9BCC-716C4A1BC8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20176" y="8869744"/>
              <a:ext cx="490158" cy="490158"/>
            </a:xfrm>
            <a:prstGeom prst="rect">
              <a:avLst/>
            </a:prstGeom>
          </p:spPr>
        </p:pic>
        <p:pic>
          <p:nvPicPr>
            <p:cNvPr id="19" name="Picture 18">
              <a:extLst>
                <a:ext uri="{FF2B5EF4-FFF2-40B4-BE49-F238E27FC236}">
                  <a16:creationId xmlns:a16="http://schemas.microsoft.com/office/drawing/2014/main" id="{265F21F2-1AE0-4DE3-A564-69DA87DBC31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41530" y="8869744"/>
              <a:ext cx="490158" cy="490158"/>
            </a:xfrm>
            <a:prstGeom prst="rect">
              <a:avLst/>
            </a:prstGeom>
          </p:spPr>
        </p:pic>
      </p:grpSp>
    </p:spTree>
    <p:extLst>
      <p:ext uri="{BB962C8B-B14F-4D97-AF65-F5344CB8AC3E}">
        <p14:creationId xmlns:p14="http://schemas.microsoft.com/office/powerpoint/2010/main" val="15520683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stand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5" name="Body Level One…"/>
          <p:cNvSpPr txBox="1">
            <a:spLocks noGrp="1"/>
          </p:cNvSpPr>
          <p:nvPr>
            <p:ph type="body" idx="1"/>
          </p:nvPr>
        </p:nvSpPr>
        <p:spPr>
          <a:xfrm>
            <a:off x="908781" y="2496211"/>
            <a:ext cx="14716508" cy="4998906"/>
          </a:xfrm>
          <a:prstGeom prst="rect">
            <a:avLst/>
          </a:prstGeom>
        </p:spPr>
        <p:txBody>
          <a:bodyPr/>
          <a:lstStyle>
            <a:lvl1pPr marL="584200" indent="-584200">
              <a:buSzPct val="73000"/>
              <a:buBlip>
                <a:blip r:embed="rId3"/>
              </a:buBlip>
              <a:defRPr>
                <a:latin typeface="Tahoma" panose="020B0604030504040204" pitchFamily="34" charset="0"/>
                <a:ea typeface="Tahoma" panose="020B0604030504040204" pitchFamily="34" charset="0"/>
                <a:cs typeface="Tahoma" panose="020B0604030504040204" pitchFamily="34" charset="0"/>
              </a:defRPr>
            </a:lvl1pPr>
            <a:lvl2pPr>
              <a:buSzPct val="50000"/>
              <a:buBlip>
                <a:blip r:embed="rId3"/>
              </a:buBlip>
              <a:defRPr>
                <a:latin typeface="Tahoma" panose="020B0604030504040204" pitchFamily="34" charset="0"/>
                <a:ea typeface="Tahoma" panose="020B0604030504040204" pitchFamily="34" charset="0"/>
                <a:cs typeface="Tahoma" panose="020B0604030504040204" pitchFamily="34" charset="0"/>
              </a:defRPr>
            </a:lvl2pPr>
            <a:lvl3pPr>
              <a:buSzPct val="50000"/>
              <a:buBlip>
                <a:blip r:embed="rId3"/>
              </a:buBlip>
              <a:defRPr>
                <a:latin typeface="Tahoma" panose="020B0604030504040204" pitchFamily="34" charset="0"/>
                <a:ea typeface="Tahoma" panose="020B0604030504040204" pitchFamily="34" charset="0"/>
                <a:cs typeface="Tahoma" panose="020B0604030504040204" pitchFamily="34" charset="0"/>
              </a:defRPr>
            </a:lvl3pPr>
            <a:lvl4pPr>
              <a:buSzPct val="50000"/>
              <a:buBlip>
                <a:blip r:embed="rId3"/>
              </a:buBlip>
              <a:defRPr>
                <a:latin typeface="Tahoma" panose="020B0604030504040204" pitchFamily="34" charset="0"/>
                <a:ea typeface="Tahoma" panose="020B0604030504040204" pitchFamily="34" charset="0"/>
                <a:cs typeface="Tahoma" panose="020B0604030504040204" pitchFamily="34" charset="0"/>
              </a:defRPr>
            </a:lvl4pPr>
            <a:lvl5pPr>
              <a:buSzPct val="50000"/>
              <a:buBlip>
                <a:blip r:embed="rId3"/>
              </a:buBlip>
              <a:defRPr>
                <a:latin typeface="Tahoma" panose="020B0604030504040204" pitchFamily="34" charset="0"/>
                <a:ea typeface="Tahoma" panose="020B0604030504040204" pitchFamily="34" charset="0"/>
                <a:cs typeface="Tahoma" panose="020B0604030504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116" name="Rectangle"/>
          <p:cNvSpPr/>
          <p:nvPr/>
        </p:nvSpPr>
        <p:spPr>
          <a:xfrm>
            <a:off x="-1" y="885495"/>
            <a:ext cx="595950" cy="997079"/>
          </a:xfrm>
          <a:prstGeom prst="rect">
            <a:avLst/>
          </a:prstGeom>
          <a:solidFill>
            <a:srgbClr val="6A6C77"/>
          </a:solidFill>
          <a:ln w="12700">
            <a:miter lim="400000"/>
          </a:ln>
        </p:spPr>
        <p:txBody>
          <a:bodyPr lIns="50800" tIns="50800" rIns="50800" bIns="50800" anchor="ctr"/>
          <a:lstStyle/>
          <a:p>
            <a:pPr>
              <a:defRPr sz="2200" b="0">
                <a:solidFill>
                  <a:srgbClr val="FFFFFF"/>
                </a:solidFill>
                <a:latin typeface="Helvetica Neue Medium"/>
                <a:ea typeface="Helvetica Neue Medium"/>
                <a:cs typeface="Helvetica Neue Medium"/>
                <a:sym typeface="Helvetica Neue Medium"/>
              </a:defRPr>
            </a:pPr>
            <a:endParaRPr sz="2200"/>
          </a:p>
        </p:txBody>
      </p:sp>
      <p:sp>
        <p:nvSpPr>
          <p:cNvPr id="117" name="Line"/>
          <p:cNvSpPr/>
          <p:nvPr/>
        </p:nvSpPr>
        <p:spPr>
          <a:xfrm>
            <a:off x="1714974" y="9119886"/>
            <a:ext cx="13910316" cy="1"/>
          </a:xfrm>
          <a:prstGeom prst="line">
            <a:avLst/>
          </a:prstGeom>
          <a:ln w="25400">
            <a:solidFill>
              <a:srgbClr val="98C5E8"/>
            </a:solidFill>
            <a:miter lim="400000"/>
          </a:ln>
        </p:spPr>
        <p:txBody>
          <a:bodyPr lIns="50800" tIns="50800" rIns="50800" bIns="50800" anchor="ctr"/>
          <a:lstStyle/>
          <a:p>
            <a:pPr>
              <a:defRPr sz="2200" b="0">
                <a:solidFill>
                  <a:srgbClr val="FFFFFF"/>
                </a:solidFill>
                <a:latin typeface="Helvetica Neue Medium"/>
                <a:ea typeface="Helvetica Neue Medium"/>
                <a:cs typeface="Helvetica Neue Medium"/>
                <a:sym typeface="Helvetica Neue Medium"/>
              </a:defRPr>
            </a:pPr>
            <a:endParaRPr sz="2200"/>
          </a:p>
        </p:txBody>
      </p:sp>
      <p:sp>
        <p:nvSpPr>
          <p:cNvPr id="8" name="Slide Number">
            <a:extLst>
              <a:ext uri="{FF2B5EF4-FFF2-40B4-BE49-F238E27FC236}">
                <a16:creationId xmlns:a16="http://schemas.microsoft.com/office/drawing/2014/main" id="{5C7323E1-68AA-F44D-A64A-BA4B606E8F80}"/>
              </a:ext>
            </a:extLst>
          </p:cNvPr>
          <p:cNvSpPr txBox="1">
            <a:spLocks noGrp="1"/>
          </p:cNvSpPr>
          <p:nvPr>
            <p:ph type="sldNum" sz="quarter" idx="2"/>
          </p:nvPr>
        </p:nvSpPr>
        <p:spPr>
          <a:xfrm>
            <a:off x="15979978" y="8957733"/>
            <a:ext cx="606477" cy="324306"/>
          </a:xfrm>
          <a:prstGeom prst="rect">
            <a:avLst/>
          </a:prstGeom>
        </p:spPr>
        <p:txBody>
          <a:bodyPr/>
          <a:lstStyle>
            <a:lvl1pPr>
              <a:defRPr sz="1200">
                <a:solidFill>
                  <a:srgbClr val="98C5E8"/>
                </a:solidFill>
              </a:defRPr>
            </a:lvl1pPr>
          </a:lstStyle>
          <a:p>
            <a:fld id="{86CB4B4D-7CA3-9044-876B-883B54F8677D}" type="slidenum">
              <a:rPr lang="it-IT" smtClean="0"/>
              <a:pPr/>
              <a:t>‹Nr.›</a:t>
            </a:fld>
            <a:endParaRPr lang="it-IT" dirty="0"/>
          </a:p>
        </p:txBody>
      </p:sp>
      <p:sp>
        <p:nvSpPr>
          <p:cNvPr id="9" name="Title Text">
            <a:extLst>
              <a:ext uri="{FF2B5EF4-FFF2-40B4-BE49-F238E27FC236}">
                <a16:creationId xmlns:a16="http://schemas.microsoft.com/office/drawing/2014/main" id="{94E0C260-697D-8741-AF6F-EFA2BE5C49FF}"/>
              </a:ext>
            </a:extLst>
          </p:cNvPr>
          <p:cNvSpPr txBox="1">
            <a:spLocks noGrp="1"/>
          </p:cNvSpPr>
          <p:nvPr>
            <p:ph type="title"/>
          </p:nvPr>
        </p:nvSpPr>
        <p:spPr>
          <a:xfrm>
            <a:off x="908781" y="885495"/>
            <a:ext cx="14716508" cy="997079"/>
          </a:xfrm>
          <a:prstGeom prst="rect">
            <a:avLst/>
          </a:prstGeom>
        </p:spPr>
        <p:txBody>
          <a:bodyPr>
            <a:normAutofit/>
          </a:bodyPr>
          <a:lstStyle>
            <a:lvl1pPr>
              <a:defRPr sz="5800">
                <a:latin typeface="Tahoma" panose="020B0604030504040204" pitchFamily="34" charset="0"/>
                <a:ea typeface="Tahoma" panose="020B0604030504040204" pitchFamily="34" charset="0"/>
                <a:cs typeface="Tahoma" panose="020B0604030504040204" pitchFamily="34" charset="0"/>
              </a:defRPr>
            </a:lvl1pPr>
          </a:lstStyle>
          <a:p>
            <a:r>
              <a:rPr lang="en-GB"/>
              <a:t>Click to edit Master title style</a:t>
            </a:r>
            <a:endParaRPr dirty="0"/>
          </a:p>
        </p:txBody>
      </p:sp>
      <p:pic>
        <p:nvPicPr>
          <p:cNvPr id="3" name="Picture 2">
            <a:extLst>
              <a:ext uri="{FF2B5EF4-FFF2-40B4-BE49-F238E27FC236}">
                <a16:creationId xmlns:a16="http://schemas.microsoft.com/office/drawing/2014/main" id="{A79EB277-9E0A-4830-B351-30766B553B6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980" y="9191482"/>
            <a:ext cx="1511602" cy="414174"/>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8" name="Line"/>
          <p:cNvSpPr/>
          <p:nvPr/>
        </p:nvSpPr>
        <p:spPr>
          <a:xfrm>
            <a:off x="2546956" y="4682067"/>
            <a:ext cx="12699160" cy="1"/>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Helvetica Neue Medium"/>
                <a:ea typeface="Helvetica Neue Medium"/>
                <a:cs typeface="Helvetica Neue Medium"/>
                <a:sym typeface="Helvetica Neue Medium"/>
              </a:defRPr>
            </a:pPr>
            <a:endParaRPr sz="2200"/>
          </a:p>
        </p:txBody>
      </p:sp>
      <p:sp>
        <p:nvSpPr>
          <p:cNvPr id="189" name="Line"/>
          <p:cNvSpPr/>
          <p:nvPr/>
        </p:nvSpPr>
        <p:spPr>
          <a:xfrm>
            <a:off x="2546956" y="4682067"/>
            <a:ext cx="2068305" cy="1"/>
          </a:xfrm>
          <a:prstGeom prst="line">
            <a:avLst/>
          </a:prstGeom>
          <a:ln w="88900">
            <a:solidFill>
              <a:srgbClr val="94C2E9"/>
            </a:solidFill>
            <a:miter lim="400000"/>
          </a:ln>
        </p:spPr>
        <p:txBody>
          <a:bodyPr lIns="50800" tIns="50800" rIns="50800" bIns="50800" anchor="ctr"/>
          <a:lstStyle/>
          <a:p>
            <a:pPr>
              <a:defRPr sz="2200" b="0">
                <a:solidFill>
                  <a:srgbClr val="FFFFFF"/>
                </a:solidFill>
                <a:latin typeface="Helvetica Neue Medium"/>
                <a:ea typeface="Helvetica Neue Medium"/>
                <a:cs typeface="Helvetica Neue Medium"/>
                <a:sym typeface="Helvetica Neue Medium"/>
              </a:defRPr>
            </a:pPr>
            <a:endParaRPr sz="2200"/>
          </a:p>
        </p:txBody>
      </p:sp>
      <p:sp>
        <p:nvSpPr>
          <p:cNvPr id="190" name="cessda.eu"/>
          <p:cNvSpPr txBox="1"/>
          <p:nvPr/>
        </p:nvSpPr>
        <p:spPr>
          <a:xfrm>
            <a:off x="2946216" y="8189517"/>
            <a:ext cx="1213473"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0">
                <a:solidFill>
                  <a:srgbClr val="FFFFFF"/>
                </a:solidFill>
                <a:latin typeface="+mj-lt"/>
                <a:ea typeface="+mj-ea"/>
                <a:cs typeface="+mj-cs"/>
                <a:sym typeface="Helvetica"/>
              </a:defRPr>
            </a:lvl1pPr>
          </a:lstStyle>
          <a:p>
            <a:r>
              <a:rPr sz="2000" dirty="0">
                <a:latin typeface="Tahoma" panose="020B0604030504040204" pitchFamily="34" charset="0"/>
                <a:ea typeface="Tahoma" panose="020B0604030504040204" pitchFamily="34" charset="0"/>
                <a:cs typeface="Tahoma" panose="020B0604030504040204" pitchFamily="34" charset="0"/>
              </a:rPr>
              <a:t>cessda.eu</a:t>
            </a:r>
          </a:p>
        </p:txBody>
      </p:sp>
      <p:sp>
        <p:nvSpPr>
          <p:cNvPr id="191" name="@CESSDA_Data"/>
          <p:cNvSpPr txBox="1"/>
          <p:nvPr/>
        </p:nvSpPr>
        <p:spPr>
          <a:xfrm>
            <a:off x="5845801" y="8175179"/>
            <a:ext cx="1917192"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0">
                <a:solidFill>
                  <a:srgbClr val="FFFFFF"/>
                </a:solidFill>
                <a:latin typeface="+mj-lt"/>
                <a:ea typeface="+mj-ea"/>
                <a:cs typeface="+mj-cs"/>
                <a:sym typeface="Helvetica"/>
              </a:defRPr>
            </a:lvl1pPr>
          </a:lstStyle>
          <a:p>
            <a:r>
              <a:rPr sz="2000" dirty="0">
                <a:latin typeface="Tahoma" panose="020B0604030504040204" pitchFamily="34" charset="0"/>
                <a:ea typeface="Tahoma" panose="020B0604030504040204" pitchFamily="34" charset="0"/>
                <a:cs typeface="Tahoma" panose="020B0604030504040204" pitchFamily="34" charset="0"/>
              </a:rPr>
              <a:t>@</a:t>
            </a:r>
            <a:r>
              <a:rPr sz="2000" dirty="0" err="1">
                <a:latin typeface="Tahoma" panose="020B0604030504040204" pitchFamily="34" charset="0"/>
                <a:ea typeface="Tahoma" panose="020B0604030504040204" pitchFamily="34" charset="0"/>
                <a:cs typeface="Tahoma" panose="020B0604030504040204" pitchFamily="34" charset="0"/>
              </a:rPr>
              <a:t>CESSDA_Data</a:t>
            </a:r>
            <a:endParaRPr sz="2000" dirty="0">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a:extLst>
              <a:ext uri="{FF2B5EF4-FFF2-40B4-BE49-F238E27FC236}">
                <a16:creationId xmlns:a16="http://schemas.microsoft.com/office/drawing/2014/main" id="{F7E152CF-5FF8-4248-B3B2-42C4D1E52F99}"/>
              </a:ext>
            </a:extLst>
          </p:cNvPr>
          <p:cNvSpPr>
            <a:spLocks noGrp="1"/>
          </p:cNvSpPr>
          <p:nvPr>
            <p:ph type="body" sz="quarter" idx="10" hasCustomPrompt="1"/>
          </p:nvPr>
        </p:nvSpPr>
        <p:spPr>
          <a:xfrm>
            <a:off x="2546428" y="3467100"/>
            <a:ext cx="12700388" cy="1214438"/>
          </a:xfrm>
          <a:prstGeom prst="rect">
            <a:avLst/>
          </a:prstGeom>
        </p:spPr>
        <p:txBody>
          <a:bodyPr>
            <a:noAutofit/>
          </a:bodyPr>
          <a:lstStyle>
            <a:lvl1pPr marL="0" indent="0">
              <a:buNone/>
              <a:defRPr sz="80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44500" indent="0">
              <a:buNone/>
              <a:defRPr/>
            </a:lvl2pPr>
          </a:lstStyle>
          <a:p>
            <a:pPr lvl="0"/>
            <a:r>
              <a:rPr lang="en-US" dirty="0"/>
              <a:t>Add thank you</a:t>
            </a:r>
          </a:p>
        </p:txBody>
      </p:sp>
      <p:sp>
        <p:nvSpPr>
          <p:cNvPr id="15" name="Text Placeholder 14">
            <a:extLst>
              <a:ext uri="{FF2B5EF4-FFF2-40B4-BE49-F238E27FC236}">
                <a16:creationId xmlns:a16="http://schemas.microsoft.com/office/drawing/2014/main" id="{FCBDB81D-5888-BC44-A1E5-EA81643BA7D0}"/>
              </a:ext>
            </a:extLst>
          </p:cNvPr>
          <p:cNvSpPr>
            <a:spLocks noGrp="1"/>
          </p:cNvSpPr>
          <p:nvPr>
            <p:ph type="body" sz="quarter" idx="11" hasCustomPrompt="1"/>
          </p:nvPr>
        </p:nvSpPr>
        <p:spPr>
          <a:xfrm>
            <a:off x="6705804" y="5346700"/>
            <a:ext cx="8540310" cy="800100"/>
          </a:xfrm>
          <a:prstGeom prst="rect">
            <a:avLst/>
          </a:prstGeom>
        </p:spPr>
        <p:txBody>
          <a:bodyPr>
            <a:normAutofit/>
          </a:bodyPr>
          <a:lstStyle>
            <a:lvl1pPr marL="0" indent="0">
              <a:buNone/>
              <a:defRPr sz="2000" i="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nb-NO" dirty="0" err="1"/>
              <a:t>firstname.surname@cessda.eu</a:t>
            </a:r>
            <a:endParaRPr lang="nb-NO" dirty="0"/>
          </a:p>
        </p:txBody>
      </p:sp>
      <p:pic>
        <p:nvPicPr>
          <p:cNvPr id="10" name="Picture 9">
            <a:extLst>
              <a:ext uri="{FF2B5EF4-FFF2-40B4-BE49-F238E27FC236}">
                <a16:creationId xmlns:a16="http://schemas.microsoft.com/office/drawing/2014/main" id="{3351905E-337F-4E8A-9A19-69C2F1463E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79217" y="8212130"/>
            <a:ext cx="417023" cy="336466"/>
          </a:xfrm>
          <a:prstGeom prst="rect">
            <a:avLst/>
          </a:prstGeom>
        </p:spPr>
      </p:pic>
      <p:pic>
        <p:nvPicPr>
          <p:cNvPr id="11" name="Picture 10">
            <a:extLst>
              <a:ext uri="{FF2B5EF4-FFF2-40B4-BE49-F238E27FC236}">
                <a16:creationId xmlns:a16="http://schemas.microsoft.com/office/drawing/2014/main" id="{D95DEC69-678A-4653-99D9-27D0DEFD44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76566" y="8261351"/>
            <a:ext cx="247650" cy="266700"/>
          </a:xfrm>
          <a:prstGeom prst="rect">
            <a:avLst/>
          </a:prstGeom>
        </p:spPr>
      </p:pic>
      <p:pic>
        <p:nvPicPr>
          <p:cNvPr id="18" name="Picture 17">
            <a:extLst>
              <a:ext uri="{FF2B5EF4-FFF2-40B4-BE49-F238E27FC236}">
                <a16:creationId xmlns:a16="http://schemas.microsoft.com/office/drawing/2014/main" id="{05130745-5E73-451D-863F-1504AB9019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499897" y="626969"/>
            <a:ext cx="2914650" cy="781050"/>
          </a:xfrm>
          <a:prstGeom prst="rect">
            <a:avLst/>
          </a:prstGeom>
        </p:spPr>
      </p:pic>
      <p:pic>
        <p:nvPicPr>
          <p:cNvPr id="19" name="Picture 18" descr="About CC Licenses - Creative Commons">
            <a:extLst>
              <a:ext uri="{FF2B5EF4-FFF2-40B4-BE49-F238E27FC236}">
                <a16:creationId xmlns:a16="http://schemas.microsoft.com/office/drawing/2014/main" id="{B341189D-8A29-4188-B41C-ADD5C0D0C0A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05451" y="8857633"/>
            <a:ext cx="1455602" cy="509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Altern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7" name="cessda.eu"/>
          <p:cNvSpPr txBox="1"/>
          <p:nvPr/>
        </p:nvSpPr>
        <p:spPr>
          <a:xfrm>
            <a:off x="2899879" y="8143856"/>
            <a:ext cx="1213473"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0">
                <a:solidFill>
                  <a:srgbClr val="6A6C77"/>
                </a:solidFill>
                <a:latin typeface="+mj-lt"/>
                <a:ea typeface="+mj-ea"/>
                <a:cs typeface="+mj-cs"/>
                <a:sym typeface="Helvetica"/>
              </a:defRPr>
            </a:lvl1pPr>
          </a:lstStyle>
          <a:p>
            <a:r>
              <a:rPr sz="2000" dirty="0">
                <a:latin typeface="Tahoma" panose="020B0604030504040204" pitchFamily="34" charset="0"/>
                <a:ea typeface="Tahoma" panose="020B0604030504040204" pitchFamily="34" charset="0"/>
                <a:cs typeface="Tahoma" panose="020B0604030504040204" pitchFamily="34" charset="0"/>
              </a:rPr>
              <a:t>cessda.eu</a:t>
            </a:r>
          </a:p>
        </p:txBody>
      </p:sp>
      <p:sp>
        <p:nvSpPr>
          <p:cNvPr id="48" name="@CESSDA_Data"/>
          <p:cNvSpPr txBox="1"/>
          <p:nvPr/>
        </p:nvSpPr>
        <p:spPr>
          <a:xfrm>
            <a:off x="5798202" y="8129518"/>
            <a:ext cx="1917192"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0">
                <a:solidFill>
                  <a:srgbClr val="6A6C77"/>
                </a:solidFill>
                <a:latin typeface="+mj-lt"/>
                <a:ea typeface="+mj-ea"/>
                <a:cs typeface="+mj-cs"/>
                <a:sym typeface="Helvetica"/>
              </a:defRPr>
            </a:lvl1pPr>
          </a:lstStyle>
          <a:p>
            <a:r>
              <a:rPr sz="2000" dirty="0">
                <a:latin typeface="Tahoma" panose="020B0604030504040204" pitchFamily="34" charset="0"/>
                <a:ea typeface="Tahoma" panose="020B0604030504040204" pitchFamily="34" charset="0"/>
                <a:cs typeface="Tahoma" panose="020B0604030504040204" pitchFamily="34" charset="0"/>
              </a:rPr>
              <a:t>@</a:t>
            </a:r>
            <a:r>
              <a:rPr sz="2000" dirty="0" err="1">
                <a:latin typeface="Tahoma" panose="020B0604030504040204" pitchFamily="34" charset="0"/>
                <a:ea typeface="Tahoma" panose="020B0604030504040204" pitchFamily="34" charset="0"/>
                <a:cs typeface="Tahoma" panose="020B0604030504040204" pitchFamily="34" charset="0"/>
              </a:rPr>
              <a:t>CESSDA_Data</a:t>
            </a:r>
            <a:endParaRPr sz="2000" dirty="0">
              <a:latin typeface="Tahoma" panose="020B0604030504040204" pitchFamily="34" charset="0"/>
              <a:ea typeface="Tahoma" panose="020B0604030504040204" pitchFamily="34" charset="0"/>
              <a:cs typeface="Tahoma" panose="020B0604030504040204" pitchFamily="34" charset="0"/>
            </a:endParaRPr>
          </a:p>
        </p:txBody>
      </p:sp>
      <p:pic>
        <p:nvPicPr>
          <p:cNvPr id="50" name="Image" descr="Image"/>
          <p:cNvPicPr>
            <a:picLocks noChangeAspect="1"/>
          </p:cNvPicPr>
          <p:nvPr/>
        </p:nvPicPr>
        <p:blipFill>
          <a:blip r:embed="rId3"/>
          <a:stretch>
            <a:fillRect/>
          </a:stretch>
        </p:blipFill>
        <p:spPr>
          <a:xfrm>
            <a:off x="2441446" y="8222847"/>
            <a:ext cx="312486" cy="252384"/>
          </a:xfrm>
          <a:prstGeom prst="rect">
            <a:avLst/>
          </a:prstGeom>
          <a:ln w="12700">
            <a:miter lim="400000"/>
          </a:ln>
        </p:spPr>
      </p:pic>
      <p:sp>
        <p:nvSpPr>
          <p:cNvPr id="13" name="Line">
            <a:extLst>
              <a:ext uri="{FF2B5EF4-FFF2-40B4-BE49-F238E27FC236}">
                <a16:creationId xmlns:a16="http://schemas.microsoft.com/office/drawing/2014/main" id="{F36FD28B-4732-9D43-AF88-09E0C40A2E2B}"/>
              </a:ext>
            </a:extLst>
          </p:cNvPr>
          <p:cNvSpPr/>
          <p:nvPr userDrawn="1"/>
        </p:nvSpPr>
        <p:spPr>
          <a:xfrm>
            <a:off x="2546956" y="4682067"/>
            <a:ext cx="12699160" cy="1"/>
          </a:xfrm>
          <a:prstGeom prst="line">
            <a:avLst/>
          </a:prstGeom>
          <a:ln w="25400">
            <a:solidFill>
              <a:srgbClr val="6A6C77"/>
            </a:solidFill>
            <a:miter lim="400000"/>
          </a:ln>
        </p:spPr>
        <p:txBody>
          <a:bodyPr lIns="50800" tIns="50800" rIns="50800" bIns="50800" anchor="ctr"/>
          <a:lstStyle/>
          <a:p>
            <a:pPr>
              <a:defRPr sz="2200" b="0">
                <a:solidFill>
                  <a:srgbClr val="FFFFFF"/>
                </a:solidFill>
                <a:latin typeface="Helvetica Neue Medium"/>
                <a:ea typeface="Helvetica Neue Medium"/>
                <a:cs typeface="Helvetica Neue Medium"/>
                <a:sym typeface="Helvetica Neue Medium"/>
              </a:defRPr>
            </a:pPr>
            <a:endParaRPr sz="2200"/>
          </a:p>
        </p:txBody>
      </p:sp>
      <p:sp>
        <p:nvSpPr>
          <p:cNvPr id="14" name="Line">
            <a:extLst>
              <a:ext uri="{FF2B5EF4-FFF2-40B4-BE49-F238E27FC236}">
                <a16:creationId xmlns:a16="http://schemas.microsoft.com/office/drawing/2014/main" id="{00692688-3221-6B44-AA39-6ED724A6C7FF}"/>
              </a:ext>
            </a:extLst>
          </p:cNvPr>
          <p:cNvSpPr/>
          <p:nvPr userDrawn="1"/>
        </p:nvSpPr>
        <p:spPr>
          <a:xfrm>
            <a:off x="2546956" y="4682067"/>
            <a:ext cx="2068305" cy="1"/>
          </a:xfrm>
          <a:prstGeom prst="line">
            <a:avLst/>
          </a:prstGeom>
          <a:ln w="88900">
            <a:solidFill>
              <a:srgbClr val="B7D2EB"/>
            </a:solidFill>
            <a:miter lim="400000"/>
          </a:ln>
        </p:spPr>
        <p:txBody>
          <a:bodyPr lIns="50800" tIns="50800" rIns="50800" bIns="50800" anchor="ctr"/>
          <a:lstStyle/>
          <a:p>
            <a:pPr>
              <a:defRPr sz="2200" b="0">
                <a:solidFill>
                  <a:srgbClr val="FFFFFF"/>
                </a:solidFill>
                <a:latin typeface="Helvetica Neue Medium"/>
                <a:ea typeface="Helvetica Neue Medium"/>
                <a:cs typeface="Helvetica Neue Medium"/>
                <a:sym typeface="Helvetica Neue Medium"/>
              </a:defRPr>
            </a:pPr>
            <a:endParaRPr sz="2200"/>
          </a:p>
        </p:txBody>
      </p:sp>
      <p:sp>
        <p:nvSpPr>
          <p:cNvPr id="8" name="Text Placeholder 7">
            <a:extLst>
              <a:ext uri="{FF2B5EF4-FFF2-40B4-BE49-F238E27FC236}">
                <a16:creationId xmlns:a16="http://schemas.microsoft.com/office/drawing/2014/main" id="{5A8F8198-6A16-854C-8206-0BC7D2F0CC2C}"/>
              </a:ext>
            </a:extLst>
          </p:cNvPr>
          <p:cNvSpPr>
            <a:spLocks noGrp="1"/>
          </p:cNvSpPr>
          <p:nvPr>
            <p:ph type="body" sz="quarter" idx="10" hasCustomPrompt="1"/>
          </p:nvPr>
        </p:nvSpPr>
        <p:spPr>
          <a:xfrm>
            <a:off x="2546428" y="3467100"/>
            <a:ext cx="12700388" cy="1214438"/>
          </a:xfrm>
          <a:prstGeom prst="rect">
            <a:avLst/>
          </a:prstGeom>
        </p:spPr>
        <p:txBody>
          <a:bodyPr>
            <a:noAutofit/>
          </a:bodyPr>
          <a:lstStyle>
            <a:lvl1pPr marL="0" indent="0">
              <a:buNone/>
              <a:defRPr sz="8000">
                <a:latin typeface="Tahoma" panose="020B0604030504040204" pitchFamily="34" charset="0"/>
                <a:ea typeface="Tahoma" panose="020B0604030504040204" pitchFamily="34" charset="0"/>
                <a:cs typeface="Tahoma" panose="020B0604030504040204" pitchFamily="34" charset="0"/>
              </a:defRPr>
            </a:lvl1pPr>
            <a:lvl2pPr marL="444500" indent="0">
              <a:buNone/>
              <a:defRPr/>
            </a:lvl2pPr>
          </a:lstStyle>
          <a:p>
            <a:pPr lvl="0"/>
            <a:r>
              <a:rPr lang="en-US" dirty="0"/>
              <a:t>Add thank you</a:t>
            </a:r>
          </a:p>
        </p:txBody>
      </p:sp>
      <p:sp>
        <p:nvSpPr>
          <p:cNvPr id="15" name="Text Placeholder 14">
            <a:extLst>
              <a:ext uri="{FF2B5EF4-FFF2-40B4-BE49-F238E27FC236}">
                <a16:creationId xmlns:a16="http://schemas.microsoft.com/office/drawing/2014/main" id="{5F47BF14-C4B7-DE4F-9844-F4446785C952}"/>
              </a:ext>
            </a:extLst>
          </p:cNvPr>
          <p:cNvSpPr>
            <a:spLocks noGrp="1"/>
          </p:cNvSpPr>
          <p:nvPr>
            <p:ph type="body" sz="quarter" idx="11" hasCustomPrompt="1"/>
          </p:nvPr>
        </p:nvSpPr>
        <p:spPr>
          <a:xfrm>
            <a:off x="6705804" y="5346700"/>
            <a:ext cx="8540310" cy="800100"/>
          </a:xfrm>
          <a:prstGeom prst="rect">
            <a:avLst/>
          </a:prstGeom>
        </p:spPr>
        <p:txBody>
          <a:bodyPr>
            <a:normAutofit/>
          </a:bodyPr>
          <a:lstStyle>
            <a:lvl1pPr marL="0" indent="0">
              <a:buNone/>
              <a:defRPr sz="2000" i="1">
                <a:latin typeface="Tahoma" panose="020B0604030504040204" pitchFamily="34" charset="0"/>
                <a:ea typeface="Tahoma" panose="020B0604030504040204" pitchFamily="34" charset="0"/>
                <a:cs typeface="Tahoma" panose="020B0604030504040204" pitchFamily="34" charset="0"/>
              </a:defRPr>
            </a:lvl1pPr>
          </a:lstStyle>
          <a:p>
            <a:r>
              <a:rPr lang="nb-NO" dirty="0" err="1"/>
              <a:t>firstname.surname@cessda.eu</a:t>
            </a:r>
            <a:endParaRPr lang="nb-NO" dirty="0"/>
          </a:p>
        </p:txBody>
      </p:sp>
      <p:pic>
        <p:nvPicPr>
          <p:cNvPr id="3" name="Picture 2">
            <a:extLst>
              <a:ext uri="{FF2B5EF4-FFF2-40B4-BE49-F238E27FC236}">
                <a16:creationId xmlns:a16="http://schemas.microsoft.com/office/drawing/2014/main" id="{6E33ABF9-F7F0-4192-BBFD-62935B4A2C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60245" y="7986661"/>
            <a:ext cx="757121" cy="757121"/>
          </a:xfrm>
          <a:prstGeom prst="rect">
            <a:avLst/>
          </a:prstGeom>
        </p:spPr>
      </p:pic>
      <p:grpSp>
        <p:nvGrpSpPr>
          <p:cNvPr id="11" name="Group 10">
            <a:extLst>
              <a:ext uri="{FF2B5EF4-FFF2-40B4-BE49-F238E27FC236}">
                <a16:creationId xmlns:a16="http://schemas.microsoft.com/office/drawing/2014/main" id="{43F0297B-E1DD-4E89-85B8-43348A4B0790}"/>
              </a:ext>
            </a:extLst>
          </p:cNvPr>
          <p:cNvGrpSpPr/>
          <p:nvPr userDrawn="1"/>
        </p:nvGrpSpPr>
        <p:grpSpPr>
          <a:xfrm>
            <a:off x="1241530" y="8869744"/>
            <a:ext cx="1068804" cy="490158"/>
            <a:chOff x="1241530" y="8869744"/>
            <a:chExt cx="1068804" cy="490158"/>
          </a:xfrm>
        </p:grpSpPr>
        <p:pic>
          <p:nvPicPr>
            <p:cNvPr id="12" name="Picture 11">
              <a:extLst>
                <a:ext uri="{FF2B5EF4-FFF2-40B4-BE49-F238E27FC236}">
                  <a16:creationId xmlns:a16="http://schemas.microsoft.com/office/drawing/2014/main" id="{036CD7F6-661F-41BF-BC67-51E83F5DA3F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20176" y="8869744"/>
              <a:ext cx="490158" cy="490158"/>
            </a:xfrm>
            <a:prstGeom prst="rect">
              <a:avLst/>
            </a:prstGeom>
          </p:spPr>
        </p:pic>
        <p:pic>
          <p:nvPicPr>
            <p:cNvPr id="16" name="Picture 15">
              <a:extLst>
                <a:ext uri="{FF2B5EF4-FFF2-40B4-BE49-F238E27FC236}">
                  <a16:creationId xmlns:a16="http://schemas.microsoft.com/office/drawing/2014/main" id="{62124E88-12A1-47AB-B3FB-AF07AAEFF9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41530" y="8869744"/>
              <a:ext cx="490158" cy="490158"/>
            </a:xfrm>
            <a:prstGeom prst="rect">
              <a:avLst/>
            </a:prstGeom>
          </p:spPr>
        </p:pic>
      </p:grpSp>
      <p:pic>
        <p:nvPicPr>
          <p:cNvPr id="17" name="Picture 16">
            <a:extLst>
              <a:ext uri="{FF2B5EF4-FFF2-40B4-BE49-F238E27FC236}">
                <a16:creationId xmlns:a16="http://schemas.microsoft.com/office/drawing/2014/main" id="{57222258-67CA-4881-8FCA-A98CF65EBBE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570437" y="647225"/>
            <a:ext cx="2844110" cy="779276"/>
          </a:xfrm>
          <a:prstGeom prst="rect">
            <a:avLst/>
          </a:prstGeom>
        </p:spPr>
      </p:pic>
    </p:spTree>
    <p:extLst>
      <p:ext uri="{BB962C8B-B14F-4D97-AF65-F5344CB8AC3E}">
        <p14:creationId xmlns:p14="http://schemas.microsoft.com/office/powerpoint/2010/main" val="324610470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70039" y="254000"/>
            <a:ext cx="14800185"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lang="en-GB" noProof="0"/>
              <a:t>Title Text</a:t>
            </a:r>
          </a:p>
        </p:txBody>
      </p:sp>
      <p:sp>
        <p:nvSpPr>
          <p:cNvPr id="3" name="Text Placeholder 2">
            <a:extLst>
              <a:ext uri="{FF2B5EF4-FFF2-40B4-BE49-F238E27FC236}">
                <a16:creationId xmlns:a16="http://schemas.microsoft.com/office/drawing/2014/main" id="{A48F344C-268C-4A0A-BDA3-2228A9F77DF0}"/>
              </a:ext>
            </a:extLst>
          </p:cNvPr>
          <p:cNvSpPr>
            <a:spLocks noGrp="1"/>
          </p:cNvSpPr>
          <p:nvPr>
            <p:ph type="body" idx="1"/>
          </p:nvPr>
        </p:nvSpPr>
        <p:spPr>
          <a:xfrm>
            <a:off x="1192213" y="2597150"/>
            <a:ext cx="14955837" cy="6188075"/>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cSld>
  <p:clrMap bg1="lt1" tx1="dk1" bg2="lt2" tx2="dk2" accent1="accent1" accent2="accent2" accent3="accent3" accent4="accent4" accent5="accent5" accent6="accent6" hlink="hlink" folHlink="folHlink"/>
  <p:sldLayoutIdLst>
    <p:sldLayoutId id="2147483653" r:id="rId1"/>
    <p:sldLayoutId id="2147483666" r:id="rId2"/>
    <p:sldLayoutId id="2147483658" r:id="rId3"/>
    <p:sldLayoutId id="2147483664" r:id="rId4"/>
    <p:sldLayoutId id="2147483665" r:id="rId5"/>
  </p:sldLayoutIdLst>
  <p:transition spd="med"/>
  <p:txStyles>
    <p:titleStyle>
      <a:lvl1pPr marL="0" marR="0" indent="0" algn="l"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6A6C77"/>
          </a:solidFill>
          <a:uFillTx/>
          <a:latin typeface="Tahoma" panose="020B0604030504040204" pitchFamily="34" charset="0"/>
          <a:ea typeface="Tahoma" panose="020B0604030504040204" pitchFamily="34" charset="0"/>
          <a:cs typeface="Tahoma" panose="020B0604030504040204" pitchFamily="34" charset="0"/>
          <a:sym typeface="Helvetica"/>
        </a:defRPr>
      </a:lvl1pPr>
      <a:lvl2pPr marL="0" marR="0" indent="0" algn="l"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6A6C77"/>
          </a:solidFill>
          <a:uFillTx/>
          <a:latin typeface="+mj-lt"/>
          <a:ea typeface="+mj-ea"/>
          <a:cs typeface="+mj-cs"/>
          <a:sym typeface="Helvetica"/>
        </a:defRPr>
      </a:lvl2pPr>
      <a:lvl3pPr marL="0" marR="0" indent="0" algn="l"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6A6C77"/>
          </a:solidFill>
          <a:uFillTx/>
          <a:latin typeface="+mj-lt"/>
          <a:ea typeface="+mj-ea"/>
          <a:cs typeface="+mj-cs"/>
          <a:sym typeface="Helvetica"/>
        </a:defRPr>
      </a:lvl3pPr>
      <a:lvl4pPr marL="0" marR="0" indent="0" algn="l"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6A6C77"/>
          </a:solidFill>
          <a:uFillTx/>
          <a:latin typeface="+mj-lt"/>
          <a:ea typeface="+mj-ea"/>
          <a:cs typeface="+mj-cs"/>
          <a:sym typeface="Helvetica"/>
        </a:defRPr>
      </a:lvl4pPr>
      <a:lvl5pPr marL="0" marR="0" indent="0" algn="l"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6A6C77"/>
          </a:solidFill>
          <a:uFillTx/>
          <a:latin typeface="+mj-lt"/>
          <a:ea typeface="+mj-ea"/>
          <a:cs typeface="+mj-cs"/>
          <a:sym typeface="Helvetica"/>
        </a:defRPr>
      </a:lvl5pPr>
      <a:lvl6pPr marL="0" marR="0" indent="0" algn="l"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6A6C77"/>
          </a:solidFill>
          <a:uFillTx/>
          <a:latin typeface="+mj-lt"/>
          <a:ea typeface="+mj-ea"/>
          <a:cs typeface="+mj-cs"/>
          <a:sym typeface="Helvetica"/>
        </a:defRPr>
      </a:lvl6pPr>
      <a:lvl7pPr marL="0" marR="0" indent="0" algn="l"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6A6C77"/>
          </a:solidFill>
          <a:uFillTx/>
          <a:latin typeface="+mj-lt"/>
          <a:ea typeface="+mj-ea"/>
          <a:cs typeface="+mj-cs"/>
          <a:sym typeface="Helvetica"/>
        </a:defRPr>
      </a:lvl7pPr>
      <a:lvl8pPr marL="0" marR="0" indent="0" algn="l"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6A6C77"/>
          </a:solidFill>
          <a:uFillTx/>
          <a:latin typeface="+mj-lt"/>
          <a:ea typeface="+mj-ea"/>
          <a:cs typeface="+mj-cs"/>
          <a:sym typeface="Helvetica"/>
        </a:defRPr>
      </a:lvl8pPr>
      <a:lvl9pPr marL="0" marR="0" indent="0" algn="l"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6A6C77"/>
          </a:solidFill>
          <a:uFillTx/>
          <a:latin typeface="+mj-lt"/>
          <a:ea typeface="+mj-ea"/>
          <a:cs typeface="+mj-cs"/>
          <a:sym typeface="Helvetica"/>
        </a:defRPr>
      </a:lvl9pPr>
    </p:titleStyle>
    <p:bodyStyle>
      <a:lvl1pPr marL="444500" marR="0" indent="-288000" algn="l" defTabSz="584200" rtl="0" eaLnBrk="1" latinLnBrk="0" hangingPunct="1">
        <a:lnSpc>
          <a:spcPct val="100000"/>
        </a:lnSpc>
        <a:spcBef>
          <a:spcPts val="600"/>
        </a:spcBef>
        <a:spcAft>
          <a:spcPts val="0"/>
        </a:spcAft>
        <a:buClrTx/>
        <a:buSzPct val="145000"/>
        <a:buFontTx/>
        <a:buChar char="•"/>
        <a:tabLst/>
        <a:defRPr sz="2800" b="0" i="0" u="none" strike="noStrike" cap="none" spc="0" baseline="0">
          <a:ln>
            <a:noFill/>
          </a:ln>
          <a:solidFill>
            <a:srgbClr val="6A6C76"/>
          </a:solidFill>
          <a:uFillTx/>
          <a:latin typeface="Tahoma" panose="020B0604030504040204" pitchFamily="34" charset="0"/>
          <a:ea typeface="Tahoma" panose="020B0604030504040204" pitchFamily="34" charset="0"/>
          <a:cs typeface="Tahoma" panose="020B0604030504040204" pitchFamily="34" charset="0"/>
          <a:sym typeface="Helvetica"/>
        </a:defRPr>
      </a:lvl1pPr>
      <a:lvl2pPr marL="889000" marR="0" indent="-288000" algn="l" defTabSz="584200" rtl="0" eaLnBrk="1" latinLnBrk="0" hangingPunct="1">
        <a:lnSpc>
          <a:spcPct val="100000"/>
        </a:lnSpc>
        <a:spcBef>
          <a:spcPts val="600"/>
        </a:spcBef>
        <a:spcAft>
          <a:spcPts val="0"/>
        </a:spcAft>
        <a:buClrTx/>
        <a:buSzPct val="145000"/>
        <a:buFontTx/>
        <a:buChar char="•"/>
        <a:tabLst/>
        <a:defRPr sz="2800" b="0" i="0" u="none" strike="noStrike" cap="none" spc="0" baseline="0">
          <a:ln>
            <a:noFill/>
          </a:ln>
          <a:solidFill>
            <a:srgbClr val="6A6C76"/>
          </a:solidFill>
          <a:uFillTx/>
          <a:latin typeface="Tahoma" panose="020B0604030504040204" pitchFamily="34" charset="0"/>
          <a:ea typeface="Tahoma" panose="020B0604030504040204" pitchFamily="34" charset="0"/>
          <a:cs typeface="Tahoma" panose="020B0604030504040204" pitchFamily="34" charset="0"/>
          <a:sym typeface="Helvetica"/>
        </a:defRPr>
      </a:lvl2pPr>
      <a:lvl3pPr marL="1333500" marR="0" indent="-288000" algn="l" defTabSz="584200" rtl="0" eaLnBrk="1" latinLnBrk="0" hangingPunct="1">
        <a:lnSpc>
          <a:spcPct val="100000"/>
        </a:lnSpc>
        <a:spcBef>
          <a:spcPts val="600"/>
        </a:spcBef>
        <a:spcAft>
          <a:spcPts val="0"/>
        </a:spcAft>
        <a:buClrTx/>
        <a:buSzPct val="145000"/>
        <a:buFontTx/>
        <a:buChar char="•"/>
        <a:tabLst/>
        <a:defRPr sz="2800" b="0" i="0" u="none" strike="noStrike" cap="none" spc="0" baseline="0">
          <a:ln>
            <a:noFill/>
          </a:ln>
          <a:solidFill>
            <a:srgbClr val="6A6C76"/>
          </a:solidFill>
          <a:uFillTx/>
          <a:latin typeface="Tahoma" panose="020B0604030504040204" pitchFamily="34" charset="0"/>
          <a:ea typeface="Tahoma" panose="020B0604030504040204" pitchFamily="34" charset="0"/>
          <a:cs typeface="Tahoma" panose="020B0604030504040204" pitchFamily="34" charset="0"/>
          <a:sym typeface="Helvetica"/>
        </a:defRPr>
      </a:lvl3pPr>
      <a:lvl4pPr marL="1778000" marR="0" indent="-288000" algn="l" defTabSz="584200" rtl="0" eaLnBrk="1" latinLnBrk="0" hangingPunct="1">
        <a:lnSpc>
          <a:spcPct val="100000"/>
        </a:lnSpc>
        <a:spcBef>
          <a:spcPts val="600"/>
        </a:spcBef>
        <a:spcAft>
          <a:spcPts val="0"/>
        </a:spcAft>
        <a:buClrTx/>
        <a:buSzPct val="145000"/>
        <a:buFontTx/>
        <a:buChar char="•"/>
        <a:tabLst/>
        <a:defRPr sz="2800" b="0" i="0" u="none" strike="noStrike" cap="none" spc="0" baseline="0">
          <a:ln>
            <a:noFill/>
          </a:ln>
          <a:solidFill>
            <a:srgbClr val="6A6C76"/>
          </a:solidFill>
          <a:uFillTx/>
          <a:latin typeface="Tahoma" panose="020B0604030504040204" pitchFamily="34" charset="0"/>
          <a:ea typeface="Tahoma" panose="020B0604030504040204" pitchFamily="34" charset="0"/>
          <a:cs typeface="Tahoma" panose="020B0604030504040204" pitchFamily="34" charset="0"/>
          <a:sym typeface="Helvetica"/>
        </a:defRPr>
      </a:lvl4pPr>
      <a:lvl5pPr marL="2222500" marR="0" indent="-288000" algn="l" defTabSz="584200" rtl="0" eaLnBrk="1" latinLnBrk="0" hangingPunct="1">
        <a:lnSpc>
          <a:spcPct val="100000"/>
        </a:lnSpc>
        <a:spcBef>
          <a:spcPts val="600"/>
        </a:spcBef>
        <a:spcAft>
          <a:spcPts val="0"/>
        </a:spcAft>
        <a:buClrTx/>
        <a:buSzPct val="145000"/>
        <a:buFontTx/>
        <a:buChar char="•"/>
        <a:tabLst/>
        <a:defRPr sz="2800" b="0" i="0" u="none" strike="noStrike" cap="none" spc="0" baseline="0">
          <a:ln>
            <a:noFill/>
          </a:ln>
          <a:solidFill>
            <a:srgbClr val="6A6C76"/>
          </a:solidFill>
          <a:uFillTx/>
          <a:latin typeface="Tahoma" panose="020B0604030504040204" pitchFamily="34" charset="0"/>
          <a:ea typeface="Tahoma" panose="020B0604030504040204" pitchFamily="34" charset="0"/>
          <a:cs typeface="Tahoma" panose="020B0604030504040204" pitchFamily="34" charset="0"/>
          <a:sym typeface="Helvetica"/>
        </a:defRPr>
      </a:lvl5pPr>
      <a:lvl6pPr marL="2667000" marR="0" indent="-444500" algn="l" defTabSz="584200" rtl="0" eaLnBrk="1" latinLnBrk="0" hangingPunct="1">
        <a:lnSpc>
          <a:spcPct val="100000"/>
        </a:lnSpc>
        <a:spcBef>
          <a:spcPts val="4200"/>
        </a:spcBef>
        <a:spcAft>
          <a:spcPts val="0"/>
        </a:spcAft>
        <a:buClrTx/>
        <a:buSzPct val="145000"/>
        <a:buFontTx/>
        <a:buChar char="•"/>
        <a:tabLst/>
        <a:defRPr sz="3200" b="0" i="0" u="none" strike="noStrike" cap="none" spc="0" baseline="0">
          <a:ln>
            <a:noFill/>
          </a:ln>
          <a:solidFill>
            <a:srgbClr val="6A6C76"/>
          </a:solidFill>
          <a:uFillTx/>
          <a:latin typeface="+mj-lt"/>
          <a:ea typeface="+mj-ea"/>
          <a:cs typeface="+mj-cs"/>
          <a:sym typeface="Helvetica"/>
        </a:defRPr>
      </a:lvl6pPr>
      <a:lvl7pPr marL="3111500" marR="0" indent="-444500" algn="l" defTabSz="584200" rtl="0" eaLnBrk="1" latinLnBrk="0" hangingPunct="1">
        <a:lnSpc>
          <a:spcPct val="100000"/>
        </a:lnSpc>
        <a:spcBef>
          <a:spcPts val="4200"/>
        </a:spcBef>
        <a:spcAft>
          <a:spcPts val="0"/>
        </a:spcAft>
        <a:buClrTx/>
        <a:buSzPct val="145000"/>
        <a:buFontTx/>
        <a:buChar char="•"/>
        <a:tabLst/>
        <a:defRPr sz="3200" b="0" i="0" u="none" strike="noStrike" cap="none" spc="0" baseline="0">
          <a:ln>
            <a:noFill/>
          </a:ln>
          <a:solidFill>
            <a:srgbClr val="6A6C76"/>
          </a:solidFill>
          <a:uFillTx/>
          <a:latin typeface="+mj-lt"/>
          <a:ea typeface="+mj-ea"/>
          <a:cs typeface="+mj-cs"/>
          <a:sym typeface="Helvetica"/>
        </a:defRPr>
      </a:lvl7pPr>
      <a:lvl8pPr marL="3556000" marR="0" indent="-444500" algn="l" defTabSz="584200" rtl="0" eaLnBrk="1" latinLnBrk="0" hangingPunct="1">
        <a:lnSpc>
          <a:spcPct val="100000"/>
        </a:lnSpc>
        <a:spcBef>
          <a:spcPts val="4200"/>
        </a:spcBef>
        <a:spcAft>
          <a:spcPts val="0"/>
        </a:spcAft>
        <a:buClrTx/>
        <a:buSzPct val="145000"/>
        <a:buFontTx/>
        <a:buChar char="•"/>
        <a:tabLst/>
        <a:defRPr sz="3200" b="0" i="0" u="none" strike="noStrike" cap="none" spc="0" baseline="0">
          <a:ln>
            <a:noFill/>
          </a:ln>
          <a:solidFill>
            <a:srgbClr val="6A6C76"/>
          </a:solidFill>
          <a:uFillTx/>
          <a:latin typeface="+mj-lt"/>
          <a:ea typeface="+mj-ea"/>
          <a:cs typeface="+mj-cs"/>
          <a:sym typeface="Helvetica"/>
        </a:defRPr>
      </a:lvl8pPr>
      <a:lvl9pPr marL="4000500" marR="0" indent="-444500" algn="l" defTabSz="584200" rtl="0" eaLnBrk="1" latinLnBrk="0" hangingPunct="1">
        <a:lnSpc>
          <a:spcPct val="100000"/>
        </a:lnSpc>
        <a:spcBef>
          <a:spcPts val="4200"/>
        </a:spcBef>
        <a:spcAft>
          <a:spcPts val="0"/>
        </a:spcAft>
        <a:buClrTx/>
        <a:buSzPct val="145000"/>
        <a:buFontTx/>
        <a:buChar char="•"/>
        <a:tabLst/>
        <a:defRPr sz="3200" b="0" i="0" u="none" strike="noStrike" cap="none" spc="0" baseline="0">
          <a:ln>
            <a:noFill/>
          </a:ln>
          <a:solidFill>
            <a:srgbClr val="6A6C76"/>
          </a:solidFill>
          <a:uFillTx/>
          <a:latin typeface="+mj-lt"/>
          <a:ea typeface="+mj-ea"/>
          <a:cs typeface="+mj-cs"/>
          <a:sym typeface="Helvetica"/>
        </a:defRPr>
      </a:lvl9pPr>
    </p:bodyStyle>
    <p:otherStyle>
      <a:lvl1pPr marL="0" marR="0" indent="0" algn="ctr" defTabSz="58420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0EE8CF5-9502-4E76-9976-9A6525C3B387}"/>
              </a:ext>
            </a:extLst>
          </p:cNvPr>
          <p:cNvSpPr>
            <a:spLocks noGrp="1"/>
          </p:cNvSpPr>
          <p:nvPr>
            <p:ph type="body" sz="quarter" idx="13"/>
          </p:nvPr>
        </p:nvSpPr>
        <p:spPr/>
        <p:txBody>
          <a:bodyPr/>
          <a:lstStyle/>
          <a:p>
            <a:r>
              <a:rPr lang="en-US" dirty="0"/>
              <a:t>CESSDA</a:t>
            </a:r>
            <a:endParaRPr lang="en-GB" dirty="0"/>
          </a:p>
        </p:txBody>
      </p:sp>
      <p:sp>
        <p:nvSpPr>
          <p:cNvPr id="13" name="Text Placeholder 12">
            <a:extLst>
              <a:ext uri="{FF2B5EF4-FFF2-40B4-BE49-F238E27FC236}">
                <a16:creationId xmlns:a16="http://schemas.microsoft.com/office/drawing/2014/main" id="{B27E549C-058E-4A94-AE7D-59BFFA3BF9D9}"/>
              </a:ext>
            </a:extLst>
          </p:cNvPr>
          <p:cNvSpPr>
            <a:spLocks noGrp="1"/>
          </p:cNvSpPr>
          <p:nvPr>
            <p:ph type="body" sz="quarter" idx="14"/>
          </p:nvPr>
        </p:nvSpPr>
        <p:spPr>
          <a:xfrm>
            <a:off x="2394860" y="5016501"/>
            <a:ext cx="11193124" cy="810155"/>
          </a:xfrm>
        </p:spPr>
        <p:txBody>
          <a:bodyPr>
            <a:normAutofit fontScale="92500"/>
          </a:bodyPr>
          <a:lstStyle/>
          <a:p>
            <a:r>
              <a:rPr lang="en-GB" dirty="0"/>
              <a:t>Data Management Expert Guide: Protect Chapter</a:t>
            </a:r>
          </a:p>
        </p:txBody>
      </p:sp>
      <p:sp>
        <p:nvSpPr>
          <p:cNvPr id="14" name="Text Placeholder 13">
            <a:extLst>
              <a:ext uri="{FF2B5EF4-FFF2-40B4-BE49-F238E27FC236}">
                <a16:creationId xmlns:a16="http://schemas.microsoft.com/office/drawing/2014/main" id="{F44B310E-6454-4954-B153-A8DC14C0B57D}"/>
              </a:ext>
            </a:extLst>
          </p:cNvPr>
          <p:cNvSpPr>
            <a:spLocks noGrp="1"/>
          </p:cNvSpPr>
          <p:nvPr>
            <p:ph type="body" sz="quarter" idx="15"/>
          </p:nvPr>
        </p:nvSpPr>
        <p:spPr>
          <a:xfrm>
            <a:off x="2394025" y="5981700"/>
            <a:ext cx="10425863" cy="520700"/>
          </a:xfrm>
        </p:spPr>
        <p:txBody>
          <a:bodyPr>
            <a:noAutofit/>
          </a:bodyPr>
          <a:lstStyle/>
          <a:p>
            <a:r>
              <a:rPr lang="en-US" dirty="0"/>
              <a:t>Dr Scott Summers</a:t>
            </a:r>
          </a:p>
          <a:p>
            <a:r>
              <a:rPr lang="en-US" dirty="0"/>
              <a:t>UK Data Service</a:t>
            </a:r>
          </a:p>
          <a:p>
            <a:r>
              <a:rPr lang="en-US" dirty="0"/>
              <a:t>University of Essex</a:t>
            </a:r>
          </a:p>
        </p:txBody>
      </p:sp>
      <p:sp>
        <p:nvSpPr>
          <p:cNvPr id="15" name="Text Placeholder 14">
            <a:extLst>
              <a:ext uri="{FF2B5EF4-FFF2-40B4-BE49-F238E27FC236}">
                <a16:creationId xmlns:a16="http://schemas.microsoft.com/office/drawing/2014/main" id="{8C3D2373-9B72-4A86-A44A-5459BF81F23D}"/>
              </a:ext>
            </a:extLst>
          </p:cNvPr>
          <p:cNvSpPr>
            <a:spLocks noGrp="1"/>
          </p:cNvSpPr>
          <p:nvPr>
            <p:ph type="body" sz="quarter" idx="16"/>
          </p:nvPr>
        </p:nvSpPr>
        <p:spPr>
          <a:xfrm>
            <a:off x="2410958" y="7327898"/>
            <a:ext cx="7299970" cy="520700"/>
          </a:xfrm>
        </p:spPr>
        <p:txBody>
          <a:bodyPr>
            <a:normAutofit/>
          </a:bodyPr>
          <a:lstStyle/>
          <a:p>
            <a:r>
              <a:rPr lang="en-US" dirty="0"/>
              <a:t>12-13th April 2018 Train the Trainers Workshop </a:t>
            </a:r>
          </a:p>
        </p:txBody>
      </p:sp>
      <p:pic>
        <p:nvPicPr>
          <p:cNvPr id="7" name="Image" descr="Image">
            <a:extLst>
              <a:ext uri="{FF2B5EF4-FFF2-40B4-BE49-F238E27FC236}">
                <a16:creationId xmlns:a16="http://schemas.microsoft.com/office/drawing/2014/main" id="{FC87D04F-DD64-48C6-AAFE-13321C5243DB}"/>
              </a:ext>
            </a:extLst>
          </p:cNvPr>
          <p:cNvPicPr>
            <a:picLocks noChangeAspect="1"/>
          </p:cNvPicPr>
          <p:nvPr/>
        </p:nvPicPr>
        <p:blipFill>
          <a:blip r:embed="rId3"/>
          <a:stretch>
            <a:fillRect/>
          </a:stretch>
        </p:blipFill>
        <p:spPr>
          <a:xfrm>
            <a:off x="10710827" y="5587729"/>
            <a:ext cx="3432512" cy="3432512"/>
          </a:xfrm>
          <a:prstGeom prst="rect">
            <a:avLst/>
          </a:prstGeom>
          <a:ln w="12700">
            <a:miter lim="400000"/>
          </a:ln>
        </p:spPr>
      </p:pic>
      <p:pic>
        <p:nvPicPr>
          <p:cNvPr id="8" name="Image" descr="Image">
            <a:extLst>
              <a:ext uri="{FF2B5EF4-FFF2-40B4-BE49-F238E27FC236}">
                <a16:creationId xmlns:a16="http://schemas.microsoft.com/office/drawing/2014/main" id="{6C00764E-7A93-4BA6-BAB8-DE49D0CB24C1}"/>
              </a:ext>
            </a:extLst>
          </p:cNvPr>
          <p:cNvPicPr>
            <a:picLocks noChangeAspect="1"/>
          </p:cNvPicPr>
          <p:nvPr/>
        </p:nvPicPr>
        <p:blipFill>
          <a:blip r:embed="rId4"/>
          <a:stretch>
            <a:fillRect/>
          </a:stretch>
        </p:blipFill>
        <p:spPr>
          <a:xfrm>
            <a:off x="8711028" y="5993852"/>
            <a:ext cx="1999799" cy="2300654"/>
          </a:xfrm>
          <a:prstGeom prst="rect">
            <a:avLst/>
          </a:prstGeom>
          <a:ln w="12700">
            <a:miter lim="400000"/>
          </a:ln>
        </p:spPr>
      </p:pic>
    </p:spTree>
    <p:extLst>
      <p:ext uri="{BB962C8B-B14F-4D97-AF65-F5344CB8AC3E}">
        <p14:creationId xmlns:p14="http://schemas.microsoft.com/office/powerpoint/2010/main" val="376746088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86482"/>
            <a:ext cx="14892051" cy="6848958"/>
          </a:xfrm>
        </p:spPr>
        <p:txBody>
          <a:bodyPr>
            <a:normAutofit/>
          </a:bodyPr>
          <a:lstStyle/>
          <a:p>
            <a:pPr>
              <a:spcAft>
                <a:spcPts val="600"/>
              </a:spcAft>
            </a:pPr>
            <a:r>
              <a:rPr lang="en-US" dirty="0"/>
              <a:t>The GDPR applies from the 25 May 2018</a:t>
            </a:r>
          </a:p>
          <a:p>
            <a:pPr>
              <a:spcAft>
                <a:spcPts val="600"/>
              </a:spcAft>
            </a:pPr>
            <a:r>
              <a:rPr lang="en-US" dirty="0"/>
              <a:t>The GDPR applies to any EU researcher or researcher in the European Economic Area (EEA) who collects personal data and any researcher worldwide who collects personal data on EU citizens. to any data controller or data processor in the EU who collects personal data about a data subject of any country, anywhere in the world</a:t>
            </a:r>
          </a:p>
          <a:p>
            <a:pPr>
              <a:spcAft>
                <a:spcPts val="600"/>
              </a:spcAft>
            </a:pPr>
            <a:r>
              <a:rPr lang="en-US" dirty="0"/>
              <a:t>A data controller or data processor that is based outside the EU but collects personal data on EU citizens will also be covered by the GDPR</a:t>
            </a:r>
          </a:p>
          <a:p>
            <a:pPr>
              <a:spcAft>
                <a:spcPts val="600"/>
              </a:spcAft>
            </a:pPr>
            <a:r>
              <a:rPr lang="en-US" dirty="0"/>
              <a:t>This means that a researcher (data controller) based within the EU who collects personal data about a participant, from any other country within the EU, or the world, needs to comply with the GDPR</a:t>
            </a:r>
          </a:p>
          <a:p>
            <a:pPr>
              <a:spcAft>
                <a:spcPts val="600"/>
              </a:spcAft>
            </a:pPr>
            <a:r>
              <a:rPr lang="en-US" dirty="0"/>
              <a:t>Also means a researcher (data controller) outside the EU who collects personal data about a participant in the EU will be covered when this relates to offering goods/services or the monitoring of their </a:t>
            </a:r>
            <a:r>
              <a:rPr lang="en-US" dirty="0" err="1"/>
              <a:t>behaviour</a:t>
            </a:r>
            <a:r>
              <a:rPr lang="en-US" dirty="0"/>
              <a:t> within the EU</a:t>
            </a:r>
          </a:p>
          <a:p>
            <a:pPr>
              <a:spcAft>
                <a:spcPts val="600"/>
              </a:spcAft>
            </a:pPr>
            <a:endParaRPr lang="en-US" dirty="0"/>
          </a:p>
          <a:p>
            <a:pPr>
              <a:spcAft>
                <a:spcPts val="600"/>
              </a:spcAft>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fontScale="90000"/>
          </a:bodyPr>
          <a:lstStyle/>
          <a:p>
            <a:r>
              <a:rPr lang="en-US" dirty="0"/>
              <a:t>The General Data Protection Regulation (GDPR)</a:t>
            </a:r>
            <a:endParaRPr lang="en-GB" dirty="0"/>
          </a:p>
        </p:txBody>
      </p:sp>
    </p:spTree>
    <p:extLst>
      <p:ext uri="{BB962C8B-B14F-4D97-AF65-F5344CB8AC3E}">
        <p14:creationId xmlns:p14="http://schemas.microsoft.com/office/powerpoint/2010/main" val="345835856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86482"/>
            <a:ext cx="11673363" cy="6848958"/>
          </a:xfrm>
        </p:spPr>
        <p:txBody>
          <a:bodyPr>
            <a:normAutofit/>
          </a:bodyPr>
          <a:lstStyle/>
          <a:p>
            <a:pPr>
              <a:spcAft>
                <a:spcPts val="600"/>
              </a:spcAft>
            </a:pPr>
            <a:endParaRPr lang="en-US" dirty="0"/>
          </a:p>
          <a:p>
            <a:pPr>
              <a:spcAft>
                <a:spcPts val="600"/>
              </a:spcAft>
            </a:pPr>
            <a:r>
              <a:rPr lang="en-US" dirty="0"/>
              <a:t>The GDPR applies only to ‘personal data’ and data of ‘living persons’ </a:t>
            </a:r>
          </a:p>
          <a:p>
            <a:pPr>
              <a:spcAft>
                <a:spcPts val="600"/>
              </a:spcAft>
            </a:pPr>
            <a:endParaRPr lang="en-US" dirty="0"/>
          </a:p>
          <a:p>
            <a:pPr>
              <a:spcAft>
                <a:spcPts val="600"/>
              </a:spcAft>
            </a:pPr>
            <a:r>
              <a:rPr lang="en-US" dirty="0"/>
              <a:t>Data which do not count as personal data do not fall under data protection legislation</a:t>
            </a:r>
          </a:p>
          <a:p>
            <a:pPr>
              <a:spcAft>
                <a:spcPts val="600"/>
              </a:spcAft>
            </a:pPr>
            <a:endParaRPr lang="en-US" dirty="0"/>
          </a:p>
          <a:p>
            <a:pPr>
              <a:spcAft>
                <a:spcPts val="600"/>
              </a:spcAft>
            </a:pPr>
            <a:r>
              <a:rPr lang="en-US" dirty="0"/>
              <a:t>Though there may still be ethical reasons for wanting to protect this information!</a:t>
            </a:r>
          </a:p>
          <a:p>
            <a:pPr>
              <a:spcAft>
                <a:spcPts val="600"/>
              </a:spcAft>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The GDPR applies to… </a:t>
            </a:r>
            <a:endParaRPr lang="en-GB" dirty="0"/>
          </a:p>
        </p:txBody>
      </p:sp>
      <p:pic>
        <p:nvPicPr>
          <p:cNvPr id="4" name="5Protect_Dilemma.png" descr="5Protect_Dilemma.png">
            <a:extLst>
              <a:ext uri="{FF2B5EF4-FFF2-40B4-BE49-F238E27FC236}">
                <a16:creationId xmlns:a16="http://schemas.microsoft.com/office/drawing/2014/main" id="{02CE3ADB-F65A-4B03-AB2E-53B1F63E3F51}"/>
              </a:ext>
            </a:extLst>
          </p:cNvPr>
          <p:cNvPicPr>
            <a:picLocks noChangeAspect="1"/>
          </p:cNvPicPr>
          <p:nvPr/>
        </p:nvPicPr>
        <p:blipFill>
          <a:blip r:embed="rId2"/>
          <a:stretch>
            <a:fillRect/>
          </a:stretch>
        </p:blipFill>
        <p:spPr>
          <a:xfrm>
            <a:off x="13592570" y="5173348"/>
            <a:ext cx="2299702" cy="2937869"/>
          </a:xfrm>
          <a:prstGeom prst="rect">
            <a:avLst/>
          </a:prstGeom>
          <a:ln w="12700">
            <a:miter lim="400000"/>
          </a:ln>
        </p:spPr>
      </p:pic>
    </p:spTree>
    <p:extLst>
      <p:ext uri="{BB962C8B-B14F-4D97-AF65-F5344CB8AC3E}">
        <p14:creationId xmlns:p14="http://schemas.microsoft.com/office/powerpoint/2010/main" val="131097856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86482"/>
            <a:ext cx="13209555" cy="6848958"/>
          </a:xfrm>
        </p:spPr>
        <p:txBody>
          <a:bodyPr>
            <a:normAutofit/>
          </a:bodyPr>
          <a:lstStyle/>
          <a:p>
            <a:pPr marL="0" indent="0">
              <a:spcAft>
                <a:spcPts val="600"/>
              </a:spcAft>
              <a:buNone/>
            </a:pPr>
            <a:r>
              <a:rPr lang="en-US" dirty="0"/>
              <a:t>1) Process lawfully, fair and transparent</a:t>
            </a:r>
          </a:p>
          <a:p>
            <a:pPr>
              <a:spcAft>
                <a:spcPts val="600"/>
              </a:spcAft>
            </a:pPr>
            <a:r>
              <a:rPr lang="en-US" dirty="0"/>
              <a:t>The participant is informed of what will be done with the data and data processing should be done accordingly</a:t>
            </a:r>
          </a:p>
          <a:p>
            <a:pPr>
              <a:spcAft>
                <a:spcPts val="600"/>
              </a:spcAft>
            </a:pPr>
            <a:endParaRPr lang="en-US" dirty="0"/>
          </a:p>
          <a:p>
            <a:pPr marL="0" indent="0">
              <a:spcAft>
                <a:spcPts val="600"/>
              </a:spcAft>
              <a:buNone/>
            </a:pPr>
            <a:r>
              <a:rPr lang="en-US" dirty="0"/>
              <a:t>2) Keep to the original purpose </a:t>
            </a:r>
          </a:p>
          <a:p>
            <a:pPr>
              <a:spcAft>
                <a:spcPts val="600"/>
              </a:spcAft>
            </a:pPr>
            <a:r>
              <a:rPr lang="en-US" dirty="0"/>
              <a:t>Data should be collected for specified, explicit and legitimate purposes and not further processed in a manner that is incompatible with those purposes. </a:t>
            </a:r>
            <a:br>
              <a:rPr lang="en-US" dirty="0"/>
            </a:br>
            <a:r>
              <a:rPr lang="en-US" dirty="0"/>
              <a:t>*Note Article 5(1)(b), Article 89*</a:t>
            </a:r>
          </a:p>
          <a:p>
            <a:pPr>
              <a:spcAft>
                <a:spcPts val="600"/>
              </a:spcAft>
            </a:pPr>
            <a:endParaRPr lang="en-US" dirty="0"/>
          </a:p>
          <a:p>
            <a:pPr marL="0" indent="0">
              <a:spcAft>
                <a:spcPts val="600"/>
              </a:spcAft>
              <a:buNone/>
            </a:pPr>
            <a:r>
              <a:rPr lang="en-US" dirty="0"/>
              <a:t>3) </a:t>
            </a:r>
            <a:r>
              <a:rPr lang="en-US" dirty="0" err="1"/>
              <a:t>Minimise</a:t>
            </a:r>
            <a:r>
              <a:rPr lang="en-US" dirty="0"/>
              <a:t> data size</a:t>
            </a:r>
          </a:p>
          <a:p>
            <a:pPr>
              <a:spcAft>
                <a:spcPts val="600"/>
              </a:spcAft>
            </a:pPr>
            <a:r>
              <a:rPr lang="en-US" dirty="0"/>
              <a:t>Personal data that are collected should be adequate, relevant and limited to what is necessary</a:t>
            </a:r>
          </a:p>
          <a:p>
            <a:pPr>
              <a:spcAft>
                <a:spcPts val="600"/>
              </a:spcAft>
            </a:pPr>
            <a:endParaRPr lang="en-US" dirty="0"/>
          </a:p>
          <a:p>
            <a:pPr>
              <a:spcAft>
                <a:spcPts val="600"/>
              </a:spcAft>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fontScale="90000"/>
          </a:bodyPr>
          <a:lstStyle/>
          <a:p>
            <a:r>
              <a:rPr lang="en-US" dirty="0"/>
              <a:t>Principles Relating to Processing of Personal Data </a:t>
            </a:r>
            <a:endParaRPr lang="en-GB" dirty="0"/>
          </a:p>
        </p:txBody>
      </p:sp>
    </p:spTree>
    <p:extLst>
      <p:ext uri="{BB962C8B-B14F-4D97-AF65-F5344CB8AC3E}">
        <p14:creationId xmlns:p14="http://schemas.microsoft.com/office/powerpoint/2010/main" val="27743701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86482"/>
            <a:ext cx="13209555" cy="6848958"/>
          </a:xfrm>
        </p:spPr>
        <p:txBody>
          <a:bodyPr>
            <a:normAutofit fontScale="92500" lnSpcReduction="10000"/>
          </a:bodyPr>
          <a:lstStyle/>
          <a:p>
            <a:pPr marL="0" indent="0">
              <a:spcAft>
                <a:spcPts val="600"/>
              </a:spcAft>
              <a:buNone/>
            </a:pPr>
            <a:r>
              <a:rPr lang="en-US" dirty="0"/>
              <a:t>4) Uphold accuracy</a:t>
            </a:r>
          </a:p>
          <a:p>
            <a:pPr>
              <a:spcAft>
                <a:spcPts val="600"/>
              </a:spcAft>
            </a:pPr>
            <a:r>
              <a:rPr lang="en-US" dirty="0"/>
              <a:t>Personal data should be accurate and, where necessary kept up to date. Every reasonable step must be taken to ensure that personal data that are inaccurate are erased or rectified without delay</a:t>
            </a:r>
          </a:p>
          <a:p>
            <a:pPr>
              <a:spcAft>
                <a:spcPts val="600"/>
              </a:spcAft>
            </a:pPr>
            <a:endParaRPr lang="en-US" dirty="0"/>
          </a:p>
          <a:p>
            <a:pPr marL="0" indent="0">
              <a:spcAft>
                <a:spcPts val="600"/>
              </a:spcAft>
              <a:buNone/>
            </a:pPr>
            <a:r>
              <a:rPr lang="en-US" dirty="0"/>
              <a:t>5) Remove data which are not used</a:t>
            </a:r>
          </a:p>
          <a:p>
            <a:pPr>
              <a:spcAft>
                <a:spcPts val="600"/>
              </a:spcAft>
            </a:pPr>
            <a:r>
              <a:rPr lang="en-US" dirty="0"/>
              <a:t>Personal data should be kept in a form which permits identification of data subjects for no longer than is necessary for the purposes for which the personal data are processed. * Note Article 5(1)(e), Article 89 *</a:t>
            </a:r>
          </a:p>
          <a:p>
            <a:pPr>
              <a:spcAft>
                <a:spcPts val="600"/>
              </a:spcAft>
            </a:pPr>
            <a:endParaRPr lang="en-US" dirty="0"/>
          </a:p>
          <a:p>
            <a:pPr marL="0" indent="0">
              <a:spcAft>
                <a:spcPts val="600"/>
              </a:spcAft>
              <a:buNone/>
            </a:pPr>
            <a:r>
              <a:rPr lang="en-US" dirty="0"/>
              <a:t>6) Ensure data integrity and confidentiality</a:t>
            </a:r>
          </a:p>
          <a:p>
            <a:pPr>
              <a:spcAft>
                <a:spcPts val="600"/>
              </a:spcAft>
            </a:pPr>
            <a:r>
              <a:rPr lang="en-US" dirty="0"/>
              <a:t>Personal data are processed in a manner that ensures appropriate security of the personal data, including protection against </a:t>
            </a:r>
            <a:r>
              <a:rPr lang="en-US" dirty="0" err="1"/>
              <a:t>unauthorised</a:t>
            </a:r>
            <a:r>
              <a:rPr lang="en-US" dirty="0"/>
              <a:t> or unlawful processing and against accidental loss, destruction or damage, using appropriate technical or </a:t>
            </a:r>
            <a:r>
              <a:rPr lang="en-US" dirty="0" err="1"/>
              <a:t>organisational</a:t>
            </a:r>
            <a:r>
              <a:rPr lang="en-US" dirty="0"/>
              <a:t> measures</a:t>
            </a:r>
          </a:p>
          <a:p>
            <a:pPr>
              <a:spcAft>
                <a:spcPts val="600"/>
              </a:spcAft>
            </a:pPr>
            <a:endParaRPr lang="en-US" dirty="0"/>
          </a:p>
          <a:p>
            <a:pPr>
              <a:spcAft>
                <a:spcPts val="600"/>
              </a:spcAft>
            </a:pPr>
            <a:endParaRPr lang="en-US" dirty="0"/>
          </a:p>
          <a:p>
            <a:pPr>
              <a:spcAft>
                <a:spcPts val="600"/>
              </a:spcAft>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fontScale="90000"/>
          </a:bodyPr>
          <a:lstStyle/>
          <a:p>
            <a:r>
              <a:rPr lang="en-US" dirty="0"/>
              <a:t>Principles Relating to Processing of Personal Data </a:t>
            </a:r>
            <a:endParaRPr lang="en-GB" dirty="0"/>
          </a:p>
        </p:txBody>
      </p:sp>
    </p:spTree>
    <p:extLst>
      <p:ext uri="{BB962C8B-B14F-4D97-AF65-F5344CB8AC3E}">
        <p14:creationId xmlns:p14="http://schemas.microsoft.com/office/powerpoint/2010/main" val="308149111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86482"/>
            <a:ext cx="14716508" cy="6848958"/>
          </a:xfrm>
        </p:spPr>
        <p:txBody>
          <a:bodyPr>
            <a:normAutofit/>
          </a:bodyPr>
          <a:lstStyle/>
          <a:p>
            <a:pPr marL="304800" lvl="1" indent="0">
              <a:spcAft>
                <a:spcPts val="600"/>
              </a:spcAft>
              <a:buNone/>
            </a:pPr>
            <a:r>
              <a:rPr lang="en-US" i="1" dirty="0"/>
              <a:t>Processing for archiving purposes in the public interest, scientific or historical research purposes or statistical purposes, shall be subject to appropriate safeguards, in accordance with this Regulation, for the rights and freedoms of the data subject. Those safeguards shall ensure that technical and </a:t>
            </a:r>
            <a:r>
              <a:rPr lang="en-US" i="1" dirty="0" err="1"/>
              <a:t>organisational</a:t>
            </a:r>
            <a:r>
              <a:rPr lang="en-US" i="1" dirty="0"/>
              <a:t> measures are in place in particular in order to ensure respect for the principle of data </a:t>
            </a:r>
            <a:r>
              <a:rPr lang="en-US" i="1" dirty="0" err="1"/>
              <a:t>minimisation</a:t>
            </a:r>
            <a:r>
              <a:rPr lang="en-US" i="1" dirty="0"/>
              <a:t>. Those measures may include </a:t>
            </a:r>
            <a:r>
              <a:rPr lang="en-US" i="1" dirty="0" err="1"/>
              <a:t>pseudonymisation</a:t>
            </a:r>
            <a:r>
              <a:rPr lang="en-US" i="1" dirty="0"/>
              <a:t> provided that those purposes can be fulfilled in that manner. Where those purposes can be fulfilled by further processing which does not permit or no longer permits the identification of data subjects, those purposes shall be fulfilled in that manner</a:t>
            </a:r>
          </a:p>
          <a:p>
            <a:pPr>
              <a:spcAft>
                <a:spcPts val="600"/>
              </a:spcAft>
            </a:pPr>
            <a:endParaRPr lang="en-US" dirty="0"/>
          </a:p>
          <a:p>
            <a:pPr>
              <a:spcAft>
                <a:spcPts val="600"/>
              </a:spcAft>
            </a:pPr>
            <a:r>
              <a:rPr lang="en-US" dirty="0"/>
              <a:t>Principle 2. and 5. are less strict</a:t>
            </a:r>
          </a:p>
          <a:p>
            <a:pPr>
              <a:spcAft>
                <a:spcPts val="600"/>
              </a:spcAft>
            </a:pPr>
            <a:r>
              <a:rPr lang="en-US" dirty="0"/>
              <a:t>2. Purpose: further processing allowed </a:t>
            </a:r>
          </a:p>
          <a:p>
            <a:pPr>
              <a:spcAft>
                <a:spcPts val="600"/>
              </a:spcAft>
            </a:pPr>
            <a:r>
              <a:rPr lang="en-US" dirty="0"/>
              <a:t>5. Personal data may be stored for longer periods</a:t>
            </a:r>
          </a:p>
          <a:p>
            <a:pPr>
              <a:spcAft>
                <a:spcPts val="600"/>
              </a:spcAft>
            </a:pPr>
            <a:endParaRPr lang="en-US" dirty="0"/>
          </a:p>
          <a:p>
            <a:pPr>
              <a:spcAft>
                <a:spcPts val="600"/>
              </a:spcAft>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GDPR Archiving and Research Exemption </a:t>
            </a:r>
            <a:endParaRPr lang="en-GB" dirty="0"/>
          </a:p>
        </p:txBody>
      </p:sp>
    </p:spTree>
    <p:extLst>
      <p:ext uri="{BB962C8B-B14F-4D97-AF65-F5344CB8AC3E}">
        <p14:creationId xmlns:p14="http://schemas.microsoft.com/office/powerpoint/2010/main" val="7926521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86482"/>
            <a:ext cx="13209555" cy="6848958"/>
          </a:xfrm>
        </p:spPr>
        <p:txBody>
          <a:bodyPr>
            <a:normAutofit/>
          </a:bodyPr>
          <a:lstStyle/>
          <a:p>
            <a:pPr>
              <a:spcAft>
                <a:spcPts val="600"/>
              </a:spcAft>
            </a:pPr>
            <a:endParaRPr lang="en-US" dirty="0"/>
          </a:p>
          <a:p>
            <a:pPr>
              <a:spcAft>
                <a:spcPts val="600"/>
              </a:spcAft>
            </a:pPr>
            <a:r>
              <a:rPr lang="en-US" dirty="0"/>
              <a:t>There are 6 grounds for the processing of personal data, and one of these must be present in order to process a data subject’s personal data:</a:t>
            </a:r>
          </a:p>
          <a:p>
            <a:pPr>
              <a:spcAft>
                <a:spcPts val="600"/>
              </a:spcAft>
            </a:pPr>
            <a:endParaRPr lang="en-US" dirty="0"/>
          </a:p>
          <a:p>
            <a:pPr marL="0" indent="0">
              <a:spcAft>
                <a:spcPts val="600"/>
              </a:spcAft>
              <a:buNone/>
            </a:pPr>
            <a:r>
              <a:rPr lang="en-US" dirty="0"/>
              <a:t>1. Consent of the data subject</a:t>
            </a:r>
          </a:p>
          <a:p>
            <a:pPr marL="0" indent="0">
              <a:spcAft>
                <a:spcPts val="600"/>
              </a:spcAft>
              <a:buNone/>
            </a:pPr>
            <a:r>
              <a:rPr lang="en-US" dirty="0"/>
              <a:t>2. Necessary for the performance of a contract</a:t>
            </a:r>
          </a:p>
          <a:p>
            <a:pPr marL="0" indent="0">
              <a:spcAft>
                <a:spcPts val="600"/>
              </a:spcAft>
              <a:buNone/>
            </a:pPr>
            <a:r>
              <a:rPr lang="en-US" dirty="0"/>
              <a:t>3. Legal obligation placed upon controller</a:t>
            </a:r>
          </a:p>
          <a:p>
            <a:pPr marL="0" indent="0">
              <a:spcAft>
                <a:spcPts val="600"/>
              </a:spcAft>
              <a:buNone/>
            </a:pPr>
            <a:r>
              <a:rPr lang="en-US" dirty="0"/>
              <a:t>4. Necessary to protect the vital interests of the data subject</a:t>
            </a:r>
          </a:p>
          <a:p>
            <a:pPr marL="0" indent="0">
              <a:spcAft>
                <a:spcPts val="600"/>
              </a:spcAft>
              <a:buNone/>
            </a:pPr>
            <a:r>
              <a:rPr lang="en-US" dirty="0"/>
              <a:t>5. Carried out in the public interest or is in the exercise of official authority</a:t>
            </a:r>
          </a:p>
          <a:p>
            <a:pPr marL="0" indent="0">
              <a:spcAft>
                <a:spcPts val="600"/>
              </a:spcAft>
              <a:buNone/>
            </a:pPr>
            <a:r>
              <a:rPr lang="en-US" dirty="0"/>
              <a:t>6. Legitimate interest pursued by controller</a:t>
            </a:r>
          </a:p>
          <a:p>
            <a:pPr>
              <a:spcAft>
                <a:spcPts val="600"/>
              </a:spcAft>
            </a:pPr>
            <a:endParaRPr lang="en-US" dirty="0"/>
          </a:p>
          <a:p>
            <a:pPr>
              <a:spcAft>
                <a:spcPts val="600"/>
              </a:spcAft>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The Grounds for Processing Personal Data </a:t>
            </a:r>
            <a:endParaRPr lang="en-GB" dirty="0"/>
          </a:p>
        </p:txBody>
      </p:sp>
    </p:spTree>
    <p:extLst>
      <p:ext uri="{BB962C8B-B14F-4D97-AF65-F5344CB8AC3E}">
        <p14:creationId xmlns:p14="http://schemas.microsoft.com/office/powerpoint/2010/main" val="165551920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86482"/>
            <a:ext cx="9606819" cy="6848958"/>
          </a:xfrm>
        </p:spPr>
        <p:txBody>
          <a:bodyPr>
            <a:normAutofit/>
          </a:bodyPr>
          <a:lstStyle/>
          <a:p>
            <a:pPr>
              <a:spcAft>
                <a:spcPts val="600"/>
              </a:spcAft>
            </a:pPr>
            <a:r>
              <a:rPr lang="en-US" dirty="0"/>
              <a:t>The right to be informed</a:t>
            </a:r>
          </a:p>
          <a:p>
            <a:pPr>
              <a:spcAft>
                <a:spcPts val="600"/>
              </a:spcAft>
            </a:pPr>
            <a:r>
              <a:rPr lang="en-US" dirty="0"/>
              <a:t>The right of access</a:t>
            </a:r>
          </a:p>
          <a:p>
            <a:pPr>
              <a:spcAft>
                <a:spcPts val="600"/>
              </a:spcAft>
            </a:pPr>
            <a:r>
              <a:rPr lang="en-US" dirty="0"/>
              <a:t>The right to rectification</a:t>
            </a:r>
          </a:p>
          <a:p>
            <a:pPr>
              <a:spcAft>
                <a:spcPts val="600"/>
              </a:spcAft>
            </a:pPr>
            <a:r>
              <a:rPr lang="en-US" dirty="0"/>
              <a:t>The right to erasure - the ‘right to be forgotten’</a:t>
            </a:r>
          </a:p>
          <a:p>
            <a:pPr>
              <a:spcAft>
                <a:spcPts val="600"/>
              </a:spcAft>
            </a:pPr>
            <a:r>
              <a:rPr lang="en-US" dirty="0"/>
              <a:t>The right to restrict processing</a:t>
            </a:r>
          </a:p>
          <a:p>
            <a:pPr>
              <a:spcAft>
                <a:spcPts val="600"/>
              </a:spcAft>
            </a:pPr>
            <a:r>
              <a:rPr lang="en-US" dirty="0"/>
              <a:t>The right to data portability</a:t>
            </a:r>
          </a:p>
          <a:p>
            <a:pPr>
              <a:spcAft>
                <a:spcPts val="600"/>
              </a:spcAft>
            </a:pPr>
            <a:r>
              <a:rPr lang="en-US" dirty="0"/>
              <a:t>The right to object </a:t>
            </a:r>
          </a:p>
          <a:p>
            <a:pPr>
              <a:spcAft>
                <a:spcPts val="600"/>
              </a:spcAft>
            </a:pPr>
            <a:r>
              <a:rPr lang="en-US" dirty="0"/>
              <a:t>Rights in relation to automated individual decision-making and profiling</a:t>
            </a:r>
          </a:p>
          <a:p>
            <a:pPr marL="0" indent="0">
              <a:spcAft>
                <a:spcPts val="600"/>
              </a:spcAft>
              <a:buNone/>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GDPR - Data Subject Rights</a:t>
            </a:r>
            <a:endParaRPr lang="en-GB" dirty="0"/>
          </a:p>
        </p:txBody>
      </p:sp>
      <p:pic>
        <p:nvPicPr>
          <p:cNvPr id="4" name="5Protect_Header.png" descr="5Protect_Header.png">
            <a:extLst>
              <a:ext uri="{FF2B5EF4-FFF2-40B4-BE49-F238E27FC236}">
                <a16:creationId xmlns:a16="http://schemas.microsoft.com/office/drawing/2014/main" id="{FB157F69-1069-4787-B9E0-67577DD28D55}"/>
              </a:ext>
            </a:extLst>
          </p:cNvPr>
          <p:cNvPicPr>
            <a:picLocks noChangeAspect="1"/>
          </p:cNvPicPr>
          <p:nvPr/>
        </p:nvPicPr>
        <p:blipFill>
          <a:blip r:embed="rId2"/>
          <a:stretch>
            <a:fillRect/>
          </a:stretch>
        </p:blipFill>
        <p:spPr>
          <a:xfrm>
            <a:off x="10949165" y="4940425"/>
            <a:ext cx="5482317" cy="3031557"/>
          </a:xfrm>
          <a:prstGeom prst="rect">
            <a:avLst/>
          </a:prstGeom>
          <a:ln w="12700">
            <a:miter lim="400000"/>
          </a:ln>
        </p:spPr>
      </p:pic>
    </p:spTree>
    <p:extLst>
      <p:ext uri="{BB962C8B-B14F-4D97-AF65-F5344CB8AC3E}">
        <p14:creationId xmlns:p14="http://schemas.microsoft.com/office/powerpoint/2010/main" val="239981210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86482"/>
            <a:ext cx="15733299" cy="6848958"/>
          </a:xfrm>
        </p:spPr>
        <p:txBody>
          <a:bodyPr>
            <a:noAutofit/>
          </a:bodyPr>
          <a:lstStyle/>
          <a:p>
            <a:pPr marL="0" indent="0">
              <a:spcAft>
                <a:spcPts val="600"/>
              </a:spcAft>
              <a:buNone/>
            </a:pPr>
            <a:r>
              <a:rPr lang="en-US" dirty="0"/>
              <a:t>In research, the three most applicable bases for processing personal data: </a:t>
            </a:r>
          </a:p>
          <a:p>
            <a:pPr>
              <a:spcAft>
                <a:spcPts val="600"/>
              </a:spcAft>
            </a:pPr>
            <a:r>
              <a:rPr lang="en-US" dirty="0"/>
              <a:t>Consent of the data subject</a:t>
            </a:r>
          </a:p>
          <a:p>
            <a:pPr lvl="1">
              <a:spcAft>
                <a:spcPts val="600"/>
              </a:spcAft>
            </a:pPr>
            <a:r>
              <a:rPr lang="en-US" sz="2000" dirty="0"/>
              <a:t>[for example*: A oral history project where people’s real names are used]</a:t>
            </a:r>
          </a:p>
          <a:p>
            <a:pPr>
              <a:spcAft>
                <a:spcPts val="600"/>
              </a:spcAft>
            </a:pPr>
            <a:r>
              <a:rPr lang="en-US" dirty="0"/>
              <a:t>Public interest (public task)</a:t>
            </a:r>
          </a:p>
          <a:p>
            <a:pPr lvl="1">
              <a:spcAft>
                <a:spcPts val="600"/>
              </a:spcAft>
            </a:pPr>
            <a:r>
              <a:rPr lang="en-US" sz="2000" dirty="0"/>
              <a:t>[for example*: A longitudinal study of people living with dementia and their </a:t>
            </a:r>
            <a:r>
              <a:rPr lang="en-US" sz="2000" dirty="0" err="1"/>
              <a:t>carers</a:t>
            </a:r>
            <a:r>
              <a:rPr lang="en-US" sz="2000" dirty="0"/>
              <a:t>, to identify how people would like to be supported. Findings inform and support the caring strategy and public advocacy]</a:t>
            </a:r>
          </a:p>
          <a:p>
            <a:pPr>
              <a:spcAft>
                <a:spcPts val="600"/>
              </a:spcAft>
            </a:pPr>
            <a:r>
              <a:rPr lang="en-US" dirty="0"/>
              <a:t>Legitimate interest </a:t>
            </a:r>
          </a:p>
          <a:p>
            <a:pPr lvl="1">
              <a:spcAft>
                <a:spcPts val="600"/>
              </a:spcAft>
            </a:pPr>
            <a:r>
              <a:rPr lang="en-US" sz="2000" dirty="0"/>
              <a:t>[for example*: A research project that is fully funded and is being undertaken by a private corporation to look at the effects of smoking on car passengers]</a:t>
            </a:r>
          </a:p>
          <a:p>
            <a:pPr marL="0" indent="0">
              <a:spcAft>
                <a:spcPts val="600"/>
              </a:spcAft>
              <a:buNone/>
            </a:pPr>
            <a:r>
              <a:rPr lang="en-US" b="1" dirty="0"/>
              <a:t>For each research project, if personal data will be collected and processed, the most appropriate legal basis needs to be decided and recorded (and should not be changed at a later date)</a:t>
            </a:r>
          </a:p>
          <a:p>
            <a:pPr>
              <a:spcAft>
                <a:spcPts val="600"/>
              </a:spcAft>
            </a:pPr>
            <a:r>
              <a:rPr lang="en-US" dirty="0"/>
              <a:t>*The examples are provided by UK Data Service, which has published examples of where a legal basis may be applied in research</a:t>
            </a:r>
          </a:p>
          <a:p>
            <a:pPr>
              <a:spcAft>
                <a:spcPts val="600"/>
              </a:spcAft>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Processing Personal Data in Research</a:t>
            </a:r>
            <a:endParaRPr lang="en-GB" dirty="0"/>
          </a:p>
        </p:txBody>
      </p:sp>
    </p:spTree>
    <p:extLst>
      <p:ext uri="{BB962C8B-B14F-4D97-AF65-F5344CB8AC3E}">
        <p14:creationId xmlns:p14="http://schemas.microsoft.com/office/powerpoint/2010/main" val="329656485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3941075" cy="6848958"/>
          </a:xfrm>
        </p:spPr>
        <p:txBody>
          <a:bodyPr>
            <a:normAutofit/>
          </a:bodyPr>
          <a:lstStyle/>
          <a:p>
            <a:pPr marL="0" indent="0">
              <a:spcAft>
                <a:spcPts val="600"/>
              </a:spcAft>
              <a:buNone/>
            </a:pPr>
            <a:r>
              <a:rPr lang="en-US" dirty="0"/>
              <a:t>If you will collect personal data, then:</a:t>
            </a:r>
          </a:p>
          <a:p>
            <a:pPr>
              <a:spcAft>
                <a:spcPts val="600"/>
              </a:spcAft>
            </a:pPr>
            <a:r>
              <a:rPr lang="en-US" dirty="0"/>
              <a:t>Determine who will be the data controller (possibly your institution)</a:t>
            </a:r>
          </a:p>
          <a:p>
            <a:pPr>
              <a:spcAft>
                <a:spcPts val="600"/>
              </a:spcAft>
            </a:pPr>
            <a:r>
              <a:rPr lang="en-US" dirty="0"/>
              <a:t>Decide which legal basis will apply</a:t>
            </a:r>
          </a:p>
          <a:p>
            <a:pPr>
              <a:spcAft>
                <a:spcPts val="600"/>
              </a:spcAft>
            </a:pPr>
            <a:r>
              <a:rPr lang="en-US" dirty="0"/>
              <a:t>If collaborative partners need access to personal data, then make sure agreements are in place</a:t>
            </a:r>
          </a:p>
          <a:p>
            <a:pPr>
              <a:spcAft>
                <a:spcPts val="600"/>
              </a:spcAft>
            </a:pPr>
            <a:r>
              <a:rPr lang="en-US" dirty="0"/>
              <a:t>Consider whether a Data Protection Impact Assessment (DPIA) is needed  </a:t>
            </a:r>
          </a:p>
          <a:p>
            <a:pPr>
              <a:spcAft>
                <a:spcPts val="600"/>
              </a:spcAft>
            </a:pPr>
            <a:r>
              <a:rPr lang="en-US" dirty="0"/>
              <a:t>Communicate to research participants how personal data collected about them will be used, stored, processed, transferred, who the data controller is (with their contact details), the legal ground and purpose of the processing, the period of retention and their rights; this can be done via an information sheet or a webpage (e.g. privacy notice)</a:t>
            </a:r>
          </a:p>
          <a:p>
            <a:pPr>
              <a:spcAft>
                <a:spcPts val="600"/>
              </a:spcAft>
            </a:pPr>
            <a:r>
              <a:rPr lang="en-US" dirty="0"/>
              <a:t>Consider where to store personal data securely</a:t>
            </a:r>
          </a:p>
          <a:p>
            <a:pPr>
              <a:spcAft>
                <a:spcPts val="600"/>
              </a:spcAft>
            </a:pPr>
            <a:r>
              <a:rPr lang="en-US" dirty="0" err="1"/>
              <a:t>Minimise</a:t>
            </a:r>
            <a:r>
              <a:rPr lang="en-US" dirty="0"/>
              <a:t> the personal data to collect and </a:t>
            </a:r>
            <a:r>
              <a:rPr lang="en-US" dirty="0" err="1"/>
              <a:t>pseudonymise</a:t>
            </a:r>
            <a:r>
              <a:rPr lang="en-US" dirty="0"/>
              <a:t> where possible</a:t>
            </a:r>
          </a:p>
          <a:p>
            <a:pPr>
              <a:spcAft>
                <a:spcPts val="600"/>
              </a:spcAft>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Research and the GDPR in Practice</a:t>
            </a:r>
            <a:endParaRPr lang="en-GB" dirty="0"/>
          </a:p>
        </p:txBody>
      </p:sp>
    </p:spTree>
    <p:extLst>
      <p:ext uri="{BB962C8B-B14F-4D97-AF65-F5344CB8AC3E}">
        <p14:creationId xmlns:p14="http://schemas.microsoft.com/office/powerpoint/2010/main" val="193874254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86482"/>
            <a:ext cx="15404115" cy="6848958"/>
          </a:xfrm>
        </p:spPr>
        <p:txBody>
          <a:bodyPr>
            <a:normAutofit/>
          </a:bodyPr>
          <a:lstStyle/>
          <a:p>
            <a:pPr marL="0" indent="0">
              <a:spcAft>
                <a:spcPts val="600"/>
              </a:spcAft>
              <a:buNone/>
            </a:pPr>
            <a:r>
              <a:rPr lang="en-US" dirty="0"/>
              <a:t>A DPIA is required for data processing that is likely to result in a high risk to the rights and freedoms of individuals. In practice this means if at least two of these criteria apply (examples can be found in the Data Protection Working Party 248 guidelines):</a:t>
            </a:r>
          </a:p>
          <a:p>
            <a:pPr>
              <a:spcBef>
                <a:spcPts val="0"/>
              </a:spcBef>
            </a:pPr>
            <a:r>
              <a:rPr lang="en-US" dirty="0"/>
              <a:t>Evaluation or scoring</a:t>
            </a:r>
          </a:p>
          <a:p>
            <a:pPr>
              <a:spcBef>
                <a:spcPts val="0"/>
              </a:spcBef>
            </a:pPr>
            <a:r>
              <a:rPr lang="en-US" dirty="0"/>
              <a:t>Automated-decision making with legal or similar significant effect</a:t>
            </a:r>
          </a:p>
          <a:p>
            <a:pPr>
              <a:spcBef>
                <a:spcPts val="0"/>
              </a:spcBef>
            </a:pPr>
            <a:r>
              <a:rPr lang="en-US" dirty="0"/>
              <a:t>Systematic monitoring</a:t>
            </a:r>
          </a:p>
          <a:p>
            <a:pPr>
              <a:spcBef>
                <a:spcPts val="0"/>
              </a:spcBef>
            </a:pPr>
            <a:r>
              <a:rPr lang="en-US" dirty="0"/>
              <a:t>Sensitive data</a:t>
            </a:r>
          </a:p>
          <a:p>
            <a:pPr>
              <a:spcBef>
                <a:spcPts val="0"/>
              </a:spcBef>
            </a:pPr>
            <a:r>
              <a:rPr lang="en-US" dirty="0"/>
              <a:t>Data processed on a large scale</a:t>
            </a:r>
          </a:p>
          <a:p>
            <a:pPr>
              <a:spcBef>
                <a:spcPts val="0"/>
              </a:spcBef>
            </a:pPr>
            <a:r>
              <a:rPr lang="en-US" dirty="0"/>
              <a:t>Datasets that have been matched or combined</a:t>
            </a:r>
          </a:p>
          <a:p>
            <a:pPr>
              <a:spcBef>
                <a:spcPts val="0"/>
              </a:spcBef>
            </a:pPr>
            <a:r>
              <a:rPr lang="en-US" dirty="0"/>
              <a:t>Data concerning vulnerable data subjects</a:t>
            </a:r>
          </a:p>
          <a:p>
            <a:pPr>
              <a:spcBef>
                <a:spcPts val="0"/>
              </a:spcBef>
            </a:pPr>
            <a:r>
              <a:rPr lang="en-US" dirty="0"/>
              <a:t>Innovative use or applying technological or </a:t>
            </a:r>
            <a:r>
              <a:rPr lang="en-US" dirty="0" err="1"/>
              <a:t>organisational</a:t>
            </a:r>
            <a:r>
              <a:rPr lang="en-US" dirty="0"/>
              <a:t> solutions</a:t>
            </a:r>
          </a:p>
          <a:p>
            <a:pPr>
              <a:spcBef>
                <a:spcPts val="0"/>
              </a:spcBef>
            </a:pPr>
            <a:r>
              <a:rPr lang="en-US" dirty="0"/>
              <a:t>Data transfer across borders outside the European Union</a:t>
            </a:r>
          </a:p>
          <a:p>
            <a:pPr>
              <a:spcBef>
                <a:spcPts val="0"/>
              </a:spcBef>
            </a:pPr>
            <a:r>
              <a:rPr lang="en-US" dirty="0"/>
              <a:t>When the processing in itself prevents data subjects from exercising a right or using a service or a contract</a:t>
            </a:r>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Data Protection Impact Assessment</a:t>
            </a:r>
            <a:endParaRPr lang="en-GB" dirty="0"/>
          </a:p>
        </p:txBody>
      </p:sp>
    </p:spTree>
    <p:extLst>
      <p:ext uri="{BB962C8B-B14F-4D97-AF65-F5344CB8AC3E}">
        <p14:creationId xmlns:p14="http://schemas.microsoft.com/office/powerpoint/2010/main" val="243429001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86482"/>
            <a:ext cx="11728227" cy="6848958"/>
          </a:xfrm>
        </p:spPr>
        <p:txBody>
          <a:bodyPr>
            <a:normAutofit/>
          </a:bodyPr>
          <a:lstStyle/>
          <a:p>
            <a:pPr marL="0" indent="0">
              <a:lnSpc>
                <a:spcPct val="150000"/>
              </a:lnSpc>
              <a:spcAft>
                <a:spcPts val="600"/>
              </a:spcAft>
              <a:buNone/>
            </a:pPr>
            <a:r>
              <a:rPr lang="en-US" dirty="0"/>
              <a:t>Please cite this presentation as:</a:t>
            </a:r>
          </a:p>
          <a:p>
            <a:pPr marL="0" indent="0">
              <a:lnSpc>
                <a:spcPct val="150000"/>
              </a:lnSpc>
              <a:spcAft>
                <a:spcPts val="600"/>
              </a:spcAft>
              <a:buNone/>
            </a:pPr>
            <a:r>
              <a:rPr lang="en-US" dirty="0"/>
              <a:t>Scott, S. (2020). The CESSDA Data Management Expert Guide. Chapter 5. Protect [presentation]. Bergen: CESSDA ERIC</a:t>
            </a:r>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lstStyle/>
          <a:p>
            <a:r>
              <a:rPr lang="en-US" dirty="0"/>
              <a:t>Citation </a:t>
            </a:r>
            <a:endParaRPr lang="en-GB" dirty="0"/>
          </a:p>
        </p:txBody>
      </p:sp>
    </p:spTree>
    <p:extLst>
      <p:ext uri="{BB962C8B-B14F-4D97-AF65-F5344CB8AC3E}">
        <p14:creationId xmlns:p14="http://schemas.microsoft.com/office/powerpoint/2010/main" val="295589668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86482"/>
            <a:ext cx="12752355" cy="6848958"/>
          </a:xfrm>
        </p:spPr>
        <p:txBody>
          <a:bodyPr>
            <a:normAutofit/>
          </a:bodyPr>
          <a:lstStyle/>
          <a:p>
            <a:pPr marL="0" indent="0">
              <a:spcAft>
                <a:spcPts val="600"/>
              </a:spcAft>
              <a:buNone/>
            </a:pPr>
            <a:endParaRPr lang="en-US" dirty="0"/>
          </a:p>
          <a:p>
            <a:pPr marL="0" indent="0">
              <a:spcAft>
                <a:spcPts val="600"/>
              </a:spcAft>
              <a:buNone/>
            </a:pPr>
            <a:r>
              <a:rPr lang="en-US" dirty="0"/>
              <a:t>If research is done as a collaboration of more than one institution, with shared responsibilities, one DPIA done by one of the institutions should be sufficient, and the other partner institutions can apply that same DPIA</a:t>
            </a:r>
          </a:p>
          <a:p>
            <a:pPr marL="0" indent="0">
              <a:spcAft>
                <a:spcPts val="600"/>
              </a:spcAft>
              <a:buNone/>
            </a:pPr>
            <a:endParaRPr lang="en-US" dirty="0"/>
          </a:p>
          <a:p>
            <a:pPr marL="0" indent="0">
              <a:spcAft>
                <a:spcPts val="600"/>
              </a:spcAft>
              <a:buNone/>
            </a:pPr>
            <a:r>
              <a:rPr lang="en-US" dirty="0"/>
              <a:t>Problems might arise when research involves institutions that are implementing a DPIA in different countries, whereby policies or </a:t>
            </a:r>
            <a:r>
              <a:rPr lang="en-US" i="1" dirty="0"/>
              <a:t>requirements may vary across those countries</a:t>
            </a:r>
            <a:r>
              <a:rPr lang="en-US" dirty="0"/>
              <a:t>, such as for data security, ownership of the data, different understandings on gaining consent and which legal basis to use for processing personal data</a:t>
            </a:r>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fontScale="90000"/>
          </a:bodyPr>
          <a:lstStyle/>
          <a:p>
            <a:r>
              <a:rPr lang="en-US" dirty="0"/>
              <a:t>How to Implement a DPIA </a:t>
            </a:r>
            <a:br>
              <a:rPr lang="en-US" dirty="0"/>
            </a:br>
            <a:r>
              <a:rPr lang="en-US" dirty="0"/>
              <a:t>across Different Institutions, for Research</a:t>
            </a:r>
            <a:endParaRPr lang="en-GB" dirty="0"/>
          </a:p>
        </p:txBody>
      </p:sp>
    </p:spTree>
    <p:extLst>
      <p:ext uri="{BB962C8B-B14F-4D97-AF65-F5344CB8AC3E}">
        <p14:creationId xmlns:p14="http://schemas.microsoft.com/office/powerpoint/2010/main" val="47851769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The GDPR and…(1)</a:t>
            </a:r>
            <a:endParaRPr lang="en-GB" dirty="0"/>
          </a:p>
        </p:txBody>
      </p:sp>
      <p:sp>
        <p:nvSpPr>
          <p:cNvPr id="6" name="Text Placeholder 2">
            <a:extLst>
              <a:ext uri="{FF2B5EF4-FFF2-40B4-BE49-F238E27FC236}">
                <a16:creationId xmlns:a16="http://schemas.microsoft.com/office/drawing/2014/main" id="{F0EC4DF9-0B4E-40F2-817E-710139439B16}"/>
              </a:ext>
            </a:extLst>
          </p:cNvPr>
          <p:cNvSpPr>
            <a:spLocks noGrp="1"/>
          </p:cNvSpPr>
          <p:nvPr>
            <p:ph type="body" sz="quarter" idx="1"/>
          </p:nvPr>
        </p:nvSpPr>
        <p:spPr>
          <a:xfrm>
            <a:off x="3394149" y="2340601"/>
            <a:ext cx="12231140" cy="2536199"/>
          </a:xfrm>
        </p:spPr>
        <p:style>
          <a:lnRef idx="3">
            <a:schemeClr val="lt1"/>
          </a:lnRef>
          <a:fillRef idx="1">
            <a:schemeClr val="accent6"/>
          </a:fillRef>
          <a:effectRef idx="1">
            <a:schemeClr val="accent6"/>
          </a:effectRef>
          <a:fontRef idx="minor">
            <a:schemeClr val="lt1"/>
          </a:fontRef>
        </p:style>
        <p:txBody>
          <a:bodyPr>
            <a:noAutofit/>
          </a:bodyPr>
          <a:lstStyle/>
          <a:p>
            <a:r>
              <a:rPr lang="en-US" dirty="0">
                <a:solidFill>
                  <a:schemeClr val="bg2">
                    <a:lumMod val="50000"/>
                  </a:schemeClr>
                </a:solidFill>
                <a:latin typeface="+mn-lt"/>
              </a:rPr>
              <a:t>For personal data, the open access motto ‘as open as possible, as closed as necessary’ is important </a:t>
            </a:r>
          </a:p>
          <a:p>
            <a:r>
              <a:rPr lang="en-US" dirty="0">
                <a:solidFill>
                  <a:schemeClr val="bg2">
                    <a:lumMod val="50000"/>
                  </a:schemeClr>
                </a:solidFill>
                <a:latin typeface="+mn-lt"/>
              </a:rPr>
              <a:t>A political or societal drive for open access and open science does not mean that individual rights granted by legislation can be overruled. Therefore, for personal data, ‘</a:t>
            </a:r>
            <a:r>
              <a:rPr lang="en-US" i="1" dirty="0">
                <a:solidFill>
                  <a:schemeClr val="bg2">
                    <a:lumMod val="50000"/>
                  </a:schemeClr>
                </a:solidFill>
                <a:latin typeface="+mn-lt"/>
              </a:rPr>
              <a:t>as closed as necessary</a:t>
            </a:r>
            <a:r>
              <a:rPr lang="en-US" dirty="0">
                <a:solidFill>
                  <a:schemeClr val="bg2">
                    <a:lumMod val="50000"/>
                  </a:schemeClr>
                </a:solidFill>
                <a:latin typeface="+mn-lt"/>
              </a:rPr>
              <a:t>’ is the key</a:t>
            </a:r>
            <a:br>
              <a:rPr lang="en-US" dirty="0">
                <a:solidFill>
                  <a:schemeClr val="bg2">
                    <a:lumMod val="50000"/>
                  </a:schemeClr>
                </a:solidFill>
                <a:latin typeface="+mn-lt"/>
              </a:rPr>
            </a:br>
            <a:endParaRPr lang="en-US" dirty="0">
              <a:solidFill>
                <a:schemeClr val="bg2">
                  <a:lumMod val="50000"/>
                </a:schemeClr>
              </a:solidFill>
              <a:latin typeface="+mn-lt"/>
            </a:endParaRPr>
          </a:p>
        </p:txBody>
      </p:sp>
      <p:sp>
        <p:nvSpPr>
          <p:cNvPr id="7" name="TextBox 6">
            <a:extLst>
              <a:ext uri="{FF2B5EF4-FFF2-40B4-BE49-F238E27FC236}">
                <a16:creationId xmlns:a16="http://schemas.microsoft.com/office/drawing/2014/main" id="{070028B5-5286-4F27-8D4B-0E8DC17485D9}"/>
              </a:ext>
            </a:extLst>
          </p:cNvPr>
          <p:cNvSpPr txBox="1"/>
          <p:nvPr/>
        </p:nvSpPr>
        <p:spPr>
          <a:xfrm>
            <a:off x="908780" y="3026229"/>
            <a:ext cx="1999011" cy="523218"/>
          </a:xfrm>
          <a:prstGeom prst="rect">
            <a:avLst/>
          </a:prstGeom>
          <a:ln/>
        </p:spPr>
        <p:style>
          <a:lnRef idx="3">
            <a:schemeClr val="lt1"/>
          </a:lnRef>
          <a:fillRef idx="1">
            <a:schemeClr val="accent3"/>
          </a:fillRef>
          <a:effectRef idx="1">
            <a:schemeClr val="accent3"/>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de-DE" sz="2800" i="0" u="none" strike="noStrike" cap="none" spc="0" normalizeH="0" baseline="0" dirty="0">
                <a:ln>
                  <a:noFill/>
                </a:ln>
                <a:solidFill>
                  <a:schemeClr val="bg1"/>
                </a:solidFill>
                <a:effectLst/>
                <a:uFillTx/>
                <a:ea typeface="+mj-ea"/>
                <a:cs typeface="+mj-cs"/>
                <a:sym typeface="Calibri"/>
              </a:rPr>
              <a:t>Open Data</a:t>
            </a:r>
            <a:endParaRPr kumimoji="0" lang="en-US" sz="2800" i="0" u="none" strike="noStrike" cap="none" spc="0" normalizeH="0" baseline="0" dirty="0">
              <a:ln>
                <a:noFill/>
              </a:ln>
              <a:solidFill>
                <a:schemeClr val="bg1"/>
              </a:solidFill>
              <a:effectLst/>
              <a:uFillTx/>
              <a:ea typeface="+mj-ea"/>
              <a:cs typeface="+mj-cs"/>
              <a:sym typeface="Calibri"/>
            </a:endParaRPr>
          </a:p>
        </p:txBody>
      </p:sp>
      <p:sp>
        <p:nvSpPr>
          <p:cNvPr id="8" name="TextBox 7">
            <a:extLst>
              <a:ext uri="{FF2B5EF4-FFF2-40B4-BE49-F238E27FC236}">
                <a16:creationId xmlns:a16="http://schemas.microsoft.com/office/drawing/2014/main" id="{57F6371A-11FA-4474-AE5D-B7768F9E4794}"/>
              </a:ext>
            </a:extLst>
          </p:cNvPr>
          <p:cNvSpPr txBox="1"/>
          <p:nvPr/>
        </p:nvSpPr>
        <p:spPr>
          <a:xfrm>
            <a:off x="908780" y="6077916"/>
            <a:ext cx="3681507" cy="523218"/>
          </a:xfrm>
          <a:prstGeom prst="rect">
            <a:avLst/>
          </a:prstGeom>
          <a:ln/>
        </p:spPr>
        <p:style>
          <a:lnRef idx="3">
            <a:schemeClr val="lt1"/>
          </a:lnRef>
          <a:fillRef idx="1">
            <a:schemeClr val="accent5"/>
          </a:fillRef>
          <a:effectRef idx="1">
            <a:schemeClr val="accent5"/>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de-DE" sz="2800" i="0" u="none" strike="noStrike" cap="none" spc="0" normalizeH="0" baseline="0" dirty="0" err="1">
                <a:ln>
                  <a:noFill/>
                </a:ln>
                <a:solidFill>
                  <a:schemeClr val="bg1"/>
                </a:solidFill>
                <a:effectLst/>
                <a:uFillTx/>
                <a:ea typeface="+mj-ea"/>
                <a:cs typeface="+mj-cs"/>
                <a:sym typeface="Calibri"/>
              </a:rPr>
              <a:t>Social</a:t>
            </a:r>
            <a:r>
              <a:rPr kumimoji="0" lang="de-DE" sz="2800" i="0" u="none" strike="noStrike" cap="none" spc="0" normalizeH="0" baseline="0" dirty="0">
                <a:ln>
                  <a:noFill/>
                </a:ln>
                <a:solidFill>
                  <a:schemeClr val="bg1"/>
                </a:solidFill>
                <a:effectLst/>
                <a:uFillTx/>
                <a:ea typeface="+mj-ea"/>
                <a:cs typeface="+mj-cs"/>
                <a:sym typeface="Calibri"/>
              </a:rPr>
              <a:t> Media </a:t>
            </a:r>
            <a:r>
              <a:rPr lang="de-DE" sz="2800" dirty="0">
                <a:solidFill>
                  <a:schemeClr val="bg1"/>
                </a:solidFill>
                <a:ea typeface="+mj-ea"/>
                <a:cs typeface="+mj-cs"/>
              </a:rPr>
              <a:t>D</a:t>
            </a:r>
            <a:r>
              <a:rPr kumimoji="0" lang="de-DE" sz="2800" i="0" u="none" strike="noStrike" cap="none" spc="0" normalizeH="0" baseline="0" dirty="0">
                <a:ln>
                  <a:noFill/>
                </a:ln>
                <a:solidFill>
                  <a:schemeClr val="bg1"/>
                </a:solidFill>
                <a:effectLst/>
                <a:uFillTx/>
                <a:ea typeface="+mj-ea"/>
                <a:cs typeface="+mj-cs"/>
                <a:sym typeface="Calibri"/>
              </a:rPr>
              <a:t>ata</a:t>
            </a:r>
            <a:endParaRPr kumimoji="0" lang="en-US" sz="2800" i="0" u="none" strike="noStrike" cap="none" spc="0" normalizeH="0" baseline="0" dirty="0">
              <a:ln>
                <a:noFill/>
              </a:ln>
              <a:solidFill>
                <a:schemeClr val="bg1"/>
              </a:solidFill>
              <a:effectLst/>
              <a:uFillTx/>
              <a:ea typeface="+mj-ea"/>
              <a:cs typeface="+mj-cs"/>
              <a:sym typeface="Calibri"/>
            </a:endParaRPr>
          </a:p>
        </p:txBody>
      </p:sp>
      <p:sp>
        <p:nvSpPr>
          <p:cNvPr id="9" name="Text Placeholder 2">
            <a:extLst>
              <a:ext uri="{FF2B5EF4-FFF2-40B4-BE49-F238E27FC236}">
                <a16:creationId xmlns:a16="http://schemas.microsoft.com/office/drawing/2014/main" id="{5D72B994-D5BC-46DC-9EBD-6654FE23A184}"/>
              </a:ext>
            </a:extLst>
          </p:cNvPr>
          <p:cNvSpPr txBox="1">
            <a:spLocks/>
          </p:cNvSpPr>
          <p:nvPr/>
        </p:nvSpPr>
        <p:spPr>
          <a:xfrm>
            <a:off x="5320910" y="5746568"/>
            <a:ext cx="10973698" cy="1999488"/>
          </a:xfrm>
          <a:prstGeom prst="rect">
            <a:avLst/>
          </a:prstGeom>
          <a:ln/>
          <a:extLst>
            <a:ext uri="{C572A759-6A51-4108-AA02-DFA0A04FC94B}">
              <ma14:wrappingTextBoxFlag xmlns="" xmlns:ma14="http://schemas.microsoft.com/office/mac/drawingml/2011/main" val="1"/>
            </a:ext>
          </a:extLst>
        </p:spPr>
        <p:style>
          <a:lnRef idx="3">
            <a:schemeClr val="lt1"/>
          </a:lnRef>
          <a:fillRef idx="1">
            <a:schemeClr val="accent4"/>
          </a:fillRef>
          <a:effectRef idx="1">
            <a:schemeClr val="accent4"/>
          </a:effectRef>
          <a:fontRef idx="minor">
            <a:schemeClr val="lt1"/>
          </a:fontRef>
        </p:style>
        <p:txBody>
          <a:bodyPr lIns="45719" rIns="45719">
            <a:noAutofit/>
          </a:bodyPr>
          <a:lstStyle>
            <a:lvl1pPr marL="0" marR="0" indent="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1pPr>
            <a:lvl2pPr marL="0" marR="0" indent="45720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2pPr>
            <a:lvl3pPr marL="0" marR="0" indent="91440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3pPr>
            <a:lvl4pPr marL="0" marR="0" indent="137160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4pPr>
            <a:lvl5pPr marL="0" marR="0" indent="182880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5pPr>
            <a:lvl6pPr marL="0" marR="0" indent="228600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6pPr>
            <a:lvl7pPr marL="0" marR="0" indent="274320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7pPr>
            <a:lvl8pPr marL="0" marR="0" indent="320040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8pPr>
            <a:lvl9pPr marL="0" marR="0" indent="365760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9pPr>
          </a:lstStyle>
          <a:p>
            <a:pPr hangingPunct="1"/>
            <a:r>
              <a:rPr lang="en-US" sz="2800" dirty="0">
                <a:solidFill>
                  <a:schemeClr val="bg2">
                    <a:lumMod val="50000"/>
                  </a:schemeClr>
                </a:solidFill>
              </a:rPr>
              <a:t>Gaining consent would be the best approach when using social media data. So even for social media data in the public domain, researchers should ask the people whose social media content they mine for their consent when possible. In some cases public task may be used as a legal basis</a:t>
            </a:r>
          </a:p>
        </p:txBody>
      </p:sp>
    </p:spTree>
    <p:extLst>
      <p:ext uri="{BB962C8B-B14F-4D97-AF65-F5344CB8AC3E}">
        <p14:creationId xmlns:p14="http://schemas.microsoft.com/office/powerpoint/2010/main" val="58353155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The GDPR and…(2)</a:t>
            </a:r>
            <a:endParaRPr lang="en-GB" dirty="0"/>
          </a:p>
        </p:txBody>
      </p:sp>
      <p:sp>
        <p:nvSpPr>
          <p:cNvPr id="6" name="Text Placeholder 2">
            <a:extLst>
              <a:ext uri="{FF2B5EF4-FFF2-40B4-BE49-F238E27FC236}">
                <a16:creationId xmlns:a16="http://schemas.microsoft.com/office/drawing/2014/main" id="{F0EC4DF9-0B4E-40F2-817E-710139439B16}"/>
              </a:ext>
            </a:extLst>
          </p:cNvPr>
          <p:cNvSpPr>
            <a:spLocks noGrp="1"/>
          </p:cNvSpPr>
          <p:nvPr>
            <p:ph type="body" sz="quarter" idx="1"/>
          </p:nvPr>
        </p:nvSpPr>
        <p:spPr>
          <a:xfrm>
            <a:off x="4529527" y="2317794"/>
            <a:ext cx="12231140" cy="1310269"/>
          </a:xfrm>
        </p:spPr>
        <p:style>
          <a:lnRef idx="3">
            <a:schemeClr val="lt1"/>
          </a:lnRef>
          <a:fillRef idx="1">
            <a:schemeClr val="accent6"/>
          </a:fillRef>
          <a:effectRef idx="1">
            <a:schemeClr val="accent6"/>
          </a:effectRef>
          <a:fontRef idx="minor">
            <a:schemeClr val="lt1"/>
          </a:fontRef>
        </p:style>
        <p:txBody>
          <a:bodyPr>
            <a:noAutofit/>
          </a:bodyPr>
          <a:lstStyle/>
          <a:p>
            <a:pPr marL="0" indent="0">
              <a:buNone/>
            </a:pPr>
            <a:r>
              <a:rPr lang="en-US" dirty="0">
                <a:solidFill>
                  <a:schemeClr val="bg2">
                    <a:lumMod val="50000"/>
                  </a:schemeClr>
                </a:solidFill>
                <a:latin typeface="+mn-lt"/>
              </a:rPr>
              <a:t>When data that contain personal information, if consent is not collected from the individuals when the administrative or register data are collected, then the most common legal basis for further use is public task</a:t>
            </a:r>
          </a:p>
        </p:txBody>
      </p:sp>
      <p:sp>
        <p:nvSpPr>
          <p:cNvPr id="7" name="TextBox 6">
            <a:extLst>
              <a:ext uri="{FF2B5EF4-FFF2-40B4-BE49-F238E27FC236}">
                <a16:creationId xmlns:a16="http://schemas.microsoft.com/office/drawing/2014/main" id="{070028B5-5286-4F27-8D4B-0E8DC17485D9}"/>
              </a:ext>
            </a:extLst>
          </p:cNvPr>
          <p:cNvSpPr txBox="1"/>
          <p:nvPr/>
        </p:nvSpPr>
        <p:spPr>
          <a:xfrm>
            <a:off x="579596" y="2495877"/>
            <a:ext cx="3681507" cy="954105"/>
          </a:xfrm>
          <a:prstGeom prst="rect">
            <a:avLst/>
          </a:prstGeom>
          <a:ln/>
        </p:spPr>
        <p:style>
          <a:lnRef idx="3">
            <a:schemeClr val="lt1"/>
          </a:lnRef>
          <a:fillRef idx="1">
            <a:schemeClr val="accent3"/>
          </a:fillRef>
          <a:effectRef idx="1">
            <a:schemeClr val="accent3"/>
          </a:effectRef>
          <a:fontRef idx="minor">
            <a:schemeClr val="lt1"/>
          </a:fontRef>
        </p:style>
        <p:txBody>
          <a:bodyPr rot="0" spcFirstLastPara="1" vertOverflow="overflow" horzOverflow="overflow" vert="horz" wrap="square" lIns="45719" tIns="45719" rIns="45719" bIns="45719" numCol="1" spcCol="38100" rtlCol="0" anchor="t">
            <a:spAutoFit/>
          </a:bodyPr>
          <a:lstStyle/>
          <a:p>
            <a:pPr defTabSz="914400"/>
            <a:r>
              <a:rPr lang="de-DE" sz="2800" dirty="0">
                <a:solidFill>
                  <a:schemeClr val="bg1"/>
                </a:solidFill>
                <a:ea typeface="+mj-ea"/>
                <a:cs typeface="+mj-cs"/>
                <a:sym typeface="Calibri"/>
              </a:rPr>
              <a:t>Administrative </a:t>
            </a:r>
            <a:r>
              <a:rPr lang="de-DE" sz="2800" dirty="0" err="1">
                <a:solidFill>
                  <a:schemeClr val="bg1"/>
                </a:solidFill>
                <a:ea typeface="+mj-ea"/>
                <a:cs typeface="+mj-cs"/>
                <a:sym typeface="Calibri"/>
              </a:rPr>
              <a:t>or</a:t>
            </a:r>
            <a:r>
              <a:rPr lang="de-DE" sz="2800" dirty="0">
                <a:solidFill>
                  <a:schemeClr val="bg1"/>
                </a:solidFill>
                <a:ea typeface="+mj-ea"/>
                <a:cs typeface="+mj-cs"/>
                <a:sym typeface="Calibri"/>
              </a:rPr>
              <a:t> Register Data</a:t>
            </a:r>
          </a:p>
        </p:txBody>
      </p:sp>
      <p:sp>
        <p:nvSpPr>
          <p:cNvPr id="8" name="TextBox 7">
            <a:extLst>
              <a:ext uri="{FF2B5EF4-FFF2-40B4-BE49-F238E27FC236}">
                <a16:creationId xmlns:a16="http://schemas.microsoft.com/office/drawing/2014/main" id="{57F6371A-11FA-4474-AE5D-B7768F9E4794}"/>
              </a:ext>
            </a:extLst>
          </p:cNvPr>
          <p:cNvSpPr txBox="1"/>
          <p:nvPr/>
        </p:nvSpPr>
        <p:spPr>
          <a:xfrm>
            <a:off x="579595" y="6042010"/>
            <a:ext cx="3681507" cy="523218"/>
          </a:xfrm>
          <a:prstGeom prst="rect">
            <a:avLst/>
          </a:prstGeom>
          <a:ln/>
        </p:spPr>
        <p:style>
          <a:lnRef idx="3">
            <a:schemeClr val="lt1"/>
          </a:lnRef>
          <a:fillRef idx="1">
            <a:schemeClr val="accent5"/>
          </a:fillRef>
          <a:effectRef idx="1">
            <a:schemeClr val="accent5"/>
          </a:effectRef>
          <a:fontRef idx="minor">
            <a:schemeClr val="lt1"/>
          </a:fontRef>
        </p:style>
        <p:txBody>
          <a:bodyPr rot="0" spcFirstLastPara="1" vertOverflow="overflow" horzOverflow="overflow" vert="horz" wrap="square" lIns="45719" tIns="45719" rIns="45719" bIns="45719" numCol="1" spcCol="38100" rtlCol="0" anchor="t">
            <a:spAutoFit/>
          </a:bodyPr>
          <a:lstStyle/>
          <a:p>
            <a:pPr defTabSz="914400"/>
            <a:r>
              <a:rPr lang="de-DE" sz="2800" dirty="0">
                <a:solidFill>
                  <a:schemeClr val="bg1"/>
                </a:solidFill>
                <a:ea typeface="+mj-ea"/>
                <a:cs typeface="+mj-cs"/>
                <a:sym typeface="Calibri"/>
              </a:rPr>
              <a:t>Qualitative Data</a:t>
            </a:r>
          </a:p>
        </p:txBody>
      </p:sp>
      <p:sp>
        <p:nvSpPr>
          <p:cNvPr id="9" name="Text Placeholder 2">
            <a:extLst>
              <a:ext uri="{FF2B5EF4-FFF2-40B4-BE49-F238E27FC236}">
                <a16:creationId xmlns:a16="http://schemas.microsoft.com/office/drawing/2014/main" id="{5D72B994-D5BC-46DC-9EBD-6654FE23A184}"/>
              </a:ext>
            </a:extLst>
          </p:cNvPr>
          <p:cNvSpPr txBox="1">
            <a:spLocks/>
          </p:cNvSpPr>
          <p:nvPr/>
        </p:nvSpPr>
        <p:spPr>
          <a:xfrm>
            <a:off x="4529527" y="4114800"/>
            <a:ext cx="12231140" cy="4553712"/>
          </a:xfrm>
          <a:prstGeom prst="rect">
            <a:avLst/>
          </a:prstGeom>
          <a:ln/>
          <a:extLst>
            <a:ext uri="{C572A759-6A51-4108-AA02-DFA0A04FC94B}">
              <ma14:wrappingTextBoxFlag xmlns:ma14="http://schemas.microsoft.com/office/mac/drawingml/2011/main" xmlns="" val="1"/>
            </a:ext>
          </a:extLst>
        </p:spPr>
        <p:style>
          <a:lnRef idx="3">
            <a:schemeClr val="lt1"/>
          </a:lnRef>
          <a:fillRef idx="1">
            <a:schemeClr val="accent4"/>
          </a:fillRef>
          <a:effectRef idx="1">
            <a:schemeClr val="accent4"/>
          </a:effectRef>
          <a:fontRef idx="minor">
            <a:schemeClr val="lt1"/>
          </a:fontRef>
        </p:style>
        <p:txBody>
          <a:bodyPr lIns="45719" rIns="45719">
            <a:noAutofit/>
          </a:bodyPr>
          <a:lstStyle>
            <a:lvl1pPr marL="0" marR="0" indent="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1pPr>
            <a:lvl2pPr marL="0" marR="0" indent="45720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2pPr>
            <a:lvl3pPr marL="0" marR="0" indent="91440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3pPr>
            <a:lvl4pPr marL="0" marR="0" indent="137160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4pPr>
            <a:lvl5pPr marL="0" marR="0" indent="182880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5pPr>
            <a:lvl6pPr marL="0" marR="0" indent="228600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6pPr>
            <a:lvl7pPr marL="0" marR="0" indent="274320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7pPr>
            <a:lvl8pPr marL="0" marR="0" indent="320040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8pPr>
            <a:lvl9pPr marL="0" marR="0" indent="3657600" algn="l" defTabSz="914400" rtl="0" latinLnBrk="0">
              <a:lnSpc>
                <a:spcPct val="90000"/>
              </a:lnSpc>
              <a:spcBef>
                <a:spcPts val="1000"/>
              </a:spcBef>
              <a:spcAft>
                <a:spcPts val="0"/>
              </a:spcAft>
              <a:buClrTx/>
              <a:buSzTx/>
              <a:buFontTx/>
              <a:buNone/>
              <a:tabLst/>
              <a:defRPr sz="2400" b="0" i="0" u="none" strike="noStrike" cap="none" spc="0" baseline="0">
                <a:ln>
                  <a:noFill/>
                </a:ln>
                <a:solidFill>
                  <a:schemeClr val="lt1"/>
                </a:solidFill>
                <a:uFillTx/>
                <a:latin typeface="+mn-lt"/>
                <a:ea typeface="+mn-ea"/>
                <a:cs typeface="+mn-cs"/>
                <a:sym typeface="Helvetica"/>
              </a:defRPr>
            </a:lvl9pPr>
          </a:lstStyle>
          <a:p>
            <a:pPr hangingPunct="1"/>
            <a:r>
              <a:rPr lang="en-US" sz="2800" dirty="0">
                <a:solidFill>
                  <a:schemeClr val="bg2">
                    <a:lumMod val="50000"/>
                  </a:schemeClr>
                </a:solidFill>
              </a:rPr>
              <a:t>Despite the use of pseudonyms, interviewed people may still be identifiable from the story they tell. This would constitute personal information. In this case, the legal ground could be consent, which would need to be sought from the study participants</a:t>
            </a:r>
          </a:p>
          <a:p>
            <a:pPr hangingPunct="1"/>
            <a:r>
              <a:rPr lang="en-US" sz="2800" dirty="0">
                <a:solidFill>
                  <a:schemeClr val="bg2">
                    <a:lumMod val="50000"/>
                  </a:schemeClr>
                </a:solidFill>
              </a:rPr>
              <a:t>Another aspect to keep in mind here is data collected which would allow identification of other people who may not have been asked for consent, for example people involved in the story told by the interviewed. So you may also be processing personal data from people who have not been asked for consent</a:t>
            </a:r>
          </a:p>
          <a:p>
            <a:pPr hangingPunct="1"/>
            <a:r>
              <a:rPr lang="en-US" sz="2800" dirty="0">
                <a:solidFill>
                  <a:schemeClr val="bg2">
                    <a:lumMod val="50000"/>
                  </a:schemeClr>
                </a:solidFill>
              </a:rPr>
              <a:t>In that case, the processing ground could be public interest and the argument would be that the research has value for society</a:t>
            </a:r>
          </a:p>
        </p:txBody>
      </p:sp>
    </p:spTree>
    <p:extLst>
      <p:ext uri="{BB962C8B-B14F-4D97-AF65-F5344CB8AC3E}">
        <p14:creationId xmlns:p14="http://schemas.microsoft.com/office/powerpoint/2010/main" val="256660855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3941075" cy="6848958"/>
          </a:xfrm>
        </p:spPr>
        <p:txBody>
          <a:bodyPr>
            <a:normAutofit lnSpcReduction="10000"/>
          </a:bodyPr>
          <a:lstStyle/>
          <a:p>
            <a:pPr>
              <a:spcAft>
                <a:spcPts val="600"/>
              </a:spcAft>
            </a:pPr>
            <a:r>
              <a:rPr lang="en-US" dirty="0"/>
              <a:t>One of the key aims of the GDPR is to </a:t>
            </a:r>
            <a:r>
              <a:rPr lang="en-US" dirty="0" err="1"/>
              <a:t>harmonise</a:t>
            </a:r>
            <a:r>
              <a:rPr lang="en-US" dirty="0"/>
              <a:t> laws across the EU regarding data protection legislation</a:t>
            </a:r>
          </a:p>
          <a:p>
            <a:pPr>
              <a:spcAft>
                <a:spcPts val="600"/>
              </a:spcAft>
            </a:pPr>
            <a:r>
              <a:rPr lang="en-US" dirty="0"/>
              <a:t>In addition to the GDPR, each EU Member State has rules on data protection and legislation that you have to </a:t>
            </a:r>
            <a:r>
              <a:rPr lang="en-US" dirty="0" err="1"/>
              <a:t>familiarise</a:t>
            </a:r>
            <a:r>
              <a:rPr lang="en-US" dirty="0"/>
              <a:t> yourself with if you collect personal data</a:t>
            </a:r>
          </a:p>
          <a:p>
            <a:pPr>
              <a:spcAft>
                <a:spcPts val="600"/>
              </a:spcAft>
            </a:pPr>
            <a:r>
              <a:rPr lang="en-US" dirty="0"/>
              <a:t>Because of this, some Member States have more restrictive data protection legislation than others</a:t>
            </a:r>
          </a:p>
          <a:p>
            <a:pPr>
              <a:spcAft>
                <a:spcPts val="600"/>
              </a:spcAft>
            </a:pPr>
            <a:endParaRPr lang="en-US" dirty="0"/>
          </a:p>
          <a:p>
            <a:pPr>
              <a:spcAft>
                <a:spcPts val="600"/>
              </a:spcAft>
            </a:pPr>
            <a:r>
              <a:rPr lang="en-US" dirty="0"/>
              <a:t>It is important researchers </a:t>
            </a:r>
            <a:r>
              <a:rPr lang="en-US" dirty="0" err="1"/>
              <a:t>familiarise</a:t>
            </a:r>
            <a:r>
              <a:rPr lang="en-US" dirty="0"/>
              <a:t> with the local laws, rules and ethical requirements for their projects</a:t>
            </a:r>
          </a:p>
          <a:p>
            <a:pPr lvl="1">
              <a:spcAft>
                <a:spcPts val="600"/>
              </a:spcAft>
            </a:pPr>
            <a:r>
              <a:rPr lang="en-US" dirty="0"/>
              <a:t>When research crosses legal and jurisdictional boundaries researchers should always seek to apply the requirements of the legislation that has the most stringent requirements of the whole project </a:t>
            </a:r>
          </a:p>
          <a:p>
            <a:pPr lvl="1">
              <a:spcAft>
                <a:spcPts val="600"/>
              </a:spcAft>
            </a:pPr>
            <a:r>
              <a:rPr lang="en-US" dirty="0"/>
              <a:t>Where this is unclear, you should obtain advice from your institute, ethical committees or qualified legal professionals</a:t>
            </a:r>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Diversity in Data Protection</a:t>
            </a:r>
            <a:endParaRPr lang="en-GB" dirty="0"/>
          </a:p>
        </p:txBody>
      </p:sp>
    </p:spTree>
    <p:extLst>
      <p:ext uri="{BB962C8B-B14F-4D97-AF65-F5344CB8AC3E}">
        <p14:creationId xmlns:p14="http://schemas.microsoft.com/office/powerpoint/2010/main" val="212369298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3941075" cy="6848958"/>
          </a:xfrm>
        </p:spPr>
        <p:txBody>
          <a:bodyPr>
            <a:normAutofit/>
          </a:bodyPr>
          <a:lstStyle/>
          <a:p>
            <a:pPr>
              <a:spcAft>
                <a:spcPts val="600"/>
              </a:spcAft>
            </a:pPr>
            <a:r>
              <a:rPr lang="en-US" dirty="0"/>
              <a:t>Investigate early which laws apply to your data</a:t>
            </a:r>
          </a:p>
          <a:p>
            <a:pPr>
              <a:spcAft>
                <a:spcPts val="600"/>
              </a:spcAft>
            </a:pPr>
            <a:r>
              <a:rPr lang="en-US" dirty="0"/>
              <a:t>Do not collect personal or sensitive data if not essential to your research</a:t>
            </a:r>
          </a:p>
          <a:p>
            <a:pPr>
              <a:spcAft>
                <a:spcPts val="600"/>
              </a:spcAft>
            </a:pPr>
            <a:r>
              <a:rPr lang="en-US" dirty="0"/>
              <a:t>Seek advice from you research office</a:t>
            </a:r>
          </a:p>
          <a:p>
            <a:pPr>
              <a:spcAft>
                <a:spcPts val="600"/>
              </a:spcAft>
            </a:pPr>
            <a:r>
              <a:rPr lang="en-US" dirty="0"/>
              <a:t>Plan early in research</a:t>
            </a:r>
          </a:p>
          <a:p>
            <a:pPr>
              <a:spcAft>
                <a:spcPts val="600"/>
              </a:spcAft>
            </a:pPr>
            <a:endParaRPr lang="en-US" dirty="0"/>
          </a:p>
          <a:p>
            <a:pPr>
              <a:spcAft>
                <a:spcPts val="600"/>
              </a:spcAft>
            </a:pPr>
            <a:r>
              <a:rPr lang="en-US" dirty="0"/>
              <a:t>If you must deal with personal or sensitive data</a:t>
            </a:r>
          </a:p>
          <a:p>
            <a:pPr lvl="1">
              <a:spcAft>
                <a:spcPts val="600"/>
              </a:spcAft>
            </a:pPr>
            <a:r>
              <a:rPr lang="en-US" dirty="0"/>
              <a:t>Inform participants about how their data will be used</a:t>
            </a:r>
          </a:p>
          <a:p>
            <a:pPr lvl="1">
              <a:spcAft>
                <a:spcPts val="600"/>
              </a:spcAft>
            </a:pPr>
            <a:r>
              <a:rPr lang="en-US" dirty="0"/>
              <a:t>Remember: not all research data are personal (e.g. </a:t>
            </a:r>
            <a:r>
              <a:rPr lang="en-US" dirty="0" err="1"/>
              <a:t>anonymised</a:t>
            </a:r>
            <a:r>
              <a:rPr lang="en-US" dirty="0"/>
              <a:t> data are not personal)</a:t>
            </a:r>
          </a:p>
          <a:p>
            <a:pPr>
              <a:spcAft>
                <a:spcPts val="600"/>
              </a:spcAft>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Best Practice for Legal Compliance </a:t>
            </a:r>
            <a:endParaRPr lang="en-GB" dirty="0"/>
          </a:p>
        </p:txBody>
      </p:sp>
    </p:spTree>
    <p:extLst>
      <p:ext uri="{BB962C8B-B14F-4D97-AF65-F5344CB8AC3E}">
        <p14:creationId xmlns:p14="http://schemas.microsoft.com/office/powerpoint/2010/main" val="214119038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1764803" cy="6848958"/>
          </a:xfrm>
        </p:spPr>
        <p:txBody>
          <a:bodyPr>
            <a:normAutofit/>
          </a:bodyPr>
          <a:lstStyle/>
          <a:p>
            <a:pPr>
              <a:spcAft>
                <a:spcPts val="600"/>
              </a:spcAft>
            </a:pPr>
            <a:endParaRPr lang="en-US" dirty="0"/>
          </a:p>
          <a:p>
            <a:pPr marL="0" indent="0">
              <a:spcAft>
                <a:spcPts val="600"/>
              </a:spcAft>
              <a:buNone/>
            </a:pPr>
            <a:r>
              <a:rPr lang="en-US" dirty="0"/>
              <a:t>1. Obtain informed consent, also for data sharing and preservation or curation</a:t>
            </a:r>
          </a:p>
          <a:p>
            <a:pPr>
              <a:spcAft>
                <a:spcPts val="600"/>
              </a:spcAft>
            </a:pPr>
            <a:endParaRPr lang="en-US" dirty="0"/>
          </a:p>
          <a:p>
            <a:pPr marL="0" indent="0">
              <a:spcAft>
                <a:spcPts val="600"/>
              </a:spcAft>
              <a:buNone/>
            </a:pPr>
            <a:r>
              <a:rPr lang="en-US" dirty="0"/>
              <a:t>2. Protect identities e.g. </a:t>
            </a:r>
            <a:r>
              <a:rPr lang="en-US" dirty="0" err="1"/>
              <a:t>anonymisation</a:t>
            </a:r>
            <a:r>
              <a:rPr lang="en-US" dirty="0"/>
              <a:t> and not collecting personal data</a:t>
            </a:r>
          </a:p>
          <a:p>
            <a:pPr>
              <a:spcAft>
                <a:spcPts val="600"/>
              </a:spcAft>
            </a:pPr>
            <a:endParaRPr lang="en-US" dirty="0"/>
          </a:p>
          <a:p>
            <a:pPr marL="0" indent="0">
              <a:spcAft>
                <a:spcPts val="600"/>
              </a:spcAft>
              <a:buNone/>
            </a:pPr>
            <a:r>
              <a:rPr lang="en-US" dirty="0"/>
              <a:t>3. Regulate access where needed (all or part of data) e.g. by group, use or time period</a:t>
            </a:r>
          </a:p>
          <a:p>
            <a:pPr>
              <a:spcAft>
                <a:spcPts val="600"/>
              </a:spcAft>
            </a:pPr>
            <a:endParaRPr lang="en-US" dirty="0"/>
          </a:p>
          <a:p>
            <a:pPr marL="0" indent="0">
              <a:spcAft>
                <a:spcPts val="600"/>
              </a:spcAft>
              <a:buNone/>
            </a:pPr>
            <a:r>
              <a:rPr lang="en-US" dirty="0"/>
              <a:t>4. Securely store personal or sensitive data</a:t>
            </a:r>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Strategy for Sharing Data</a:t>
            </a:r>
            <a:endParaRPr lang="en-GB" dirty="0"/>
          </a:p>
        </p:txBody>
      </p:sp>
    </p:spTree>
    <p:extLst>
      <p:ext uri="{BB962C8B-B14F-4D97-AF65-F5344CB8AC3E}">
        <p14:creationId xmlns:p14="http://schemas.microsoft.com/office/powerpoint/2010/main" val="183025448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Informed Consent</a:t>
            </a:r>
            <a:endParaRPr lang="en-GB" dirty="0"/>
          </a:p>
        </p:txBody>
      </p:sp>
    </p:spTree>
    <p:extLst>
      <p:ext uri="{BB962C8B-B14F-4D97-AF65-F5344CB8AC3E}">
        <p14:creationId xmlns:p14="http://schemas.microsoft.com/office/powerpoint/2010/main" val="284445277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1764803" cy="6848958"/>
          </a:xfrm>
        </p:spPr>
        <p:txBody>
          <a:bodyPr>
            <a:normAutofit/>
          </a:bodyPr>
          <a:lstStyle/>
          <a:p>
            <a:pPr>
              <a:spcAft>
                <a:spcPts val="600"/>
              </a:spcAft>
            </a:pPr>
            <a:r>
              <a:rPr lang="en-US" dirty="0"/>
              <a:t>Engagement in the research process</a:t>
            </a:r>
          </a:p>
          <a:p>
            <a:pPr lvl="1">
              <a:spcAft>
                <a:spcPts val="600"/>
              </a:spcAft>
            </a:pPr>
            <a:r>
              <a:rPr lang="en-US" dirty="0"/>
              <a:t>What activities are involved in participating in the project?</a:t>
            </a:r>
          </a:p>
          <a:p>
            <a:pPr>
              <a:spcAft>
                <a:spcPts val="600"/>
              </a:spcAft>
            </a:pPr>
            <a:endParaRPr lang="en-US" dirty="0"/>
          </a:p>
          <a:p>
            <a:pPr>
              <a:spcAft>
                <a:spcPts val="600"/>
              </a:spcAft>
            </a:pPr>
            <a:r>
              <a:rPr lang="en-US" dirty="0"/>
              <a:t>Dissemination in presentations, publications, the web</a:t>
            </a:r>
          </a:p>
          <a:p>
            <a:pPr lvl="1">
              <a:spcAft>
                <a:spcPts val="600"/>
              </a:spcAft>
            </a:pPr>
            <a:r>
              <a:rPr lang="en-US" dirty="0"/>
              <a:t>Consent for use of quotes for articles and video publicity</a:t>
            </a:r>
          </a:p>
          <a:p>
            <a:pPr>
              <a:spcAft>
                <a:spcPts val="600"/>
              </a:spcAft>
            </a:pPr>
            <a:endParaRPr lang="en-US" dirty="0"/>
          </a:p>
          <a:p>
            <a:pPr>
              <a:spcAft>
                <a:spcPts val="600"/>
              </a:spcAft>
            </a:pPr>
            <a:r>
              <a:rPr lang="en-US" dirty="0"/>
              <a:t>Data sharing and archiving</a:t>
            </a:r>
          </a:p>
          <a:p>
            <a:pPr lvl="1">
              <a:spcAft>
                <a:spcPts val="600"/>
              </a:spcAft>
            </a:pPr>
            <a:r>
              <a:rPr lang="en-US" dirty="0"/>
              <a:t>Consider future uses of data</a:t>
            </a:r>
          </a:p>
          <a:p>
            <a:pPr>
              <a:spcAft>
                <a:spcPts val="600"/>
              </a:spcAft>
            </a:pPr>
            <a:endParaRPr lang="en-US" dirty="0"/>
          </a:p>
          <a:p>
            <a:pPr marL="0" indent="0">
              <a:spcAft>
                <a:spcPts val="600"/>
              </a:spcAft>
              <a:buNone/>
            </a:pPr>
            <a:r>
              <a:rPr lang="en-US" dirty="0"/>
              <a:t>* Consent is always dependent on the research context – special cases of covert research and verbal consent</a:t>
            </a:r>
          </a:p>
          <a:p>
            <a:pPr>
              <a:spcAft>
                <a:spcPts val="600"/>
              </a:spcAft>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Consent is Needed Across the Data Lifecycle </a:t>
            </a:r>
            <a:endParaRPr lang="en-GB" dirty="0"/>
          </a:p>
        </p:txBody>
      </p:sp>
    </p:spTree>
    <p:extLst>
      <p:ext uri="{BB962C8B-B14F-4D97-AF65-F5344CB8AC3E}">
        <p14:creationId xmlns:p14="http://schemas.microsoft.com/office/powerpoint/2010/main" val="80502226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1764803" cy="6848958"/>
          </a:xfrm>
        </p:spPr>
        <p:txBody>
          <a:bodyPr>
            <a:normAutofit/>
          </a:bodyPr>
          <a:lstStyle/>
          <a:p>
            <a:pPr>
              <a:spcAft>
                <a:spcPts val="600"/>
              </a:spcAft>
            </a:pPr>
            <a:r>
              <a:rPr lang="en-US" dirty="0"/>
              <a:t>Consent needs to be freely given, informed, unambiguous, specific and by a clear affirmative action that signifies agreement to the processing of personal data</a:t>
            </a:r>
          </a:p>
          <a:p>
            <a:pPr>
              <a:spcAft>
                <a:spcPts val="600"/>
              </a:spcAft>
            </a:pPr>
            <a:endParaRPr lang="en-US" dirty="0"/>
          </a:p>
          <a:p>
            <a:pPr>
              <a:spcAft>
                <a:spcPts val="600"/>
              </a:spcAft>
            </a:pPr>
            <a:r>
              <a:rPr lang="en-US" dirty="0"/>
              <a:t>When special categories data are processed – and the processing grounds for this is consent – there is a further requirement to the above that this must be based on explicit consent </a:t>
            </a:r>
          </a:p>
          <a:p>
            <a:pPr>
              <a:spcAft>
                <a:spcPts val="600"/>
              </a:spcAft>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Informed Consent (Broadly) </a:t>
            </a:r>
            <a:endParaRPr lang="en-GB" dirty="0"/>
          </a:p>
        </p:txBody>
      </p:sp>
      <p:pic>
        <p:nvPicPr>
          <p:cNvPr id="4" name="5Protect_InformedConsent_2.png" descr="5Protect_InformedConsent_2.png">
            <a:extLst>
              <a:ext uri="{FF2B5EF4-FFF2-40B4-BE49-F238E27FC236}">
                <a16:creationId xmlns:a16="http://schemas.microsoft.com/office/drawing/2014/main" id="{E4EB0EDF-7342-490A-9678-DC28CCEFB29C}"/>
              </a:ext>
            </a:extLst>
          </p:cNvPr>
          <p:cNvPicPr>
            <a:picLocks noChangeAspect="1"/>
          </p:cNvPicPr>
          <p:nvPr/>
        </p:nvPicPr>
        <p:blipFill>
          <a:blip r:embed="rId2"/>
          <a:stretch>
            <a:fillRect/>
          </a:stretch>
        </p:blipFill>
        <p:spPr>
          <a:xfrm>
            <a:off x="9821654" y="5438694"/>
            <a:ext cx="7014295" cy="3577290"/>
          </a:xfrm>
          <a:prstGeom prst="rect">
            <a:avLst/>
          </a:prstGeom>
          <a:ln w="12700">
            <a:miter lim="400000"/>
          </a:ln>
        </p:spPr>
      </p:pic>
    </p:spTree>
    <p:extLst>
      <p:ext uri="{BB962C8B-B14F-4D97-AF65-F5344CB8AC3E}">
        <p14:creationId xmlns:p14="http://schemas.microsoft.com/office/powerpoint/2010/main" val="399481957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1764803" cy="6848958"/>
          </a:xfrm>
        </p:spPr>
        <p:txBody>
          <a:bodyPr>
            <a:normAutofit/>
          </a:bodyPr>
          <a:lstStyle/>
          <a:p>
            <a:pPr>
              <a:spcAft>
                <a:spcPts val="600"/>
              </a:spcAft>
            </a:pPr>
            <a:endParaRPr lang="en-US" dirty="0"/>
          </a:p>
          <a:p>
            <a:pPr>
              <a:spcAft>
                <a:spcPts val="600"/>
              </a:spcAft>
            </a:pPr>
            <a:r>
              <a:rPr lang="en-US" dirty="0"/>
              <a:t>Gaining informed consent for data sharing is seen as 'one more small step' to gaining consent from participants to partake in a research project</a:t>
            </a:r>
          </a:p>
          <a:p>
            <a:pPr>
              <a:spcAft>
                <a:spcPts val="600"/>
              </a:spcAft>
            </a:pPr>
            <a:endParaRPr lang="en-US" dirty="0"/>
          </a:p>
          <a:p>
            <a:pPr>
              <a:spcAft>
                <a:spcPts val="600"/>
              </a:spcAft>
            </a:pPr>
            <a:r>
              <a:rPr lang="en-US" dirty="0"/>
              <a:t>Adding the discussion of data sharing and archiving permits the participant to make an informed decision. This empowers them and puts them in charge of choosing whether they wish for their contribution to the research project – and their data – to be available for use in future research projects</a:t>
            </a:r>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Informed Consent – Data Sharing (1) </a:t>
            </a:r>
            <a:endParaRPr lang="en-GB" dirty="0"/>
          </a:p>
        </p:txBody>
      </p:sp>
    </p:spTree>
    <p:extLst>
      <p:ext uri="{BB962C8B-B14F-4D97-AF65-F5344CB8AC3E}">
        <p14:creationId xmlns:p14="http://schemas.microsoft.com/office/powerpoint/2010/main" val="324947733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86482"/>
            <a:ext cx="11728227" cy="6848958"/>
          </a:xfrm>
        </p:spPr>
        <p:txBody>
          <a:bodyPr>
            <a:normAutofit/>
          </a:bodyPr>
          <a:lstStyle/>
          <a:p>
            <a:pPr>
              <a:spcAft>
                <a:spcPts val="600"/>
              </a:spcAft>
            </a:pPr>
            <a:r>
              <a:rPr lang="en-US" dirty="0"/>
              <a:t>The information in this presentation is based on our current interpretation of the legislation and its implications for research and the archiving of research data</a:t>
            </a:r>
          </a:p>
          <a:p>
            <a:pPr>
              <a:spcAft>
                <a:spcPts val="600"/>
              </a:spcAft>
            </a:pPr>
            <a:r>
              <a:rPr lang="en-US" dirty="0"/>
              <a:t>This is a very fluid area and thus changes are still possible</a:t>
            </a:r>
          </a:p>
          <a:p>
            <a:pPr>
              <a:spcAft>
                <a:spcPts val="600"/>
              </a:spcAft>
            </a:pPr>
            <a:r>
              <a:rPr lang="en-US" dirty="0"/>
              <a:t>This presentation </a:t>
            </a:r>
            <a:r>
              <a:rPr lang="en-US" b="1" dirty="0"/>
              <a:t>does not constitute, or should not be construed as, legal advice and / or guidance</a:t>
            </a:r>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lstStyle/>
          <a:p>
            <a:r>
              <a:rPr lang="en-US" dirty="0"/>
              <a:t>Disclaimer</a:t>
            </a:r>
            <a:endParaRPr lang="en-GB" dirty="0"/>
          </a:p>
        </p:txBody>
      </p:sp>
    </p:spTree>
    <p:extLst>
      <p:ext uri="{BB962C8B-B14F-4D97-AF65-F5344CB8AC3E}">
        <p14:creationId xmlns:p14="http://schemas.microsoft.com/office/powerpoint/2010/main" val="52712189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1764803" cy="6848958"/>
          </a:xfrm>
        </p:spPr>
        <p:txBody>
          <a:bodyPr>
            <a:normAutofit/>
          </a:bodyPr>
          <a:lstStyle/>
          <a:p>
            <a:pPr>
              <a:spcAft>
                <a:spcPts val="600"/>
              </a:spcAft>
            </a:pPr>
            <a:endParaRPr lang="en-US" dirty="0"/>
          </a:p>
          <a:p>
            <a:pPr>
              <a:spcAft>
                <a:spcPts val="600"/>
              </a:spcAft>
            </a:pPr>
            <a:r>
              <a:rPr lang="en-US" dirty="0"/>
              <a:t>The best way to achieve informed consent for data sharing is to </a:t>
            </a:r>
            <a:r>
              <a:rPr lang="en-US" b="1" dirty="0"/>
              <a:t>identify</a:t>
            </a:r>
            <a:r>
              <a:rPr lang="en-US" dirty="0"/>
              <a:t> and </a:t>
            </a:r>
            <a:r>
              <a:rPr lang="en-US" b="1" dirty="0"/>
              <a:t>explain the possible future uses of their data </a:t>
            </a:r>
            <a:r>
              <a:rPr lang="en-US" dirty="0"/>
              <a:t>and offer the participant the option to consent on a </a:t>
            </a:r>
            <a:r>
              <a:rPr lang="en-US" b="1" dirty="0"/>
              <a:t>granular level </a:t>
            </a:r>
          </a:p>
          <a:p>
            <a:pPr>
              <a:spcAft>
                <a:spcPts val="600"/>
              </a:spcAft>
            </a:pPr>
            <a:endParaRPr lang="en-US" dirty="0"/>
          </a:p>
          <a:p>
            <a:pPr>
              <a:spcAft>
                <a:spcPts val="600"/>
              </a:spcAft>
            </a:pPr>
            <a:r>
              <a:rPr lang="en-US" dirty="0"/>
              <a:t>For example, in a qualitative study, this may involve allowing the participant to consent to data sharing of the </a:t>
            </a:r>
            <a:r>
              <a:rPr lang="en-US" dirty="0" err="1"/>
              <a:t>anonymised</a:t>
            </a:r>
            <a:r>
              <a:rPr lang="en-US" dirty="0"/>
              <a:t> transcripts, the non-</a:t>
            </a:r>
            <a:r>
              <a:rPr lang="en-US" dirty="0" err="1"/>
              <a:t>anonymised</a:t>
            </a:r>
            <a:r>
              <a:rPr lang="en-US" dirty="0"/>
              <a:t> audio recordings and the photographs</a:t>
            </a:r>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Informed Consent – Data Sharing (2) </a:t>
            </a:r>
            <a:endParaRPr lang="en-GB" dirty="0"/>
          </a:p>
        </p:txBody>
      </p:sp>
    </p:spTree>
    <p:extLst>
      <p:ext uri="{BB962C8B-B14F-4D97-AF65-F5344CB8AC3E}">
        <p14:creationId xmlns:p14="http://schemas.microsoft.com/office/powerpoint/2010/main" val="131812318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3DD391DD-801B-49C9-9496-7B5528AE09F9}"/>
              </a:ext>
            </a:extLst>
          </p:cNvPr>
          <p:cNvPicPr>
            <a:picLocks noChangeAspect="1"/>
          </p:cNvPicPr>
          <p:nvPr/>
        </p:nvPicPr>
        <p:blipFill>
          <a:blip r:embed="rId2"/>
          <a:stretch>
            <a:fillRect/>
          </a:stretch>
        </p:blipFill>
        <p:spPr>
          <a:xfrm>
            <a:off x="5029200" y="23424"/>
            <a:ext cx="6711696" cy="9706752"/>
          </a:xfrm>
          <a:prstGeom prst="rect">
            <a:avLst/>
          </a:prstGeom>
          <a:ln w="12700">
            <a:miter lim="400000"/>
          </a:ln>
        </p:spPr>
      </p:pic>
    </p:spTree>
    <p:extLst>
      <p:ext uri="{BB962C8B-B14F-4D97-AF65-F5344CB8AC3E}">
        <p14:creationId xmlns:p14="http://schemas.microsoft.com/office/powerpoint/2010/main" val="22355303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fontScale="90000"/>
          </a:bodyPr>
          <a:lstStyle/>
          <a:p>
            <a:r>
              <a:rPr lang="en-US" dirty="0"/>
              <a:t>In Practice: Wording in Consent Forms / Information Sheets </a:t>
            </a:r>
            <a:endParaRPr lang="en-GB" dirty="0"/>
          </a:p>
        </p:txBody>
      </p:sp>
      <p:pic>
        <p:nvPicPr>
          <p:cNvPr id="7" name="Image" descr="Image">
            <a:extLst>
              <a:ext uri="{FF2B5EF4-FFF2-40B4-BE49-F238E27FC236}">
                <a16:creationId xmlns:a16="http://schemas.microsoft.com/office/drawing/2014/main" id="{69FE72A1-4A7F-4638-B519-2D3812604B7F}"/>
              </a:ext>
            </a:extLst>
          </p:cNvPr>
          <p:cNvPicPr>
            <a:picLocks noChangeAspect="1"/>
          </p:cNvPicPr>
          <p:nvPr/>
        </p:nvPicPr>
        <p:blipFill>
          <a:blip r:embed="rId2"/>
          <a:stretch>
            <a:fillRect/>
          </a:stretch>
        </p:blipFill>
        <p:spPr>
          <a:xfrm>
            <a:off x="505121" y="2492973"/>
            <a:ext cx="8382848" cy="3076685"/>
          </a:xfrm>
          <a:prstGeom prst="rect">
            <a:avLst/>
          </a:prstGeom>
          <a:ln w="12700">
            <a:miter lim="400000"/>
          </a:ln>
        </p:spPr>
      </p:pic>
      <p:pic>
        <p:nvPicPr>
          <p:cNvPr id="8" name="Image" descr="Image">
            <a:extLst>
              <a:ext uri="{FF2B5EF4-FFF2-40B4-BE49-F238E27FC236}">
                <a16:creationId xmlns:a16="http://schemas.microsoft.com/office/drawing/2014/main" id="{0EFF05F5-C825-4575-8553-74A28C2D0690}"/>
              </a:ext>
            </a:extLst>
          </p:cNvPr>
          <p:cNvPicPr>
            <a:picLocks noChangeAspect="1"/>
          </p:cNvPicPr>
          <p:nvPr/>
        </p:nvPicPr>
        <p:blipFill>
          <a:blip r:embed="rId3"/>
          <a:stretch>
            <a:fillRect/>
          </a:stretch>
        </p:blipFill>
        <p:spPr>
          <a:xfrm>
            <a:off x="8267035" y="5854084"/>
            <a:ext cx="8595366" cy="2788104"/>
          </a:xfrm>
          <a:prstGeom prst="rect">
            <a:avLst/>
          </a:prstGeom>
          <a:ln w="12700">
            <a:miter lim="400000"/>
          </a:ln>
        </p:spPr>
      </p:pic>
    </p:spTree>
    <p:extLst>
      <p:ext uri="{BB962C8B-B14F-4D97-AF65-F5344CB8AC3E}">
        <p14:creationId xmlns:p14="http://schemas.microsoft.com/office/powerpoint/2010/main" val="271027728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Timing and Form of Consent </a:t>
            </a:r>
            <a:endParaRPr lang="en-GB" dirty="0"/>
          </a:p>
        </p:txBody>
      </p:sp>
      <p:graphicFrame>
        <p:nvGraphicFramePr>
          <p:cNvPr id="5" name="Table 5">
            <a:extLst>
              <a:ext uri="{FF2B5EF4-FFF2-40B4-BE49-F238E27FC236}">
                <a16:creationId xmlns:a16="http://schemas.microsoft.com/office/drawing/2014/main" id="{B937F339-B2DD-4304-B58C-37FED91090D0}"/>
              </a:ext>
            </a:extLst>
          </p:cNvPr>
          <p:cNvGraphicFramePr>
            <a:graphicFrameLocks noGrp="1"/>
          </p:cNvGraphicFramePr>
          <p:nvPr>
            <p:extLst>
              <p:ext uri="{D42A27DB-BD31-4B8C-83A1-F6EECF244321}">
                <p14:modId xmlns:p14="http://schemas.microsoft.com/office/powerpoint/2010/main" val="3394889600"/>
              </p:ext>
            </p:extLst>
          </p:nvPr>
        </p:nvGraphicFramePr>
        <p:xfrm>
          <a:off x="440724" y="2200925"/>
          <a:ext cx="11062428" cy="3048000"/>
        </p:xfrm>
        <a:graphic>
          <a:graphicData uri="http://schemas.openxmlformats.org/drawingml/2006/table">
            <a:tbl>
              <a:tblPr firstRow="1" bandRow="1">
                <a:tableStyleId>{F5AB1C69-6EDB-4FF4-983F-18BD219EF322}</a:tableStyleId>
              </a:tblPr>
              <a:tblGrid>
                <a:gridCol w="1250534">
                  <a:extLst>
                    <a:ext uri="{9D8B030D-6E8A-4147-A177-3AD203B41FA5}">
                      <a16:colId xmlns:a16="http://schemas.microsoft.com/office/drawing/2014/main" val="1162362159"/>
                    </a:ext>
                  </a:extLst>
                </a:gridCol>
                <a:gridCol w="4435222">
                  <a:extLst>
                    <a:ext uri="{9D8B030D-6E8A-4147-A177-3AD203B41FA5}">
                      <a16:colId xmlns:a16="http://schemas.microsoft.com/office/drawing/2014/main" val="222614881"/>
                    </a:ext>
                  </a:extLst>
                </a:gridCol>
                <a:gridCol w="5376672">
                  <a:extLst>
                    <a:ext uri="{9D8B030D-6E8A-4147-A177-3AD203B41FA5}">
                      <a16:colId xmlns:a16="http://schemas.microsoft.com/office/drawing/2014/main" val="20000"/>
                    </a:ext>
                  </a:extLst>
                </a:gridCol>
              </a:tblGrid>
              <a:tr h="194274">
                <a:tc>
                  <a:txBody>
                    <a:bodyPr/>
                    <a:lstStyle/>
                    <a:p>
                      <a:pPr fontAlgn="t"/>
                      <a:endParaRPr lang="en-GB" sz="1400" dirty="0">
                        <a:solidFill>
                          <a:schemeClr val="bg2">
                            <a:lumMod val="50000"/>
                          </a:schemeClr>
                        </a:solidFill>
                        <a:effectLst/>
                      </a:endParaRPr>
                    </a:p>
                  </a:txBody>
                  <a:tcPr marL="50800" marR="50800" marT="50800" marB="50800"/>
                </a:tc>
                <a:tc>
                  <a:txBody>
                    <a:bodyPr/>
                    <a:lstStyle/>
                    <a:p>
                      <a:pPr algn="r" fontAlgn="t"/>
                      <a:r>
                        <a:rPr lang="en-GB" sz="1800" dirty="0">
                          <a:effectLst/>
                        </a:rPr>
                        <a:t>Advantage</a:t>
                      </a:r>
                      <a:endParaRPr lang="en-GB" sz="1800" dirty="0">
                        <a:solidFill>
                          <a:schemeClr val="bg2">
                            <a:lumMod val="50000"/>
                          </a:schemeClr>
                        </a:solidFill>
                        <a:effectLst/>
                      </a:endParaRPr>
                    </a:p>
                  </a:txBody>
                  <a:tcPr marL="50800" marR="50800" marT="50800" marB="50800"/>
                </a:tc>
                <a:tc>
                  <a:txBody>
                    <a:bodyPr/>
                    <a:lstStyle/>
                    <a:p>
                      <a:pPr algn="r" fontAlgn="t"/>
                      <a:r>
                        <a:rPr lang="en-GB" sz="1800" dirty="0">
                          <a:effectLst/>
                        </a:rPr>
                        <a:t>Disadvantage</a:t>
                      </a:r>
                      <a:endParaRPr lang="en-GB" sz="1800" dirty="0">
                        <a:solidFill>
                          <a:schemeClr val="bg2">
                            <a:lumMod val="50000"/>
                          </a:schemeClr>
                        </a:solidFill>
                        <a:effectLst/>
                      </a:endParaRPr>
                    </a:p>
                  </a:txBody>
                  <a:tcPr marL="50800" marR="50800" marT="50800" marB="50800"/>
                </a:tc>
                <a:extLst>
                  <a:ext uri="{0D108BD9-81ED-4DB2-BD59-A6C34878D82A}">
                    <a16:rowId xmlns:a16="http://schemas.microsoft.com/office/drawing/2014/main" val="123397030"/>
                  </a:ext>
                </a:extLst>
              </a:tr>
              <a:tr h="908703">
                <a:tc>
                  <a:txBody>
                    <a:bodyPr/>
                    <a:lstStyle/>
                    <a:p>
                      <a:pPr algn="r" fontAlgn="t"/>
                      <a:r>
                        <a:rPr lang="en-GB" sz="1800" dirty="0">
                          <a:effectLst/>
                        </a:rPr>
                        <a:t>Written consent</a:t>
                      </a:r>
                      <a:endParaRPr lang="en-GB" sz="1800" dirty="0">
                        <a:solidFill>
                          <a:schemeClr val="bg2">
                            <a:lumMod val="50000"/>
                          </a:schemeClr>
                        </a:solidFill>
                        <a:effectLst/>
                      </a:endParaRPr>
                    </a:p>
                  </a:txBody>
                  <a:tcPr marL="50800" marR="50800" marT="50800" marB="50800"/>
                </a:tc>
                <a:tc>
                  <a:txBody>
                    <a:bodyPr/>
                    <a:lstStyle/>
                    <a:p>
                      <a:pPr algn="r" fontAlgn="t">
                        <a:buFont typeface="Arial" panose="020B0604020202020204" pitchFamily="34" charset="0"/>
                        <a:buNone/>
                      </a:pPr>
                      <a:r>
                        <a:rPr lang="en-GB" sz="1800" dirty="0">
                          <a:effectLst/>
                        </a:rPr>
                        <a:t>More solid legal ground, e.g. participant has agreed to disclose confidential info</a:t>
                      </a:r>
                    </a:p>
                    <a:p>
                      <a:pPr algn="r" fontAlgn="t">
                        <a:buFont typeface="Arial" panose="020B0604020202020204" pitchFamily="34" charset="0"/>
                        <a:buNone/>
                      </a:pPr>
                      <a:r>
                        <a:rPr lang="en-GB" sz="1800" dirty="0">
                          <a:effectLst/>
                        </a:rPr>
                        <a:t>Often required by Ethics Committees</a:t>
                      </a:r>
                    </a:p>
                    <a:p>
                      <a:pPr algn="r" fontAlgn="t">
                        <a:buFont typeface="Arial" panose="020B0604020202020204" pitchFamily="34" charset="0"/>
                        <a:buNone/>
                      </a:pPr>
                      <a:r>
                        <a:rPr lang="en-GB" sz="1800" dirty="0">
                          <a:effectLst/>
                        </a:rPr>
                        <a:t>Offers more protection for researcher (as they have written documentation of consent)</a:t>
                      </a:r>
                      <a:endParaRPr lang="en-GB" sz="1800" dirty="0">
                        <a:solidFill>
                          <a:schemeClr val="bg2">
                            <a:lumMod val="50000"/>
                          </a:schemeClr>
                        </a:solidFill>
                        <a:effectLst/>
                      </a:endParaRPr>
                    </a:p>
                  </a:txBody>
                  <a:tcPr marL="50800" marR="50800" marT="50800" marB="50800"/>
                </a:tc>
                <a:tc>
                  <a:txBody>
                    <a:bodyPr/>
                    <a:lstStyle/>
                    <a:p>
                      <a:pPr algn="r" fontAlgn="t">
                        <a:buFont typeface="Arial" panose="020B0604020202020204" pitchFamily="34" charset="0"/>
                        <a:buNone/>
                      </a:pPr>
                      <a:r>
                        <a:rPr lang="en-GB" sz="1800" dirty="0">
                          <a:effectLst/>
                        </a:rPr>
                        <a:t>Not possible for some cases: infirm, illegal activities</a:t>
                      </a:r>
                    </a:p>
                    <a:p>
                      <a:pPr algn="r" fontAlgn="t">
                        <a:buFont typeface="Arial" panose="020B0604020202020204" pitchFamily="34" charset="0"/>
                        <a:buNone/>
                      </a:pPr>
                      <a:r>
                        <a:rPr lang="en-GB" sz="1800" dirty="0">
                          <a:effectLst/>
                        </a:rPr>
                        <a:t>May scare people from participating (or have them think that they cannot withdraw their consent) </a:t>
                      </a:r>
                      <a:endParaRPr lang="en-GB" sz="1800" dirty="0">
                        <a:solidFill>
                          <a:schemeClr val="bg2">
                            <a:lumMod val="50000"/>
                          </a:schemeClr>
                        </a:solidFill>
                        <a:effectLst/>
                      </a:endParaRPr>
                    </a:p>
                  </a:txBody>
                  <a:tcPr marL="50800" marR="50800" marT="50800" marB="50800"/>
                </a:tc>
                <a:extLst>
                  <a:ext uri="{0D108BD9-81ED-4DB2-BD59-A6C34878D82A}">
                    <a16:rowId xmlns:a16="http://schemas.microsoft.com/office/drawing/2014/main" val="10000"/>
                  </a:ext>
                </a:extLst>
              </a:tr>
              <a:tr h="908703">
                <a:tc>
                  <a:txBody>
                    <a:bodyPr/>
                    <a:lstStyle/>
                    <a:p>
                      <a:pPr algn="r" fontAlgn="t"/>
                      <a:r>
                        <a:rPr lang="en-GB" sz="1800" dirty="0">
                          <a:effectLst/>
                        </a:rPr>
                        <a:t>Verbal consent</a:t>
                      </a:r>
                      <a:endParaRPr lang="en-GB" sz="1800" dirty="0">
                        <a:solidFill>
                          <a:schemeClr val="bg2">
                            <a:lumMod val="50000"/>
                          </a:schemeClr>
                        </a:solidFill>
                        <a:effectLst/>
                      </a:endParaRPr>
                    </a:p>
                  </a:txBody>
                  <a:tcPr marL="50800" marR="50800" marT="50800" marB="50800"/>
                </a:tc>
                <a:tc>
                  <a:txBody>
                    <a:bodyPr/>
                    <a:lstStyle/>
                    <a:p>
                      <a:pPr algn="r" fontAlgn="t">
                        <a:buFont typeface="Arial" panose="020B0604020202020204" pitchFamily="34" charset="0"/>
                        <a:buNone/>
                      </a:pPr>
                      <a:r>
                        <a:rPr lang="en-GB" sz="1800" dirty="0">
                          <a:effectLst/>
                        </a:rPr>
                        <a:t>Best if recorded</a:t>
                      </a:r>
                      <a:endParaRPr lang="en-GB" sz="1800" dirty="0">
                        <a:solidFill>
                          <a:schemeClr val="bg2">
                            <a:lumMod val="50000"/>
                          </a:schemeClr>
                        </a:solidFill>
                        <a:effectLst/>
                      </a:endParaRPr>
                    </a:p>
                  </a:txBody>
                  <a:tcPr marL="50800" marR="50800" marT="50800" marB="50800"/>
                </a:tc>
                <a:tc>
                  <a:txBody>
                    <a:bodyPr/>
                    <a:lstStyle/>
                    <a:p>
                      <a:pPr algn="r" fontAlgn="t">
                        <a:buFont typeface="Arial" panose="020B0604020202020204" pitchFamily="34" charset="0"/>
                        <a:buNone/>
                      </a:pPr>
                      <a:r>
                        <a:rPr lang="en-GB" sz="1800" dirty="0">
                          <a:effectLst/>
                        </a:rPr>
                        <a:t>Can be difficult to make all issues clear verbally</a:t>
                      </a:r>
                    </a:p>
                    <a:p>
                      <a:pPr algn="r" fontAlgn="t">
                        <a:buFont typeface="Arial" panose="020B0604020202020204" pitchFamily="34" charset="0"/>
                        <a:buNone/>
                      </a:pPr>
                      <a:r>
                        <a:rPr lang="en-GB" sz="1800" dirty="0">
                          <a:effectLst/>
                        </a:rPr>
                        <a:t>Possibly greater risks for researcher (in regards to adequately proving participant consent)</a:t>
                      </a:r>
                      <a:endParaRPr lang="en-GB" sz="1800" dirty="0">
                        <a:solidFill>
                          <a:schemeClr val="bg2">
                            <a:lumMod val="50000"/>
                          </a:schemeClr>
                        </a:solidFill>
                        <a:effectLst/>
                      </a:endParaRPr>
                    </a:p>
                  </a:txBody>
                  <a:tcPr marL="50800" marR="50800" marT="50800" marB="50800"/>
                </a:tc>
                <a:extLst>
                  <a:ext uri="{0D108BD9-81ED-4DB2-BD59-A6C34878D82A}">
                    <a16:rowId xmlns:a16="http://schemas.microsoft.com/office/drawing/2014/main" val="10001"/>
                  </a:ext>
                </a:extLst>
              </a:tr>
            </a:tbl>
          </a:graphicData>
        </a:graphic>
      </p:graphicFrame>
      <p:graphicFrame>
        <p:nvGraphicFramePr>
          <p:cNvPr id="6" name="Group 4">
            <a:extLst>
              <a:ext uri="{FF2B5EF4-FFF2-40B4-BE49-F238E27FC236}">
                <a16:creationId xmlns:a16="http://schemas.microsoft.com/office/drawing/2014/main" id="{270D4E45-DB95-49FC-A474-451F85C55513}"/>
              </a:ext>
            </a:extLst>
          </p:cNvPr>
          <p:cNvGraphicFramePr>
            <a:graphicFrameLocks/>
          </p:cNvGraphicFramePr>
          <p:nvPr>
            <p:extLst>
              <p:ext uri="{D42A27DB-BD31-4B8C-83A1-F6EECF244321}">
                <p14:modId xmlns:p14="http://schemas.microsoft.com/office/powerpoint/2010/main" val="2028637252"/>
              </p:ext>
            </p:extLst>
          </p:nvPr>
        </p:nvGraphicFramePr>
        <p:xfrm>
          <a:off x="5303520" y="5724145"/>
          <a:ext cx="10571841" cy="2752601"/>
        </p:xfrm>
        <a:graphic>
          <a:graphicData uri="http://schemas.openxmlformats.org/drawingml/2006/table">
            <a:tbl>
              <a:tblPr>
                <a:tableStyleId>{37CE84F3-28C3-443E-9E96-99CF82512B78}</a:tableStyleId>
              </a:tblPr>
              <a:tblGrid>
                <a:gridCol w="4681933">
                  <a:extLst>
                    <a:ext uri="{9D8B030D-6E8A-4147-A177-3AD203B41FA5}">
                      <a16:colId xmlns:a16="http://schemas.microsoft.com/office/drawing/2014/main" val="20000"/>
                    </a:ext>
                  </a:extLst>
                </a:gridCol>
                <a:gridCol w="2308068">
                  <a:extLst>
                    <a:ext uri="{9D8B030D-6E8A-4147-A177-3AD203B41FA5}">
                      <a16:colId xmlns:a16="http://schemas.microsoft.com/office/drawing/2014/main" val="20001"/>
                    </a:ext>
                  </a:extLst>
                </a:gridCol>
                <a:gridCol w="3581840">
                  <a:extLst>
                    <a:ext uri="{9D8B030D-6E8A-4147-A177-3AD203B41FA5}">
                      <a16:colId xmlns:a16="http://schemas.microsoft.com/office/drawing/2014/main" val="20002"/>
                    </a:ext>
                  </a:extLst>
                </a:gridCol>
              </a:tblGrid>
              <a:tr h="369310">
                <a:tc>
                  <a:txBody>
                    <a:bodyPr/>
                    <a:lstStyle/>
                    <a:p>
                      <a:pPr fontAlgn="t"/>
                      <a:endParaRPr lang="en-GB" sz="1800" dirty="0">
                        <a:solidFill>
                          <a:schemeClr val="accent6"/>
                        </a:solidFill>
                        <a:effectLst/>
                      </a:endParaRPr>
                    </a:p>
                  </a:txBody>
                  <a:tcPr marL="50800" marR="50800" marT="50800" marB="50800"/>
                </a:tc>
                <a:tc>
                  <a:txBody>
                    <a:bodyPr/>
                    <a:lstStyle/>
                    <a:p>
                      <a:pPr algn="r" fontAlgn="t"/>
                      <a:r>
                        <a:rPr lang="en-GB" sz="1800" dirty="0">
                          <a:solidFill>
                            <a:schemeClr val="accent6"/>
                          </a:solidFill>
                          <a:effectLst/>
                        </a:rPr>
                        <a:t>Advantage</a:t>
                      </a:r>
                    </a:p>
                  </a:txBody>
                  <a:tcPr marL="50800" marR="50800" marT="50800" marB="50800"/>
                </a:tc>
                <a:tc>
                  <a:txBody>
                    <a:bodyPr/>
                    <a:lstStyle/>
                    <a:p>
                      <a:pPr algn="r" fontAlgn="t"/>
                      <a:r>
                        <a:rPr lang="en-GB" sz="1800">
                          <a:solidFill>
                            <a:schemeClr val="accent6"/>
                          </a:solidFill>
                          <a:effectLst/>
                        </a:rPr>
                        <a:t>Disadvantage</a:t>
                      </a:r>
                    </a:p>
                  </a:txBody>
                  <a:tcPr marL="50800" marR="50800" marT="50800" marB="50800"/>
                </a:tc>
                <a:extLst>
                  <a:ext uri="{0D108BD9-81ED-4DB2-BD59-A6C34878D82A}">
                    <a16:rowId xmlns:a16="http://schemas.microsoft.com/office/drawing/2014/main" val="10000"/>
                  </a:ext>
                </a:extLst>
              </a:tr>
              <a:tr h="1177801">
                <a:tc>
                  <a:txBody>
                    <a:bodyPr/>
                    <a:lstStyle/>
                    <a:p>
                      <a:pPr algn="r" fontAlgn="t"/>
                      <a:r>
                        <a:rPr lang="en-GB" sz="1800" b="1" dirty="0">
                          <a:solidFill>
                            <a:schemeClr val="accent6"/>
                          </a:solidFill>
                          <a:effectLst/>
                        </a:rPr>
                        <a:t>One-off consent</a:t>
                      </a:r>
                      <a:r>
                        <a:rPr lang="en-GB" sz="1800" dirty="0">
                          <a:solidFill>
                            <a:schemeClr val="accent6"/>
                          </a:solidFill>
                          <a:effectLst/>
                        </a:rPr>
                        <a:t>: participant is asked to consent to taking part in the research project only once.</a:t>
                      </a:r>
                    </a:p>
                  </a:txBody>
                  <a:tcPr marL="50800" marR="50800" marT="50800" marB="50800"/>
                </a:tc>
                <a:tc>
                  <a:txBody>
                    <a:bodyPr/>
                    <a:lstStyle/>
                    <a:p>
                      <a:pPr algn="r" fontAlgn="t">
                        <a:buFont typeface="Arial" panose="020B0604020202020204" pitchFamily="34" charset="0"/>
                        <a:buNone/>
                      </a:pPr>
                      <a:r>
                        <a:rPr lang="en-GB" sz="1800" dirty="0">
                          <a:solidFill>
                            <a:schemeClr val="accent6"/>
                          </a:solidFill>
                          <a:effectLst/>
                        </a:rPr>
                        <a:t>Simple</a:t>
                      </a:r>
                    </a:p>
                    <a:p>
                      <a:pPr algn="r" fontAlgn="t">
                        <a:buFont typeface="Arial" panose="020B0604020202020204" pitchFamily="34" charset="0"/>
                        <a:buNone/>
                      </a:pPr>
                      <a:r>
                        <a:rPr lang="en-GB" sz="1800" dirty="0">
                          <a:solidFill>
                            <a:schemeClr val="accent6"/>
                          </a:solidFill>
                          <a:effectLst/>
                        </a:rPr>
                        <a:t>Least hassle to participants</a:t>
                      </a:r>
                    </a:p>
                  </a:txBody>
                  <a:tcPr marL="50800" marR="50800" marT="50800" marB="50800"/>
                </a:tc>
                <a:tc>
                  <a:txBody>
                    <a:bodyPr/>
                    <a:lstStyle/>
                    <a:p>
                      <a:pPr algn="r" fontAlgn="t">
                        <a:buFont typeface="Arial" panose="020B0604020202020204" pitchFamily="34" charset="0"/>
                        <a:buNone/>
                      </a:pPr>
                      <a:r>
                        <a:rPr lang="en-GB" sz="1800" dirty="0">
                          <a:solidFill>
                            <a:schemeClr val="accent6"/>
                          </a:solidFill>
                          <a:effectLst/>
                        </a:rPr>
                        <a:t>Research outputs not known in advance</a:t>
                      </a:r>
                    </a:p>
                    <a:p>
                      <a:pPr algn="r" fontAlgn="t">
                        <a:buFont typeface="Arial" panose="020B0604020202020204" pitchFamily="34" charset="0"/>
                        <a:buNone/>
                      </a:pPr>
                      <a:r>
                        <a:rPr lang="en-GB" sz="1800" dirty="0">
                          <a:solidFill>
                            <a:schemeClr val="accent6"/>
                          </a:solidFill>
                          <a:effectLst/>
                        </a:rPr>
                        <a:t>Participants will not know all info they will contribute</a:t>
                      </a:r>
                    </a:p>
                  </a:txBody>
                  <a:tcPr marL="50800" marR="50800" marT="50800" marB="50800"/>
                </a:tc>
                <a:extLst>
                  <a:ext uri="{0D108BD9-81ED-4DB2-BD59-A6C34878D82A}">
                    <a16:rowId xmlns:a16="http://schemas.microsoft.com/office/drawing/2014/main" val="10001"/>
                  </a:ext>
                </a:extLst>
              </a:tr>
              <a:tr h="1177801">
                <a:tc>
                  <a:txBody>
                    <a:bodyPr/>
                    <a:lstStyle/>
                    <a:p>
                      <a:pPr algn="r" fontAlgn="t"/>
                      <a:r>
                        <a:rPr lang="en-GB" sz="1800" b="1" dirty="0">
                          <a:solidFill>
                            <a:schemeClr val="accent6"/>
                          </a:solidFill>
                          <a:effectLst/>
                        </a:rPr>
                        <a:t>Process consent</a:t>
                      </a:r>
                      <a:r>
                        <a:rPr lang="en-GB" sz="1800" dirty="0">
                          <a:solidFill>
                            <a:schemeClr val="accent6"/>
                          </a:solidFill>
                          <a:effectLst/>
                        </a:rPr>
                        <a:t>: participant’s consent is requested continuously throughout the research project</a:t>
                      </a:r>
                    </a:p>
                  </a:txBody>
                  <a:tcPr marL="50800" marR="50800" marT="50800" marB="50800"/>
                </a:tc>
                <a:tc>
                  <a:txBody>
                    <a:bodyPr/>
                    <a:lstStyle/>
                    <a:p>
                      <a:pPr algn="r" fontAlgn="t"/>
                      <a:r>
                        <a:rPr lang="en-GB" sz="1800">
                          <a:solidFill>
                            <a:schemeClr val="accent6"/>
                          </a:solidFill>
                          <a:effectLst/>
                        </a:rPr>
                        <a:t>Ensures ‘active’ consent</a:t>
                      </a:r>
                    </a:p>
                  </a:txBody>
                  <a:tcPr marL="50800" marR="50800" marT="50800" marB="50800"/>
                </a:tc>
                <a:tc>
                  <a:txBody>
                    <a:bodyPr/>
                    <a:lstStyle/>
                    <a:p>
                      <a:pPr algn="r" fontAlgn="t">
                        <a:buFont typeface="Arial" panose="020B0604020202020204" pitchFamily="34" charset="0"/>
                        <a:buNone/>
                      </a:pPr>
                      <a:r>
                        <a:rPr lang="en-GB" sz="1800" dirty="0">
                          <a:solidFill>
                            <a:schemeClr val="accent6"/>
                          </a:solidFill>
                          <a:effectLst/>
                        </a:rPr>
                        <a:t>May not get all consent needed before losing contact</a:t>
                      </a:r>
                    </a:p>
                    <a:p>
                      <a:pPr algn="r" fontAlgn="t">
                        <a:buFont typeface="Arial" panose="020B0604020202020204" pitchFamily="34" charset="0"/>
                        <a:buNone/>
                      </a:pPr>
                      <a:r>
                        <a:rPr lang="en-GB" sz="1800" dirty="0">
                          <a:solidFill>
                            <a:schemeClr val="accent6"/>
                          </a:solidFill>
                          <a:effectLst/>
                        </a:rPr>
                        <a:t>Repetitive, can annoy participants</a:t>
                      </a:r>
                    </a:p>
                  </a:txBody>
                  <a:tcPr marL="50800" marR="50800" marT="50800" marB="5080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3403805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1764803" cy="6848958"/>
          </a:xfrm>
        </p:spPr>
        <p:txBody>
          <a:bodyPr>
            <a:normAutofit/>
          </a:bodyPr>
          <a:lstStyle/>
          <a:p>
            <a:pPr>
              <a:spcAft>
                <a:spcPts val="600"/>
              </a:spcAft>
            </a:pPr>
            <a:endParaRPr lang="en-US" dirty="0"/>
          </a:p>
          <a:p>
            <a:pPr>
              <a:spcAft>
                <a:spcPts val="600"/>
              </a:spcAft>
            </a:pPr>
            <a:r>
              <a:rPr lang="en-US" dirty="0"/>
              <a:t>Under the GDPR, consent needs to be documented, which means (in the context of research) it will be important for researchers to maintain documented and accurate records of the consent obtained from their participants</a:t>
            </a:r>
          </a:p>
          <a:p>
            <a:pPr>
              <a:spcAft>
                <a:spcPts val="600"/>
              </a:spcAft>
            </a:pPr>
            <a:endParaRPr lang="en-US" dirty="0"/>
          </a:p>
          <a:p>
            <a:pPr>
              <a:spcAft>
                <a:spcPts val="600"/>
              </a:spcAft>
            </a:pPr>
            <a:r>
              <a:rPr lang="en-US" dirty="0"/>
              <a:t>This could, for example, be written consent or audio recorded oral consent </a:t>
            </a:r>
          </a:p>
          <a:p>
            <a:pPr>
              <a:spcAft>
                <a:spcPts val="600"/>
              </a:spcAft>
            </a:pPr>
            <a:endParaRPr lang="en-US" dirty="0"/>
          </a:p>
          <a:p>
            <a:pPr>
              <a:spcAft>
                <a:spcPts val="600"/>
              </a:spcAft>
            </a:pPr>
            <a:r>
              <a:rPr lang="en-US" dirty="0"/>
              <a:t>Though the GDPR does not require this consent to be in a written form, many UK research ethics committees and professional bodies do require this or recommend it as best practice</a:t>
            </a:r>
          </a:p>
          <a:p>
            <a:pPr>
              <a:spcAft>
                <a:spcPts val="600"/>
              </a:spcAft>
            </a:pPr>
            <a:endParaRPr lang="en-US" dirty="0"/>
          </a:p>
          <a:p>
            <a:pPr marL="0" indent="0">
              <a:spcAft>
                <a:spcPts val="600"/>
              </a:spcAft>
              <a:buNone/>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Documenting Consent </a:t>
            </a:r>
            <a:endParaRPr lang="en-GB" dirty="0"/>
          </a:p>
        </p:txBody>
      </p:sp>
    </p:spTree>
    <p:extLst>
      <p:ext uri="{BB962C8B-B14F-4D97-AF65-F5344CB8AC3E}">
        <p14:creationId xmlns:p14="http://schemas.microsoft.com/office/powerpoint/2010/main" val="340148316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Consent Exercises</a:t>
            </a:r>
            <a:endParaRPr lang="en-GB" dirty="0"/>
          </a:p>
        </p:txBody>
      </p:sp>
      <p:pic>
        <p:nvPicPr>
          <p:cNvPr id="6" name="Image" descr="Image">
            <a:extLst>
              <a:ext uri="{FF2B5EF4-FFF2-40B4-BE49-F238E27FC236}">
                <a16:creationId xmlns:a16="http://schemas.microsoft.com/office/drawing/2014/main" id="{1B3D4726-8BCC-4732-B944-56367889D6D6}"/>
              </a:ext>
            </a:extLst>
          </p:cNvPr>
          <p:cNvPicPr>
            <a:picLocks noChangeAspect="1"/>
          </p:cNvPicPr>
          <p:nvPr/>
        </p:nvPicPr>
        <p:blipFill>
          <a:blip r:embed="rId2"/>
          <a:stretch>
            <a:fillRect/>
          </a:stretch>
        </p:blipFill>
        <p:spPr>
          <a:xfrm>
            <a:off x="1" y="1882574"/>
            <a:ext cx="5026724" cy="7115122"/>
          </a:xfrm>
          <a:prstGeom prst="rect">
            <a:avLst/>
          </a:prstGeom>
          <a:ln w="12700">
            <a:solidFill>
              <a:schemeClr val="tx1">
                <a:lumMod val="60000"/>
                <a:lumOff val="40000"/>
              </a:schemeClr>
            </a:solidFill>
            <a:miter lim="400000"/>
          </a:ln>
        </p:spPr>
      </p:pic>
      <p:pic>
        <p:nvPicPr>
          <p:cNvPr id="8" name="Image" descr="Image">
            <a:extLst>
              <a:ext uri="{FF2B5EF4-FFF2-40B4-BE49-F238E27FC236}">
                <a16:creationId xmlns:a16="http://schemas.microsoft.com/office/drawing/2014/main" id="{F2BD8A55-B5DF-46A0-B7D7-162D00A61BDF}"/>
              </a:ext>
            </a:extLst>
          </p:cNvPr>
          <p:cNvPicPr>
            <a:picLocks noChangeAspect="1"/>
          </p:cNvPicPr>
          <p:nvPr/>
        </p:nvPicPr>
        <p:blipFill>
          <a:blip r:embed="rId3"/>
          <a:stretch>
            <a:fillRect/>
          </a:stretch>
        </p:blipFill>
        <p:spPr>
          <a:xfrm>
            <a:off x="4880421" y="5690965"/>
            <a:ext cx="4728133" cy="4062635"/>
          </a:xfrm>
          <a:prstGeom prst="rect">
            <a:avLst/>
          </a:prstGeom>
          <a:ln w="12700">
            <a:solidFill>
              <a:schemeClr val="tx1">
                <a:lumMod val="60000"/>
                <a:lumOff val="40000"/>
              </a:schemeClr>
            </a:solidFill>
            <a:miter lim="400000"/>
          </a:ln>
        </p:spPr>
      </p:pic>
      <p:pic>
        <p:nvPicPr>
          <p:cNvPr id="9" name="Image" descr="Image">
            <a:extLst>
              <a:ext uri="{FF2B5EF4-FFF2-40B4-BE49-F238E27FC236}">
                <a16:creationId xmlns:a16="http://schemas.microsoft.com/office/drawing/2014/main" id="{6D5D66D2-AF34-402D-8E4B-F56ABE3F3BE2}"/>
              </a:ext>
            </a:extLst>
          </p:cNvPr>
          <p:cNvPicPr>
            <a:picLocks noChangeAspect="1"/>
          </p:cNvPicPr>
          <p:nvPr/>
        </p:nvPicPr>
        <p:blipFill>
          <a:blip r:embed="rId4"/>
          <a:stretch>
            <a:fillRect/>
          </a:stretch>
        </p:blipFill>
        <p:spPr>
          <a:xfrm>
            <a:off x="8993911" y="641786"/>
            <a:ext cx="4368858" cy="6289967"/>
          </a:xfrm>
          <a:prstGeom prst="rect">
            <a:avLst/>
          </a:prstGeom>
          <a:ln w="12700">
            <a:solidFill>
              <a:schemeClr val="tx1">
                <a:lumMod val="60000"/>
                <a:lumOff val="40000"/>
              </a:schemeClr>
            </a:solidFill>
            <a:miter lim="400000"/>
          </a:ln>
        </p:spPr>
      </p:pic>
      <p:pic>
        <p:nvPicPr>
          <p:cNvPr id="7" name="Image" descr="Image">
            <a:extLst>
              <a:ext uri="{FF2B5EF4-FFF2-40B4-BE49-F238E27FC236}">
                <a16:creationId xmlns:a16="http://schemas.microsoft.com/office/drawing/2014/main" id="{866AD631-22EB-4433-87B1-14B48700187B}"/>
              </a:ext>
            </a:extLst>
          </p:cNvPr>
          <p:cNvPicPr>
            <a:picLocks noChangeAspect="1"/>
          </p:cNvPicPr>
          <p:nvPr/>
        </p:nvPicPr>
        <p:blipFill>
          <a:blip r:embed="rId5"/>
          <a:stretch>
            <a:fillRect/>
          </a:stretch>
        </p:blipFill>
        <p:spPr>
          <a:xfrm>
            <a:off x="13111855" y="3306411"/>
            <a:ext cx="3977494" cy="5561694"/>
          </a:xfrm>
          <a:prstGeom prst="rect">
            <a:avLst/>
          </a:prstGeom>
          <a:ln w="12700">
            <a:solidFill>
              <a:schemeClr val="tx1">
                <a:lumMod val="60000"/>
                <a:lumOff val="40000"/>
              </a:schemeClr>
            </a:solidFill>
            <a:miter lim="400000"/>
          </a:ln>
        </p:spPr>
      </p:pic>
    </p:spTree>
    <p:extLst>
      <p:ext uri="{BB962C8B-B14F-4D97-AF65-F5344CB8AC3E}">
        <p14:creationId xmlns:p14="http://schemas.microsoft.com/office/powerpoint/2010/main" val="179306247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err="1"/>
              <a:t>Anonymisation</a:t>
            </a:r>
            <a:endParaRPr lang="en-GB" dirty="0"/>
          </a:p>
        </p:txBody>
      </p:sp>
    </p:spTree>
    <p:extLst>
      <p:ext uri="{BB962C8B-B14F-4D97-AF65-F5344CB8AC3E}">
        <p14:creationId xmlns:p14="http://schemas.microsoft.com/office/powerpoint/2010/main" val="312892452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1764803" cy="6848958"/>
          </a:xfrm>
        </p:spPr>
        <p:txBody>
          <a:bodyPr>
            <a:normAutofit/>
          </a:bodyPr>
          <a:lstStyle/>
          <a:p>
            <a:pPr>
              <a:spcAft>
                <a:spcPts val="600"/>
              </a:spcAft>
            </a:pPr>
            <a:r>
              <a:rPr lang="en-US" dirty="0"/>
              <a:t>The best way to protect your participant's privacy may be not to collect certain identifiable information at all</a:t>
            </a:r>
          </a:p>
          <a:p>
            <a:pPr>
              <a:spcAft>
                <a:spcPts val="600"/>
              </a:spcAft>
            </a:pPr>
            <a:endParaRPr lang="en-US" dirty="0"/>
          </a:p>
          <a:p>
            <a:pPr>
              <a:spcAft>
                <a:spcPts val="600"/>
              </a:spcAft>
            </a:pPr>
            <a:r>
              <a:rPr lang="en-US" dirty="0"/>
              <a:t>The second best is </a:t>
            </a:r>
            <a:r>
              <a:rPr lang="en-US" dirty="0" err="1"/>
              <a:t>anonymisation</a:t>
            </a:r>
            <a:r>
              <a:rPr lang="en-US" dirty="0"/>
              <a:t> which allows data to be shared whilst protecting participant’s personal information</a:t>
            </a:r>
          </a:p>
          <a:p>
            <a:pPr>
              <a:spcAft>
                <a:spcPts val="600"/>
              </a:spcAft>
            </a:pPr>
            <a:endParaRPr lang="en-US" dirty="0"/>
          </a:p>
          <a:p>
            <a:pPr>
              <a:spcAft>
                <a:spcPts val="600"/>
              </a:spcAft>
            </a:pPr>
            <a:r>
              <a:rPr lang="en-US" dirty="0" err="1"/>
              <a:t>Anonymisation</a:t>
            </a:r>
            <a:r>
              <a:rPr lang="en-US" dirty="0"/>
              <a:t> should be considered in the context of the whole project and how it can be </a:t>
            </a:r>
            <a:r>
              <a:rPr lang="en-US" dirty="0" err="1"/>
              <a:t>utilised</a:t>
            </a:r>
            <a:r>
              <a:rPr lang="en-US" dirty="0"/>
              <a:t> alongside, informed consent and access controls</a:t>
            </a:r>
          </a:p>
          <a:p>
            <a:pPr lvl="1">
              <a:spcAft>
                <a:spcPts val="600"/>
              </a:spcAft>
            </a:pPr>
            <a:r>
              <a:rPr lang="en-US" dirty="0"/>
              <a:t>For example, if a participant consents to their data being shared then the use of </a:t>
            </a:r>
            <a:r>
              <a:rPr lang="en-US" dirty="0" err="1"/>
              <a:t>anonymisation</a:t>
            </a:r>
            <a:r>
              <a:rPr lang="en-US" dirty="0"/>
              <a:t> may not be required</a:t>
            </a:r>
          </a:p>
          <a:p>
            <a:pPr>
              <a:spcAft>
                <a:spcPts val="600"/>
              </a:spcAft>
            </a:pPr>
            <a:endParaRPr lang="en-US" dirty="0"/>
          </a:p>
          <a:p>
            <a:pPr>
              <a:spcAft>
                <a:spcPts val="600"/>
              </a:spcAft>
            </a:pPr>
            <a:endParaRPr lang="en-US" dirty="0"/>
          </a:p>
          <a:p>
            <a:pPr>
              <a:spcAft>
                <a:spcPts val="600"/>
              </a:spcAft>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Protecting Participants </a:t>
            </a:r>
            <a:endParaRPr lang="en-GB" dirty="0"/>
          </a:p>
        </p:txBody>
      </p:sp>
    </p:spTree>
    <p:extLst>
      <p:ext uri="{BB962C8B-B14F-4D97-AF65-F5344CB8AC3E}">
        <p14:creationId xmlns:p14="http://schemas.microsoft.com/office/powerpoint/2010/main" val="8429657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1764803" cy="6848958"/>
          </a:xfrm>
        </p:spPr>
        <p:txBody>
          <a:bodyPr>
            <a:normAutofit/>
          </a:bodyPr>
          <a:lstStyle/>
          <a:p>
            <a:pPr>
              <a:spcAft>
                <a:spcPts val="600"/>
              </a:spcAft>
            </a:pPr>
            <a:r>
              <a:rPr lang="en-US" dirty="0"/>
              <a:t>A person’s identity can be disclosed through:</a:t>
            </a:r>
          </a:p>
          <a:p>
            <a:pPr>
              <a:spcAft>
                <a:spcPts val="600"/>
              </a:spcAft>
            </a:pPr>
            <a:endParaRPr lang="en-US" dirty="0"/>
          </a:p>
          <a:p>
            <a:pPr marL="0" indent="0">
              <a:spcAft>
                <a:spcPts val="600"/>
              </a:spcAft>
              <a:buNone/>
            </a:pPr>
            <a:r>
              <a:rPr lang="en-US" b="1" dirty="0"/>
              <a:t>1. Direct identifiers</a:t>
            </a:r>
          </a:p>
          <a:p>
            <a:pPr lvl="1">
              <a:spcAft>
                <a:spcPts val="600"/>
              </a:spcAft>
            </a:pPr>
            <a:r>
              <a:rPr lang="en-US" dirty="0"/>
              <a:t>e.g. name, address, postcode, telephone number, voice, picture</a:t>
            </a:r>
          </a:p>
          <a:p>
            <a:pPr lvl="1">
              <a:spcAft>
                <a:spcPts val="600"/>
              </a:spcAft>
            </a:pPr>
            <a:r>
              <a:rPr lang="en-US" dirty="0"/>
              <a:t>Often not essential research information (administrative)</a:t>
            </a:r>
          </a:p>
          <a:p>
            <a:pPr>
              <a:spcAft>
                <a:spcPts val="600"/>
              </a:spcAft>
            </a:pPr>
            <a:endParaRPr lang="en-US" dirty="0"/>
          </a:p>
          <a:p>
            <a:pPr marL="0" indent="0">
              <a:spcAft>
                <a:spcPts val="600"/>
              </a:spcAft>
              <a:buNone/>
            </a:pPr>
            <a:r>
              <a:rPr lang="en-US" b="1" dirty="0"/>
              <a:t>2. Indirect identifiers</a:t>
            </a:r>
          </a:p>
          <a:p>
            <a:pPr lvl="1">
              <a:spcAft>
                <a:spcPts val="600"/>
              </a:spcAft>
            </a:pPr>
            <a:r>
              <a:rPr lang="en-US" dirty="0"/>
              <a:t>Possible disclosure in combination with other information </a:t>
            </a:r>
          </a:p>
          <a:p>
            <a:pPr lvl="1">
              <a:spcAft>
                <a:spcPts val="600"/>
              </a:spcAft>
            </a:pPr>
            <a:r>
              <a:rPr lang="en-US" dirty="0"/>
              <a:t>e.g. occupation, geography, unique or exceptional values (outliers) or characteristics</a:t>
            </a:r>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Identity Disclosure</a:t>
            </a:r>
            <a:endParaRPr lang="en-GB" dirty="0"/>
          </a:p>
        </p:txBody>
      </p:sp>
    </p:spTree>
    <p:extLst>
      <p:ext uri="{BB962C8B-B14F-4D97-AF65-F5344CB8AC3E}">
        <p14:creationId xmlns:p14="http://schemas.microsoft.com/office/powerpoint/2010/main" val="291253223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1764803" cy="6848958"/>
          </a:xfrm>
        </p:spPr>
        <p:txBody>
          <a:bodyPr>
            <a:normAutofit lnSpcReduction="10000"/>
          </a:bodyPr>
          <a:lstStyle/>
          <a:p>
            <a:pPr>
              <a:spcAft>
                <a:spcPts val="600"/>
              </a:spcAft>
            </a:pPr>
            <a:r>
              <a:rPr lang="en-US" dirty="0"/>
              <a:t>Remove direct identifiers</a:t>
            </a:r>
          </a:p>
          <a:p>
            <a:pPr lvl="1">
              <a:spcAft>
                <a:spcPts val="600"/>
              </a:spcAft>
            </a:pPr>
            <a:r>
              <a:rPr lang="en-US" dirty="0"/>
              <a:t>e.g. names, address, institution, photo</a:t>
            </a:r>
          </a:p>
          <a:p>
            <a:pPr>
              <a:spcAft>
                <a:spcPts val="600"/>
              </a:spcAft>
            </a:pPr>
            <a:r>
              <a:rPr lang="en-US" dirty="0"/>
              <a:t>Reduce the precision / detail of a variable through aggregation / </a:t>
            </a:r>
            <a:r>
              <a:rPr lang="en-US" dirty="0" err="1"/>
              <a:t>categorisation</a:t>
            </a:r>
            <a:endParaRPr lang="en-US" dirty="0"/>
          </a:p>
          <a:p>
            <a:pPr lvl="1">
              <a:spcAft>
                <a:spcPts val="600"/>
              </a:spcAft>
            </a:pPr>
            <a:r>
              <a:rPr lang="en-US" dirty="0"/>
              <a:t>e.g. birth year instead of date of birth, occupational categories rather than job titles, area rather than village</a:t>
            </a:r>
          </a:p>
          <a:p>
            <a:pPr>
              <a:spcAft>
                <a:spcPts val="600"/>
              </a:spcAft>
            </a:pPr>
            <a:r>
              <a:rPr lang="en-US" dirty="0" err="1"/>
              <a:t>Generalise</a:t>
            </a:r>
            <a:r>
              <a:rPr lang="en-US" dirty="0"/>
              <a:t> meaning of detailed text variable</a:t>
            </a:r>
          </a:p>
          <a:p>
            <a:pPr lvl="1">
              <a:spcAft>
                <a:spcPts val="600"/>
              </a:spcAft>
            </a:pPr>
            <a:r>
              <a:rPr lang="en-US" dirty="0"/>
              <a:t>e.g. occupational expertise</a:t>
            </a:r>
          </a:p>
          <a:p>
            <a:pPr>
              <a:spcAft>
                <a:spcPts val="600"/>
              </a:spcAft>
            </a:pPr>
            <a:r>
              <a:rPr lang="en-US" dirty="0"/>
              <a:t>Restrict upper lower ranges of a variable to hide outliers</a:t>
            </a:r>
          </a:p>
          <a:p>
            <a:pPr lvl="1">
              <a:spcAft>
                <a:spcPts val="600"/>
              </a:spcAft>
            </a:pPr>
            <a:r>
              <a:rPr lang="en-US" dirty="0"/>
              <a:t>e.g. income, age</a:t>
            </a:r>
          </a:p>
          <a:p>
            <a:pPr>
              <a:spcAft>
                <a:spcPts val="600"/>
              </a:spcAft>
            </a:pPr>
            <a:r>
              <a:rPr lang="en-US" dirty="0"/>
              <a:t>Combining variables</a:t>
            </a:r>
          </a:p>
          <a:p>
            <a:pPr lvl="1">
              <a:spcAft>
                <a:spcPts val="600"/>
              </a:spcAft>
            </a:pPr>
            <a:r>
              <a:rPr lang="en-US" dirty="0"/>
              <a:t>e.g. creating non-disclosive rural / urban variable from place variables</a:t>
            </a:r>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err="1"/>
              <a:t>Anonymising</a:t>
            </a:r>
            <a:r>
              <a:rPr lang="en-US" dirty="0"/>
              <a:t> Quantitative Data </a:t>
            </a:r>
            <a:endParaRPr lang="en-GB" dirty="0"/>
          </a:p>
        </p:txBody>
      </p:sp>
      <p:pic>
        <p:nvPicPr>
          <p:cNvPr id="4" name="5Protect_Anonymisation.png" descr="5Protect_Anonymisation.png">
            <a:extLst>
              <a:ext uri="{FF2B5EF4-FFF2-40B4-BE49-F238E27FC236}">
                <a16:creationId xmlns:a16="http://schemas.microsoft.com/office/drawing/2014/main" id="{6C15C5F3-9058-4470-8A34-3E715351FAFD}"/>
              </a:ext>
            </a:extLst>
          </p:cNvPr>
          <p:cNvPicPr>
            <a:picLocks noChangeAspect="1"/>
          </p:cNvPicPr>
          <p:nvPr/>
        </p:nvPicPr>
        <p:blipFill>
          <a:blip r:embed="rId2"/>
          <a:stretch>
            <a:fillRect/>
          </a:stretch>
        </p:blipFill>
        <p:spPr>
          <a:xfrm>
            <a:off x="12117727" y="5493992"/>
            <a:ext cx="4652369" cy="2791420"/>
          </a:xfrm>
          <a:prstGeom prst="rect">
            <a:avLst/>
          </a:prstGeom>
          <a:ln w="12700">
            <a:miter lim="400000"/>
          </a:ln>
        </p:spPr>
      </p:pic>
    </p:spTree>
    <p:extLst>
      <p:ext uri="{BB962C8B-B14F-4D97-AF65-F5344CB8AC3E}">
        <p14:creationId xmlns:p14="http://schemas.microsoft.com/office/powerpoint/2010/main" val="171996495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86482"/>
            <a:ext cx="11728227" cy="6848958"/>
          </a:xfrm>
        </p:spPr>
        <p:txBody>
          <a:bodyPr>
            <a:normAutofit/>
          </a:bodyPr>
          <a:lstStyle/>
          <a:p>
            <a:pPr marL="0" indent="0">
              <a:spcAft>
                <a:spcPts val="600"/>
              </a:spcAft>
              <a:buNone/>
            </a:pPr>
            <a:r>
              <a:rPr lang="en-US" i="1" dirty="0"/>
              <a:t>This part of the tour guide focuses on key legal and ethical considerations in creating shareable data</a:t>
            </a:r>
          </a:p>
          <a:p>
            <a:pPr marL="0" indent="0">
              <a:spcAft>
                <a:spcPts val="600"/>
              </a:spcAft>
              <a:buNone/>
            </a:pPr>
            <a:endParaRPr lang="en-US" dirty="0"/>
          </a:p>
          <a:p>
            <a:pPr marL="0" indent="0">
              <a:spcAft>
                <a:spcPts val="600"/>
              </a:spcAft>
              <a:buNone/>
            </a:pPr>
            <a:r>
              <a:rPr lang="en-US" dirty="0"/>
              <a:t>Areas to be covered:</a:t>
            </a:r>
          </a:p>
          <a:p>
            <a:pPr>
              <a:spcAft>
                <a:spcPts val="600"/>
              </a:spcAft>
            </a:pPr>
            <a:r>
              <a:rPr lang="en-US" dirty="0"/>
              <a:t>Ethical Review</a:t>
            </a:r>
          </a:p>
          <a:p>
            <a:pPr>
              <a:spcAft>
                <a:spcPts val="600"/>
              </a:spcAft>
            </a:pPr>
            <a:r>
              <a:rPr lang="en-US" dirty="0"/>
              <a:t>Data Protection</a:t>
            </a:r>
          </a:p>
          <a:p>
            <a:pPr>
              <a:spcAft>
                <a:spcPts val="600"/>
              </a:spcAft>
            </a:pPr>
            <a:r>
              <a:rPr lang="en-US" dirty="0"/>
              <a:t>Informed Consent</a:t>
            </a:r>
          </a:p>
          <a:p>
            <a:pPr>
              <a:spcAft>
                <a:spcPts val="600"/>
              </a:spcAft>
            </a:pPr>
            <a:r>
              <a:rPr lang="en-US" dirty="0" err="1"/>
              <a:t>Anonymisation</a:t>
            </a:r>
            <a:r>
              <a:rPr lang="en-US" dirty="0"/>
              <a:t> </a:t>
            </a:r>
          </a:p>
          <a:p>
            <a:pPr>
              <a:spcAft>
                <a:spcPts val="600"/>
              </a:spcAft>
            </a:pPr>
            <a:r>
              <a:rPr lang="en-US" dirty="0"/>
              <a:t>Copyright</a:t>
            </a:r>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lstStyle/>
          <a:p>
            <a:r>
              <a:rPr lang="en-US" dirty="0"/>
              <a:t>Overview </a:t>
            </a:r>
            <a:endParaRPr lang="en-GB" dirty="0"/>
          </a:p>
        </p:txBody>
      </p:sp>
    </p:spTree>
    <p:extLst>
      <p:ext uri="{BB962C8B-B14F-4D97-AF65-F5344CB8AC3E}">
        <p14:creationId xmlns:p14="http://schemas.microsoft.com/office/powerpoint/2010/main" val="54514375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err="1"/>
              <a:t>Anonymisation</a:t>
            </a:r>
            <a:r>
              <a:rPr lang="en-US" dirty="0"/>
              <a:t> in Practice - Quant </a:t>
            </a:r>
            <a:endParaRPr lang="en-GB" dirty="0"/>
          </a:p>
        </p:txBody>
      </p:sp>
      <p:graphicFrame>
        <p:nvGraphicFramePr>
          <p:cNvPr id="7" name="Content Placeholder 4">
            <a:extLst>
              <a:ext uri="{FF2B5EF4-FFF2-40B4-BE49-F238E27FC236}">
                <a16:creationId xmlns:a16="http://schemas.microsoft.com/office/drawing/2014/main" id="{50BED5B9-78F9-4970-B532-BA0D53DC9B2F}"/>
              </a:ext>
            </a:extLst>
          </p:cNvPr>
          <p:cNvGraphicFramePr>
            <a:graphicFrameLocks/>
          </p:cNvGraphicFramePr>
          <p:nvPr>
            <p:extLst>
              <p:ext uri="{D42A27DB-BD31-4B8C-83A1-F6EECF244321}">
                <p14:modId xmlns:p14="http://schemas.microsoft.com/office/powerpoint/2010/main" val="2224126584"/>
              </p:ext>
            </p:extLst>
          </p:nvPr>
        </p:nvGraphicFramePr>
        <p:xfrm>
          <a:off x="1580830" y="2518434"/>
          <a:ext cx="11586531" cy="6131786"/>
        </p:xfrm>
        <a:graphic>
          <a:graphicData uri="http://schemas.openxmlformats.org/drawingml/2006/table">
            <a:tbl>
              <a:tblPr>
                <a:tableStyleId>{5940675A-B579-460E-94D1-54222C63F5DA}</a:tableStyleId>
              </a:tblPr>
              <a:tblGrid>
                <a:gridCol w="3339005">
                  <a:extLst>
                    <a:ext uri="{9D8B030D-6E8A-4147-A177-3AD203B41FA5}">
                      <a16:colId xmlns:a16="http://schemas.microsoft.com/office/drawing/2014/main" val="2337722605"/>
                    </a:ext>
                  </a:extLst>
                </a:gridCol>
                <a:gridCol w="1545873">
                  <a:extLst>
                    <a:ext uri="{9D8B030D-6E8A-4147-A177-3AD203B41FA5}">
                      <a16:colId xmlns:a16="http://schemas.microsoft.com/office/drawing/2014/main" val="1844190510"/>
                    </a:ext>
                  </a:extLst>
                </a:gridCol>
                <a:gridCol w="2140438">
                  <a:extLst>
                    <a:ext uri="{9D8B030D-6E8A-4147-A177-3AD203B41FA5}">
                      <a16:colId xmlns:a16="http://schemas.microsoft.com/office/drawing/2014/main" val="3632224275"/>
                    </a:ext>
                  </a:extLst>
                </a:gridCol>
                <a:gridCol w="1545873">
                  <a:extLst>
                    <a:ext uri="{9D8B030D-6E8A-4147-A177-3AD203B41FA5}">
                      <a16:colId xmlns:a16="http://schemas.microsoft.com/office/drawing/2014/main" val="1338462018"/>
                    </a:ext>
                  </a:extLst>
                </a:gridCol>
                <a:gridCol w="3015342">
                  <a:extLst>
                    <a:ext uri="{9D8B030D-6E8A-4147-A177-3AD203B41FA5}">
                      <a16:colId xmlns:a16="http://schemas.microsoft.com/office/drawing/2014/main" val="3553482580"/>
                    </a:ext>
                  </a:extLst>
                </a:gridCol>
              </a:tblGrid>
              <a:tr h="636439">
                <a:tc>
                  <a:txBody>
                    <a:bodyPr/>
                    <a:lstStyle/>
                    <a:p>
                      <a:pPr algn="r" fontAlgn="t"/>
                      <a:r>
                        <a:rPr lang="en-GB" sz="1800" dirty="0">
                          <a:effectLst/>
                        </a:rPr>
                        <a:t>Identifier type</a:t>
                      </a:r>
                      <a:endParaRPr lang="en-GB" sz="1800" b="1" dirty="0">
                        <a:effectLst/>
                      </a:endParaRPr>
                    </a:p>
                  </a:txBody>
                  <a:tcPr marL="6481" marR="6481" marT="6481" marB="6481"/>
                </a:tc>
                <a:tc>
                  <a:txBody>
                    <a:bodyPr/>
                    <a:lstStyle/>
                    <a:p>
                      <a:pPr algn="r" fontAlgn="t"/>
                      <a:r>
                        <a:rPr lang="en-GB" sz="1800" dirty="0">
                          <a:effectLst/>
                        </a:rPr>
                        <a:t>Direct identifier</a:t>
                      </a:r>
                      <a:endParaRPr lang="en-GB" sz="1800" b="1" dirty="0">
                        <a:effectLst/>
                      </a:endParaRPr>
                    </a:p>
                  </a:txBody>
                  <a:tcPr marL="6481" marR="6481" marT="6481" marB="6481"/>
                </a:tc>
                <a:tc>
                  <a:txBody>
                    <a:bodyPr/>
                    <a:lstStyle/>
                    <a:p>
                      <a:pPr algn="r" fontAlgn="t"/>
                      <a:r>
                        <a:rPr lang="en-GB" sz="1800" dirty="0">
                          <a:effectLst/>
                        </a:rPr>
                        <a:t>Strong indirect identifier</a:t>
                      </a:r>
                      <a:endParaRPr lang="en-GB" sz="1800" b="1" dirty="0">
                        <a:effectLst/>
                      </a:endParaRPr>
                    </a:p>
                  </a:txBody>
                  <a:tcPr marL="6481" marR="6481" marT="6481" marB="6481"/>
                </a:tc>
                <a:tc>
                  <a:txBody>
                    <a:bodyPr/>
                    <a:lstStyle/>
                    <a:p>
                      <a:pPr algn="r" fontAlgn="t"/>
                      <a:r>
                        <a:rPr lang="en-GB" sz="1800" dirty="0">
                          <a:effectLst/>
                        </a:rPr>
                        <a:t>Indirect identifier</a:t>
                      </a:r>
                      <a:endParaRPr lang="en-GB" sz="1800" b="1" dirty="0">
                        <a:effectLst/>
                      </a:endParaRPr>
                    </a:p>
                  </a:txBody>
                  <a:tcPr marL="6481" marR="6481" marT="6481" marB="6481"/>
                </a:tc>
                <a:tc>
                  <a:txBody>
                    <a:bodyPr/>
                    <a:lstStyle/>
                    <a:p>
                      <a:pPr algn="r" fontAlgn="t"/>
                      <a:r>
                        <a:rPr lang="en-GB" sz="1800" dirty="0" err="1">
                          <a:effectLst/>
                        </a:rPr>
                        <a:t>Anonymisation</a:t>
                      </a:r>
                      <a:r>
                        <a:rPr lang="en-GB" sz="1800" dirty="0">
                          <a:effectLst/>
                        </a:rPr>
                        <a:t> method</a:t>
                      </a:r>
                      <a:endParaRPr lang="en-GB" sz="1800" b="1" dirty="0">
                        <a:effectLst/>
                      </a:endParaRPr>
                    </a:p>
                  </a:txBody>
                  <a:tcPr marL="6481" marR="6481" marT="6481" marB="6481"/>
                </a:tc>
                <a:extLst>
                  <a:ext uri="{0D108BD9-81ED-4DB2-BD59-A6C34878D82A}">
                    <a16:rowId xmlns:a16="http://schemas.microsoft.com/office/drawing/2014/main" val="214373650"/>
                  </a:ext>
                </a:extLst>
              </a:tr>
              <a:tr h="411840">
                <a:tc>
                  <a:txBody>
                    <a:bodyPr/>
                    <a:lstStyle/>
                    <a:p>
                      <a:pPr algn="r" fontAlgn="t"/>
                      <a:r>
                        <a:rPr lang="en-GB" sz="1800" dirty="0">
                          <a:effectLst/>
                        </a:rPr>
                        <a:t>Full name</a:t>
                      </a:r>
                    </a:p>
                  </a:txBody>
                  <a:tcPr marL="6481" marR="6481" marT="6481" marB="6481"/>
                </a:tc>
                <a:tc>
                  <a:txBody>
                    <a:bodyPr/>
                    <a:lstStyle/>
                    <a:p>
                      <a:pPr algn="ctr" fontAlgn="t"/>
                      <a:r>
                        <a:rPr lang="en-GB" sz="1800" dirty="0">
                          <a:effectLst/>
                        </a:rPr>
                        <a:t>x</a:t>
                      </a:r>
                    </a:p>
                  </a:txBody>
                  <a:tcPr marL="6481" marR="6481" marT="6481" marB="6481"/>
                </a:tc>
                <a:tc>
                  <a:txBody>
                    <a:bodyPr/>
                    <a:lstStyle/>
                    <a:p>
                      <a:pPr algn="ctr" fontAlgn="t"/>
                      <a:r>
                        <a:rPr lang="en-GB" sz="1800">
                          <a:effectLst/>
                        </a:rPr>
                        <a:t> </a:t>
                      </a:r>
                    </a:p>
                  </a:txBody>
                  <a:tcPr marL="6481" marR="6481" marT="6481" marB="6481"/>
                </a:tc>
                <a:tc>
                  <a:txBody>
                    <a:bodyPr/>
                    <a:lstStyle/>
                    <a:p>
                      <a:pPr algn="ctr" fontAlgn="t"/>
                      <a:r>
                        <a:rPr lang="en-GB" sz="1800">
                          <a:effectLst/>
                        </a:rPr>
                        <a:t> </a:t>
                      </a:r>
                    </a:p>
                  </a:txBody>
                  <a:tcPr marL="6481" marR="6481" marT="6481" marB="6481"/>
                </a:tc>
                <a:tc>
                  <a:txBody>
                    <a:bodyPr/>
                    <a:lstStyle/>
                    <a:p>
                      <a:pPr algn="r" fontAlgn="t"/>
                      <a:r>
                        <a:rPr lang="en-GB" sz="1800" dirty="0">
                          <a:effectLst/>
                        </a:rPr>
                        <a:t>Remove/Change</a:t>
                      </a:r>
                    </a:p>
                  </a:txBody>
                  <a:tcPr marL="6481" marR="6481" marT="6481" marB="6481"/>
                </a:tc>
                <a:extLst>
                  <a:ext uri="{0D108BD9-81ED-4DB2-BD59-A6C34878D82A}">
                    <a16:rowId xmlns:a16="http://schemas.microsoft.com/office/drawing/2014/main" val="3621282346"/>
                  </a:ext>
                </a:extLst>
              </a:tr>
              <a:tr h="327601">
                <a:tc>
                  <a:txBody>
                    <a:bodyPr/>
                    <a:lstStyle/>
                    <a:p>
                      <a:pPr algn="r" fontAlgn="t"/>
                      <a:r>
                        <a:rPr lang="en-GB" sz="1800" dirty="0">
                          <a:effectLst/>
                        </a:rPr>
                        <a:t>Email address</a:t>
                      </a:r>
                    </a:p>
                  </a:txBody>
                  <a:tcPr marL="6481" marR="6481" marT="6481" marB="6481"/>
                </a:tc>
                <a:tc>
                  <a:txBody>
                    <a:bodyPr/>
                    <a:lstStyle/>
                    <a:p>
                      <a:pPr algn="ctr" fontAlgn="t"/>
                      <a:r>
                        <a:rPr lang="en-GB" sz="1800" dirty="0">
                          <a:effectLst/>
                        </a:rPr>
                        <a:t>x</a:t>
                      </a:r>
                    </a:p>
                  </a:txBody>
                  <a:tcPr marL="6481" marR="6481" marT="6481" marB="6481"/>
                </a:tc>
                <a:tc>
                  <a:txBody>
                    <a:bodyPr/>
                    <a:lstStyle/>
                    <a:p>
                      <a:pPr algn="ctr" fontAlgn="t"/>
                      <a:r>
                        <a:rPr lang="en-GB" sz="1800" dirty="0">
                          <a:effectLst/>
                        </a:rPr>
                        <a:t>x</a:t>
                      </a:r>
                    </a:p>
                  </a:txBody>
                  <a:tcPr marL="6481" marR="6481" marT="6481" marB="6481"/>
                </a:tc>
                <a:tc>
                  <a:txBody>
                    <a:bodyPr/>
                    <a:lstStyle/>
                    <a:p>
                      <a:pPr algn="ctr" fontAlgn="t"/>
                      <a:r>
                        <a:rPr lang="en-GB" sz="1800">
                          <a:effectLst/>
                        </a:rPr>
                        <a:t> </a:t>
                      </a:r>
                    </a:p>
                  </a:txBody>
                  <a:tcPr marL="6481" marR="6481" marT="6481" marB="6481"/>
                </a:tc>
                <a:tc>
                  <a:txBody>
                    <a:bodyPr/>
                    <a:lstStyle/>
                    <a:p>
                      <a:pPr algn="r" fontAlgn="t"/>
                      <a:r>
                        <a:rPr lang="en-GB" sz="1800" dirty="0">
                          <a:effectLst/>
                        </a:rPr>
                        <a:t>Remove</a:t>
                      </a:r>
                    </a:p>
                  </a:txBody>
                  <a:tcPr marL="6481" marR="6481" marT="6481" marB="6481"/>
                </a:tc>
                <a:extLst>
                  <a:ext uri="{0D108BD9-81ED-4DB2-BD59-A6C34878D82A}">
                    <a16:rowId xmlns:a16="http://schemas.microsoft.com/office/drawing/2014/main" val="1824650191"/>
                  </a:ext>
                </a:extLst>
              </a:tr>
              <a:tr h="411840">
                <a:tc>
                  <a:txBody>
                    <a:bodyPr/>
                    <a:lstStyle/>
                    <a:p>
                      <a:pPr algn="r" fontAlgn="t"/>
                      <a:r>
                        <a:rPr lang="en-GB" sz="1800" dirty="0">
                          <a:effectLst/>
                        </a:rPr>
                        <a:t>Postal code</a:t>
                      </a:r>
                    </a:p>
                  </a:txBody>
                  <a:tcPr marL="6481" marR="6481" marT="6481" marB="6481"/>
                </a:tc>
                <a:tc>
                  <a:txBody>
                    <a:bodyPr/>
                    <a:lstStyle/>
                    <a:p>
                      <a:pPr algn="ctr" fontAlgn="t"/>
                      <a:r>
                        <a:rPr lang="en-GB" sz="1800">
                          <a:effectLst/>
                        </a:rPr>
                        <a:t> </a:t>
                      </a:r>
                    </a:p>
                  </a:txBody>
                  <a:tcPr marL="6481" marR="6481" marT="6481" marB="6481"/>
                </a:tc>
                <a:tc>
                  <a:txBody>
                    <a:bodyPr/>
                    <a:lstStyle/>
                    <a:p>
                      <a:pPr algn="ctr" fontAlgn="t"/>
                      <a:r>
                        <a:rPr lang="en-GB" sz="1800" dirty="0">
                          <a:effectLst/>
                        </a:rPr>
                        <a:t> </a:t>
                      </a:r>
                    </a:p>
                  </a:txBody>
                  <a:tcPr marL="6481" marR="6481" marT="6481" marB="6481"/>
                </a:tc>
                <a:tc>
                  <a:txBody>
                    <a:bodyPr/>
                    <a:lstStyle/>
                    <a:p>
                      <a:pPr algn="ctr" fontAlgn="t"/>
                      <a:r>
                        <a:rPr lang="en-GB" sz="1800">
                          <a:effectLst/>
                        </a:rPr>
                        <a:t>x</a:t>
                      </a:r>
                    </a:p>
                  </a:txBody>
                  <a:tcPr marL="6481" marR="6481" marT="6481" marB="6481"/>
                </a:tc>
                <a:tc>
                  <a:txBody>
                    <a:bodyPr/>
                    <a:lstStyle/>
                    <a:p>
                      <a:pPr algn="r" fontAlgn="t"/>
                      <a:r>
                        <a:rPr lang="en-GB" sz="1800" dirty="0">
                          <a:effectLst/>
                        </a:rPr>
                        <a:t>Remove/Categorise</a:t>
                      </a:r>
                    </a:p>
                  </a:txBody>
                  <a:tcPr marL="6481" marR="6481" marT="6481" marB="6481"/>
                </a:tc>
                <a:extLst>
                  <a:ext uri="{0D108BD9-81ED-4DB2-BD59-A6C34878D82A}">
                    <a16:rowId xmlns:a16="http://schemas.microsoft.com/office/drawing/2014/main" val="3450536106"/>
                  </a:ext>
                </a:extLst>
              </a:tr>
              <a:tr h="417051">
                <a:tc>
                  <a:txBody>
                    <a:bodyPr/>
                    <a:lstStyle/>
                    <a:p>
                      <a:pPr algn="r" fontAlgn="t"/>
                      <a:r>
                        <a:rPr lang="en-GB" sz="1800" dirty="0">
                          <a:effectLst/>
                        </a:rPr>
                        <a:t>Municipality of residence</a:t>
                      </a:r>
                    </a:p>
                  </a:txBody>
                  <a:tcPr marL="6481" marR="6481" marT="6481" marB="6481"/>
                </a:tc>
                <a:tc>
                  <a:txBody>
                    <a:bodyPr/>
                    <a:lstStyle/>
                    <a:p>
                      <a:pPr algn="ctr" fontAlgn="t"/>
                      <a:r>
                        <a:rPr lang="en-GB" sz="1800">
                          <a:effectLst/>
                        </a:rPr>
                        <a:t> </a:t>
                      </a:r>
                    </a:p>
                  </a:txBody>
                  <a:tcPr marL="6481" marR="6481" marT="6481" marB="6481"/>
                </a:tc>
                <a:tc>
                  <a:txBody>
                    <a:bodyPr/>
                    <a:lstStyle/>
                    <a:p>
                      <a:pPr algn="ctr" fontAlgn="t"/>
                      <a:r>
                        <a:rPr lang="en-GB" sz="1800" dirty="0">
                          <a:effectLst/>
                        </a:rPr>
                        <a:t> </a:t>
                      </a:r>
                    </a:p>
                  </a:txBody>
                  <a:tcPr marL="6481" marR="6481" marT="6481" marB="6481"/>
                </a:tc>
                <a:tc>
                  <a:txBody>
                    <a:bodyPr/>
                    <a:lstStyle/>
                    <a:p>
                      <a:pPr algn="ctr" fontAlgn="t"/>
                      <a:r>
                        <a:rPr lang="en-GB" sz="1800">
                          <a:effectLst/>
                        </a:rPr>
                        <a:t>x</a:t>
                      </a:r>
                    </a:p>
                  </a:txBody>
                  <a:tcPr marL="6481" marR="6481" marT="6481" marB="6481"/>
                </a:tc>
                <a:tc>
                  <a:txBody>
                    <a:bodyPr/>
                    <a:lstStyle/>
                    <a:p>
                      <a:pPr algn="r" fontAlgn="t"/>
                      <a:r>
                        <a:rPr lang="en-GB" sz="1800" dirty="0">
                          <a:effectLst/>
                        </a:rPr>
                        <a:t>Categorise</a:t>
                      </a:r>
                    </a:p>
                  </a:txBody>
                  <a:tcPr marL="6481" marR="6481" marT="6481" marB="6481"/>
                </a:tc>
                <a:extLst>
                  <a:ext uri="{0D108BD9-81ED-4DB2-BD59-A6C34878D82A}">
                    <a16:rowId xmlns:a16="http://schemas.microsoft.com/office/drawing/2014/main" val="3655869269"/>
                  </a:ext>
                </a:extLst>
              </a:tr>
              <a:tr h="411840">
                <a:tc>
                  <a:txBody>
                    <a:bodyPr/>
                    <a:lstStyle/>
                    <a:p>
                      <a:pPr algn="r" fontAlgn="t"/>
                      <a:r>
                        <a:rPr lang="en-GB" sz="1800" dirty="0">
                          <a:effectLst/>
                        </a:rPr>
                        <a:t>Municipality type</a:t>
                      </a:r>
                    </a:p>
                  </a:txBody>
                  <a:tcPr marL="6481" marR="6481" marT="6481" marB="6481"/>
                </a:tc>
                <a:tc>
                  <a:txBody>
                    <a:bodyPr/>
                    <a:lstStyle/>
                    <a:p>
                      <a:pPr algn="ctr" fontAlgn="t"/>
                      <a:r>
                        <a:rPr lang="en-GB" sz="1800">
                          <a:effectLst/>
                        </a:rPr>
                        <a:t> </a:t>
                      </a:r>
                    </a:p>
                  </a:txBody>
                  <a:tcPr marL="6481" marR="6481" marT="6481" marB="6481"/>
                </a:tc>
                <a:tc>
                  <a:txBody>
                    <a:bodyPr/>
                    <a:lstStyle/>
                    <a:p>
                      <a:pPr algn="ctr" fontAlgn="t"/>
                      <a:r>
                        <a:rPr lang="en-GB" sz="1800" dirty="0">
                          <a:effectLst/>
                        </a:rPr>
                        <a:t> </a:t>
                      </a:r>
                    </a:p>
                  </a:txBody>
                  <a:tcPr marL="6481" marR="6481" marT="6481" marB="6481"/>
                </a:tc>
                <a:tc>
                  <a:txBody>
                    <a:bodyPr/>
                    <a:lstStyle/>
                    <a:p>
                      <a:pPr algn="ctr" fontAlgn="t"/>
                      <a:r>
                        <a:rPr lang="en-GB" sz="1800" dirty="0">
                          <a:effectLst/>
                        </a:rPr>
                        <a:t>x</a:t>
                      </a:r>
                    </a:p>
                  </a:txBody>
                  <a:tcPr marL="6481" marR="6481" marT="6481" marB="6481"/>
                </a:tc>
                <a:tc>
                  <a:txBody>
                    <a:bodyPr/>
                    <a:lstStyle/>
                    <a:p>
                      <a:pPr algn="r" fontAlgn="t"/>
                      <a:r>
                        <a:rPr lang="en-GB" sz="1800" dirty="0">
                          <a:effectLst/>
                        </a:rPr>
                        <a:t> </a:t>
                      </a:r>
                    </a:p>
                  </a:txBody>
                  <a:tcPr marL="6481" marR="6481" marT="6481" marB="6481"/>
                </a:tc>
                <a:extLst>
                  <a:ext uri="{0D108BD9-81ED-4DB2-BD59-A6C34878D82A}">
                    <a16:rowId xmlns:a16="http://schemas.microsoft.com/office/drawing/2014/main" val="192786881"/>
                  </a:ext>
                </a:extLst>
              </a:tr>
              <a:tr h="636439">
                <a:tc>
                  <a:txBody>
                    <a:bodyPr/>
                    <a:lstStyle/>
                    <a:p>
                      <a:pPr algn="r" fontAlgn="t"/>
                      <a:r>
                        <a:rPr lang="en-GB" sz="1800" dirty="0">
                          <a:effectLst/>
                        </a:rPr>
                        <a:t>Video file displaying person(s)</a:t>
                      </a:r>
                    </a:p>
                  </a:txBody>
                  <a:tcPr marL="6481" marR="6481" marT="6481" marB="6481"/>
                </a:tc>
                <a:tc>
                  <a:txBody>
                    <a:bodyPr/>
                    <a:lstStyle/>
                    <a:p>
                      <a:pPr algn="ctr" fontAlgn="t"/>
                      <a:r>
                        <a:rPr lang="en-GB" sz="1800" dirty="0">
                          <a:effectLst/>
                        </a:rPr>
                        <a:t>x</a:t>
                      </a:r>
                    </a:p>
                  </a:txBody>
                  <a:tcPr marL="6481" marR="6481" marT="6481" marB="6481"/>
                </a:tc>
                <a:tc>
                  <a:txBody>
                    <a:bodyPr/>
                    <a:lstStyle/>
                    <a:p>
                      <a:pPr algn="ctr" fontAlgn="t"/>
                      <a:r>
                        <a:rPr lang="en-GB" sz="1800">
                          <a:effectLst/>
                        </a:rPr>
                        <a:t> </a:t>
                      </a:r>
                    </a:p>
                  </a:txBody>
                  <a:tcPr marL="6481" marR="6481" marT="6481" marB="6481"/>
                </a:tc>
                <a:tc>
                  <a:txBody>
                    <a:bodyPr/>
                    <a:lstStyle/>
                    <a:p>
                      <a:pPr algn="ctr" fontAlgn="t"/>
                      <a:r>
                        <a:rPr lang="en-GB" sz="1800" dirty="0">
                          <a:effectLst/>
                        </a:rPr>
                        <a:t> </a:t>
                      </a:r>
                    </a:p>
                  </a:txBody>
                  <a:tcPr marL="6481" marR="6481" marT="6481" marB="6481"/>
                </a:tc>
                <a:tc>
                  <a:txBody>
                    <a:bodyPr/>
                    <a:lstStyle/>
                    <a:p>
                      <a:pPr algn="r" fontAlgn="t"/>
                      <a:r>
                        <a:rPr lang="en-GB" sz="1800" dirty="0">
                          <a:effectLst/>
                        </a:rPr>
                        <a:t>Remove</a:t>
                      </a:r>
                    </a:p>
                  </a:txBody>
                  <a:tcPr marL="6481" marR="6481" marT="6481" marB="6481"/>
                </a:tc>
                <a:extLst>
                  <a:ext uri="{0D108BD9-81ED-4DB2-BD59-A6C34878D82A}">
                    <a16:rowId xmlns:a16="http://schemas.microsoft.com/office/drawing/2014/main" val="104495479"/>
                  </a:ext>
                </a:extLst>
              </a:tr>
              <a:tr h="327601">
                <a:tc>
                  <a:txBody>
                    <a:bodyPr/>
                    <a:lstStyle/>
                    <a:p>
                      <a:pPr algn="r" fontAlgn="t"/>
                      <a:r>
                        <a:rPr lang="en-GB" sz="1800" dirty="0">
                          <a:effectLst/>
                        </a:rPr>
                        <a:t>Year of birth</a:t>
                      </a:r>
                    </a:p>
                  </a:txBody>
                  <a:tcPr marL="6481" marR="6481" marT="6481" marB="6481"/>
                </a:tc>
                <a:tc>
                  <a:txBody>
                    <a:bodyPr/>
                    <a:lstStyle/>
                    <a:p>
                      <a:pPr algn="ctr" fontAlgn="t"/>
                      <a:r>
                        <a:rPr lang="en-GB" sz="1800">
                          <a:effectLst/>
                        </a:rPr>
                        <a:t> </a:t>
                      </a:r>
                    </a:p>
                  </a:txBody>
                  <a:tcPr marL="6481" marR="6481" marT="6481" marB="6481"/>
                </a:tc>
                <a:tc>
                  <a:txBody>
                    <a:bodyPr/>
                    <a:lstStyle/>
                    <a:p>
                      <a:pPr algn="ctr" fontAlgn="t"/>
                      <a:r>
                        <a:rPr lang="en-GB" sz="1800">
                          <a:effectLst/>
                        </a:rPr>
                        <a:t>x</a:t>
                      </a:r>
                    </a:p>
                  </a:txBody>
                  <a:tcPr marL="6481" marR="6481" marT="6481" marB="6481"/>
                </a:tc>
                <a:tc>
                  <a:txBody>
                    <a:bodyPr/>
                    <a:lstStyle/>
                    <a:p>
                      <a:pPr algn="ctr" fontAlgn="t"/>
                      <a:r>
                        <a:rPr lang="en-GB" sz="1800" dirty="0">
                          <a:effectLst/>
                        </a:rPr>
                        <a:t> </a:t>
                      </a:r>
                    </a:p>
                  </a:txBody>
                  <a:tcPr marL="6481" marR="6481" marT="6481" marB="6481"/>
                </a:tc>
                <a:tc>
                  <a:txBody>
                    <a:bodyPr/>
                    <a:lstStyle/>
                    <a:p>
                      <a:pPr algn="r" fontAlgn="t"/>
                      <a:r>
                        <a:rPr lang="en-GB" sz="1800" dirty="0">
                          <a:effectLst/>
                        </a:rPr>
                        <a:t>Categorise</a:t>
                      </a:r>
                    </a:p>
                  </a:txBody>
                  <a:tcPr marL="6481" marR="6481" marT="6481" marB="6481"/>
                </a:tc>
                <a:extLst>
                  <a:ext uri="{0D108BD9-81ED-4DB2-BD59-A6C34878D82A}">
                    <a16:rowId xmlns:a16="http://schemas.microsoft.com/office/drawing/2014/main" val="4025035574"/>
                  </a:ext>
                </a:extLst>
              </a:tr>
              <a:tr h="327601">
                <a:tc>
                  <a:txBody>
                    <a:bodyPr/>
                    <a:lstStyle/>
                    <a:p>
                      <a:pPr algn="r" fontAlgn="t"/>
                      <a:r>
                        <a:rPr lang="en-GB" sz="1800" dirty="0">
                          <a:effectLst/>
                        </a:rPr>
                        <a:t>Age</a:t>
                      </a:r>
                    </a:p>
                  </a:txBody>
                  <a:tcPr marL="6481" marR="6481" marT="6481" marB="6481"/>
                </a:tc>
                <a:tc>
                  <a:txBody>
                    <a:bodyPr/>
                    <a:lstStyle/>
                    <a:p>
                      <a:pPr algn="ctr" fontAlgn="t"/>
                      <a:r>
                        <a:rPr lang="en-GB" sz="1800">
                          <a:effectLst/>
                        </a:rPr>
                        <a:t> </a:t>
                      </a:r>
                    </a:p>
                  </a:txBody>
                  <a:tcPr marL="6481" marR="6481" marT="6481" marB="6481"/>
                </a:tc>
                <a:tc>
                  <a:txBody>
                    <a:bodyPr/>
                    <a:lstStyle/>
                    <a:p>
                      <a:pPr algn="ctr" fontAlgn="t"/>
                      <a:r>
                        <a:rPr lang="en-GB" sz="1800">
                          <a:effectLst/>
                        </a:rPr>
                        <a:t> </a:t>
                      </a:r>
                    </a:p>
                  </a:txBody>
                  <a:tcPr marL="6481" marR="6481" marT="6481" marB="6481"/>
                </a:tc>
                <a:tc>
                  <a:txBody>
                    <a:bodyPr/>
                    <a:lstStyle/>
                    <a:p>
                      <a:pPr algn="ctr" fontAlgn="t"/>
                      <a:r>
                        <a:rPr lang="en-GB" sz="1800" dirty="0">
                          <a:effectLst/>
                        </a:rPr>
                        <a:t>x</a:t>
                      </a:r>
                    </a:p>
                  </a:txBody>
                  <a:tcPr marL="6481" marR="6481" marT="6481" marB="6481"/>
                </a:tc>
                <a:tc>
                  <a:txBody>
                    <a:bodyPr/>
                    <a:lstStyle/>
                    <a:p>
                      <a:pPr algn="r" fontAlgn="t"/>
                      <a:r>
                        <a:rPr lang="en-GB" sz="1800" dirty="0">
                          <a:effectLst/>
                        </a:rPr>
                        <a:t>Categorise</a:t>
                      </a:r>
                    </a:p>
                  </a:txBody>
                  <a:tcPr marL="6481" marR="6481" marT="6481" marB="6481"/>
                </a:tc>
                <a:extLst>
                  <a:ext uri="{0D108BD9-81ED-4DB2-BD59-A6C34878D82A}">
                    <a16:rowId xmlns:a16="http://schemas.microsoft.com/office/drawing/2014/main" val="1126866507"/>
                  </a:ext>
                </a:extLst>
              </a:tr>
              <a:tr h="327601">
                <a:tc>
                  <a:txBody>
                    <a:bodyPr/>
                    <a:lstStyle/>
                    <a:p>
                      <a:pPr algn="r" fontAlgn="t"/>
                      <a:r>
                        <a:rPr lang="en-GB" sz="1800" dirty="0">
                          <a:effectLst/>
                        </a:rPr>
                        <a:t>Gender</a:t>
                      </a:r>
                    </a:p>
                  </a:txBody>
                  <a:tcPr marL="6481" marR="6481" marT="6481" marB="6481"/>
                </a:tc>
                <a:tc>
                  <a:txBody>
                    <a:bodyPr/>
                    <a:lstStyle/>
                    <a:p>
                      <a:pPr algn="ctr" fontAlgn="t"/>
                      <a:r>
                        <a:rPr lang="en-GB" sz="1800">
                          <a:effectLst/>
                        </a:rPr>
                        <a:t> </a:t>
                      </a:r>
                    </a:p>
                  </a:txBody>
                  <a:tcPr marL="6481" marR="6481" marT="6481" marB="6481"/>
                </a:tc>
                <a:tc>
                  <a:txBody>
                    <a:bodyPr/>
                    <a:lstStyle/>
                    <a:p>
                      <a:pPr algn="ctr" fontAlgn="t"/>
                      <a:r>
                        <a:rPr lang="en-GB" sz="1800" dirty="0">
                          <a:effectLst/>
                        </a:rPr>
                        <a:t> </a:t>
                      </a:r>
                    </a:p>
                  </a:txBody>
                  <a:tcPr marL="6481" marR="6481" marT="6481" marB="6481"/>
                </a:tc>
                <a:tc>
                  <a:txBody>
                    <a:bodyPr/>
                    <a:lstStyle/>
                    <a:p>
                      <a:pPr algn="ctr" fontAlgn="t"/>
                      <a:r>
                        <a:rPr lang="en-GB" sz="1800" dirty="0">
                          <a:effectLst/>
                        </a:rPr>
                        <a:t>x</a:t>
                      </a:r>
                    </a:p>
                  </a:txBody>
                  <a:tcPr marL="6481" marR="6481" marT="6481" marB="6481"/>
                </a:tc>
                <a:tc>
                  <a:txBody>
                    <a:bodyPr/>
                    <a:lstStyle/>
                    <a:p>
                      <a:pPr algn="r" fontAlgn="t"/>
                      <a:r>
                        <a:rPr lang="en-GB" sz="1800" dirty="0">
                          <a:effectLst/>
                        </a:rPr>
                        <a:t> </a:t>
                      </a:r>
                    </a:p>
                  </a:txBody>
                  <a:tcPr marL="6481" marR="6481" marT="6481" marB="6481"/>
                </a:tc>
                <a:extLst>
                  <a:ext uri="{0D108BD9-81ED-4DB2-BD59-A6C34878D82A}">
                    <a16:rowId xmlns:a16="http://schemas.microsoft.com/office/drawing/2014/main" val="3432708952"/>
                  </a:ext>
                </a:extLst>
              </a:tr>
              <a:tr h="327601">
                <a:tc>
                  <a:txBody>
                    <a:bodyPr/>
                    <a:lstStyle/>
                    <a:p>
                      <a:pPr algn="r" fontAlgn="t"/>
                      <a:r>
                        <a:rPr lang="en-GB" sz="1800" dirty="0">
                          <a:effectLst/>
                        </a:rPr>
                        <a:t>Marital status</a:t>
                      </a:r>
                    </a:p>
                  </a:txBody>
                  <a:tcPr marL="6481" marR="6481" marT="6481" marB="6481"/>
                </a:tc>
                <a:tc>
                  <a:txBody>
                    <a:bodyPr/>
                    <a:lstStyle/>
                    <a:p>
                      <a:pPr algn="ctr" fontAlgn="t"/>
                      <a:r>
                        <a:rPr lang="en-GB" sz="1800">
                          <a:effectLst/>
                        </a:rPr>
                        <a:t> </a:t>
                      </a:r>
                    </a:p>
                  </a:txBody>
                  <a:tcPr marL="6481" marR="6481" marT="6481" marB="6481"/>
                </a:tc>
                <a:tc>
                  <a:txBody>
                    <a:bodyPr/>
                    <a:lstStyle/>
                    <a:p>
                      <a:pPr algn="ctr" fontAlgn="t"/>
                      <a:r>
                        <a:rPr lang="en-GB" sz="1800">
                          <a:effectLst/>
                        </a:rPr>
                        <a:t> </a:t>
                      </a:r>
                    </a:p>
                  </a:txBody>
                  <a:tcPr marL="6481" marR="6481" marT="6481" marB="6481"/>
                </a:tc>
                <a:tc>
                  <a:txBody>
                    <a:bodyPr/>
                    <a:lstStyle/>
                    <a:p>
                      <a:pPr algn="ctr" fontAlgn="t"/>
                      <a:r>
                        <a:rPr lang="en-GB" sz="1800" dirty="0">
                          <a:effectLst/>
                        </a:rPr>
                        <a:t>x</a:t>
                      </a:r>
                    </a:p>
                  </a:txBody>
                  <a:tcPr marL="6481" marR="6481" marT="6481" marB="6481"/>
                </a:tc>
                <a:tc>
                  <a:txBody>
                    <a:bodyPr/>
                    <a:lstStyle/>
                    <a:p>
                      <a:pPr algn="r" fontAlgn="t"/>
                      <a:r>
                        <a:rPr lang="en-GB" sz="1800" dirty="0">
                          <a:effectLst/>
                        </a:rPr>
                        <a:t> </a:t>
                      </a:r>
                    </a:p>
                  </a:txBody>
                  <a:tcPr marL="6481" marR="6481" marT="6481" marB="6481"/>
                </a:tc>
                <a:extLst>
                  <a:ext uri="{0D108BD9-81ED-4DB2-BD59-A6C34878D82A}">
                    <a16:rowId xmlns:a16="http://schemas.microsoft.com/office/drawing/2014/main" val="2519810334"/>
                  </a:ext>
                </a:extLst>
              </a:tr>
              <a:tr h="327601">
                <a:tc>
                  <a:txBody>
                    <a:bodyPr/>
                    <a:lstStyle/>
                    <a:p>
                      <a:pPr algn="r" fontAlgn="t"/>
                      <a:r>
                        <a:rPr lang="en-GB" sz="1800" dirty="0">
                          <a:effectLst/>
                        </a:rPr>
                        <a:t>Occupation</a:t>
                      </a:r>
                    </a:p>
                  </a:txBody>
                  <a:tcPr marL="6481" marR="6481" marT="6481" marB="6481"/>
                </a:tc>
                <a:tc>
                  <a:txBody>
                    <a:bodyPr/>
                    <a:lstStyle/>
                    <a:p>
                      <a:pPr algn="ctr" fontAlgn="t"/>
                      <a:r>
                        <a:rPr lang="en-GB" sz="1800">
                          <a:effectLst/>
                        </a:rPr>
                        <a:t> </a:t>
                      </a:r>
                    </a:p>
                  </a:txBody>
                  <a:tcPr marL="6481" marR="6481" marT="6481" marB="6481"/>
                </a:tc>
                <a:tc>
                  <a:txBody>
                    <a:bodyPr/>
                    <a:lstStyle/>
                    <a:p>
                      <a:pPr algn="ctr" fontAlgn="t"/>
                      <a:r>
                        <a:rPr lang="en-GB" sz="1800">
                          <a:effectLst/>
                        </a:rPr>
                        <a:t>(x)</a:t>
                      </a:r>
                    </a:p>
                  </a:txBody>
                  <a:tcPr marL="6481" marR="6481" marT="6481" marB="6481"/>
                </a:tc>
                <a:tc>
                  <a:txBody>
                    <a:bodyPr/>
                    <a:lstStyle/>
                    <a:p>
                      <a:pPr algn="ctr" fontAlgn="t"/>
                      <a:r>
                        <a:rPr lang="en-GB" sz="1800" dirty="0">
                          <a:effectLst/>
                        </a:rPr>
                        <a:t>x</a:t>
                      </a:r>
                    </a:p>
                  </a:txBody>
                  <a:tcPr marL="6481" marR="6481" marT="6481" marB="6481"/>
                </a:tc>
                <a:tc>
                  <a:txBody>
                    <a:bodyPr/>
                    <a:lstStyle/>
                    <a:p>
                      <a:pPr algn="r" fontAlgn="t"/>
                      <a:r>
                        <a:rPr lang="en-GB" sz="1800" dirty="0">
                          <a:effectLst/>
                        </a:rPr>
                        <a:t>Categorise</a:t>
                      </a:r>
                    </a:p>
                  </a:txBody>
                  <a:tcPr marL="6481" marR="6481" marT="6481" marB="6481"/>
                </a:tc>
                <a:extLst>
                  <a:ext uri="{0D108BD9-81ED-4DB2-BD59-A6C34878D82A}">
                    <a16:rowId xmlns:a16="http://schemas.microsoft.com/office/drawing/2014/main" val="3612334456"/>
                  </a:ext>
                </a:extLst>
              </a:tr>
              <a:tr h="411840">
                <a:tc>
                  <a:txBody>
                    <a:bodyPr/>
                    <a:lstStyle/>
                    <a:p>
                      <a:pPr algn="r" fontAlgn="t"/>
                      <a:r>
                        <a:rPr lang="en-GB" sz="1800" dirty="0">
                          <a:effectLst/>
                        </a:rPr>
                        <a:t>Employment status</a:t>
                      </a:r>
                    </a:p>
                  </a:txBody>
                  <a:tcPr marL="6481" marR="6481" marT="6481" marB="6481"/>
                </a:tc>
                <a:tc>
                  <a:txBody>
                    <a:bodyPr/>
                    <a:lstStyle/>
                    <a:p>
                      <a:pPr algn="ctr" fontAlgn="t"/>
                      <a:r>
                        <a:rPr lang="en-GB" sz="1800">
                          <a:effectLst/>
                        </a:rPr>
                        <a:t> </a:t>
                      </a:r>
                    </a:p>
                  </a:txBody>
                  <a:tcPr marL="6481" marR="6481" marT="6481" marB="6481"/>
                </a:tc>
                <a:tc>
                  <a:txBody>
                    <a:bodyPr/>
                    <a:lstStyle/>
                    <a:p>
                      <a:pPr algn="ctr" fontAlgn="t"/>
                      <a:r>
                        <a:rPr lang="en-GB" sz="1800">
                          <a:effectLst/>
                        </a:rPr>
                        <a:t> </a:t>
                      </a:r>
                    </a:p>
                  </a:txBody>
                  <a:tcPr marL="6481" marR="6481" marT="6481" marB="6481"/>
                </a:tc>
                <a:tc>
                  <a:txBody>
                    <a:bodyPr/>
                    <a:lstStyle/>
                    <a:p>
                      <a:pPr algn="ctr" fontAlgn="t"/>
                      <a:r>
                        <a:rPr lang="en-GB" sz="1800" dirty="0">
                          <a:effectLst/>
                        </a:rPr>
                        <a:t>x</a:t>
                      </a:r>
                    </a:p>
                  </a:txBody>
                  <a:tcPr marL="6481" marR="6481" marT="6481" marB="6481"/>
                </a:tc>
                <a:tc>
                  <a:txBody>
                    <a:bodyPr/>
                    <a:lstStyle/>
                    <a:p>
                      <a:pPr algn="r" fontAlgn="t"/>
                      <a:r>
                        <a:rPr lang="en-GB" sz="1800" dirty="0">
                          <a:effectLst/>
                        </a:rPr>
                        <a:t> </a:t>
                      </a:r>
                    </a:p>
                  </a:txBody>
                  <a:tcPr marL="6481" marR="6481" marT="6481" marB="6481"/>
                </a:tc>
                <a:extLst>
                  <a:ext uri="{0D108BD9-81ED-4DB2-BD59-A6C34878D82A}">
                    <a16:rowId xmlns:a16="http://schemas.microsoft.com/office/drawing/2014/main" val="883333761"/>
                  </a:ext>
                </a:extLst>
              </a:tr>
              <a:tr h="411840">
                <a:tc>
                  <a:txBody>
                    <a:bodyPr/>
                    <a:lstStyle/>
                    <a:p>
                      <a:pPr algn="r" fontAlgn="t"/>
                      <a:r>
                        <a:rPr lang="en-GB" sz="1800" dirty="0">
                          <a:effectLst/>
                        </a:rPr>
                        <a:t>Ethnic group *</a:t>
                      </a:r>
                    </a:p>
                  </a:txBody>
                  <a:tcPr marL="6481" marR="6481" marT="6481" marB="6481"/>
                </a:tc>
                <a:tc>
                  <a:txBody>
                    <a:bodyPr/>
                    <a:lstStyle/>
                    <a:p>
                      <a:pPr algn="ctr" fontAlgn="t"/>
                      <a:r>
                        <a:rPr lang="en-GB" sz="1800">
                          <a:effectLst/>
                        </a:rPr>
                        <a:t> </a:t>
                      </a:r>
                    </a:p>
                  </a:txBody>
                  <a:tcPr marL="6481" marR="6481" marT="6481" marB="6481"/>
                </a:tc>
                <a:tc>
                  <a:txBody>
                    <a:bodyPr/>
                    <a:lstStyle/>
                    <a:p>
                      <a:pPr algn="ctr" fontAlgn="t"/>
                      <a:r>
                        <a:rPr lang="en-GB" sz="1800">
                          <a:effectLst/>
                        </a:rPr>
                        <a:t>(x)</a:t>
                      </a:r>
                    </a:p>
                  </a:txBody>
                  <a:tcPr marL="6481" marR="6481" marT="6481" marB="6481"/>
                </a:tc>
                <a:tc>
                  <a:txBody>
                    <a:bodyPr/>
                    <a:lstStyle/>
                    <a:p>
                      <a:pPr algn="ctr" fontAlgn="t"/>
                      <a:r>
                        <a:rPr lang="en-GB" sz="1800" dirty="0">
                          <a:effectLst/>
                        </a:rPr>
                        <a:t>x</a:t>
                      </a:r>
                    </a:p>
                  </a:txBody>
                  <a:tcPr marL="6481" marR="6481" marT="6481" marB="6481"/>
                </a:tc>
                <a:tc>
                  <a:txBody>
                    <a:bodyPr/>
                    <a:lstStyle/>
                    <a:p>
                      <a:pPr algn="r" fontAlgn="t"/>
                      <a:r>
                        <a:rPr lang="en-GB" sz="1800" dirty="0">
                          <a:effectLst/>
                        </a:rPr>
                        <a:t>Categorise/Remove</a:t>
                      </a:r>
                    </a:p>
                  </a:txBody>
                  <a:tcPr marL="6481" marR="6481" marT="6481" marB="6481"/>
                </a:tc>
                <a:extLst>
                  <a:ext uri="{0D108BD9-81ED-4DB2-BD59-A6C34878D82A}">
                    <a16:rowId xmlns:a16="http://schemas.microsoft.com/office/drawing/2014/main" val="1834341129"/>
                  </a:ext>
                </a:extLst>
              </a:tr>
              <a:tr h="417051">
                <a:tc>
                  <a:txBody>
                    <a:bodyPr/>
                    <a:lstStyle/>
                    <a:p>
                      <a:pPr algn="r" fontAlgn="t"/>
                      <a:r>
                        <a:rPr lang="en-GB" sz="1800" dirty="0">
                          <a:effectLst/>
                        </a:rPr>
                        <a:t>Crime or punishment *</a:t>
                      </a:r>
                    </a:p>
                  </a:txBody>
                  <a:tcPr marL="6481" marR="6481" marT="6481" marB="6481"/>
                </a:tc>
                <a:tc>
                  <a:txBody>
                    <a:bodyPr/>
                    <a:lstStyle/>
                    <a:p>
                      <a:pPr algn="ctr" fontAlgn="t"/>
                      <a:r>
                        <a:rPr lang="en-GB" sz="1800">
                          <a:effectLst/>
                        </a:rPr>
                        <a:t> </a:t>
                      </a:r>
                    </a:p>
                  </a:txBody>
                  <a:tcPr marL="6481" marR="6481" marT="6481" marB="6481"/>
                </a:tc>
                <a:tc>
                  <a:txBody>
                    <a:bodyPr/>
                    <a:lstStyle/>
                    <a:p>
                      <a:pPr algn="ctr" fontAlgn="t"/>
                      <a:r>
                        <a:rPr lang="en-GB" sz="1800">
                          <a:effectLst/>
                        </a:rPr>
                        <a:t> </a:t>
                      </a:r>
                    </a:p>
                  </a:txBody>
                  <a:tcPr marL="6481" marR="6481" marT="6481" marB="6481"/>
                </a:tc>
                <a:tc>
                  <a:txBody>
                    <a:bodyPr/>
                    <a:lstStyle/>
                    <a:p>
                      <a:pPr algn="ctr" fontAlgn="t"/>
                      <a:r>
                        <a:rPr lang="en-GB" sz="1800" dirty="0">
                          <a:effectLst/>
                        </a:rPr>
                        <a:t>x</a:t>
                      </a:r>
                    </a:p>
                  </a:txBody>
                  <a:tcPr marL="6481" marR="6481" marT="6481" marB="6481"/>
                </a:tc>
                <a:tc>
                  <a:txBody>
                    <a:bodyPr/>
                    <a:lstStyle/>
                    <a:p>
                      <a:pPr algn="r" fontAlgn="t"/>
                      <a:r>
                        <a:rPr lang="en-GB" sz="1800" dirty="0">
                          <a:effectLst/>
                        </a:rPr>
                        <a:t>Categorise/Remove</a:t>
                      </a:r>
                    </a:p>
                  </a:txBody>
                  <a:tcPr marL="6481" marR="6481" marT="6481" marB="6481"/>
                </a:tc>
                <a:extLst>
                  <a:ext uri="{0D108BD9-81ED-4DB2-BD59-A6C34878D82A}">
                    <a16:rowId xmlns:a16="http://schemas.microsoft.com/office/drawing/2014/main" val="2443284853"/>
                  </a:ext>
                </a:extLst>
              </a:tr>
            </a:tbl>
          </a:graphicData>
        </a:graphic>
      </p:graphicFrame>
    </p:spTree>
    <p:extLst>
      <p:ext uri="{BB962C8B-B14F-4D97-AF65-F5344CB8AC3E}">
        <p14:creationId xmlns:p14="http://schemas.microsoft.com/office/powerpoint/2010/main" val="132348272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4244133" cy="6848958"/>
          </a:xfrm>
        </p:spPr>
        <p:txBody>
          <a:bodyPr>
            <a:normAutofit/>
          </a:bodyPr>
          <a:lstStyle/>
          <a:p>
            <a:pPr>
              <a:spcAft>
                <a:spcPts val="600"/>
              </a:spcAft>
            </a:pPr>
            <a:endParaRPr lang="en-US" dirty="0"/>
          </a:p>
          <a:p>
            <a:pPr>
              <a:spcAft>
                <a:spcPts val="600"/>
              </a:spcAft>
            </a:pPr>
            <a:r>
              <a:rPr lang="en-US" dirty="0"/>
              <a:t>Plan or apply editing at time of transcription </a:t>
            </a:r>
          </a:p>
          <a:p>
            <a:pPr lvl="1">
              <a:spcAft>
                <a:spcPts val="600"/>
              </a:spcAft>
            </a:pPr>
            <a:r>
              <a:rPr lang="en-US" dirty="0"/>
              <a:t>except: longitudinal studies - </a:t>
            </a:r>
            <a:r>
              <a:rPr lang="en-US" dirty="0" err="1"/>
              <a:t>anonymise</a:t>
            </a:r>
            <a:r>
              <a:rPr lang="en-US" dirty="0"/>
              <a:t> when data collection complete (linkages)</a:t>
            </a:r>
          </a:p>
          <a:p>
            <a:pPr>
              <a:spcAft>
                <a:spcPts val="600"/>
              </a:spcAft>
            </a:pPr>
            <a:r>
              <a:rPr lang="en-US" dirty="0"/>
              <a:t>Avoid blanking out; use pseudonyms or replacements</a:t>
            </a:r>
          </a:p>
          <a:p>
            <a:pPr>
              <a:spcAft>
                <a:spcPts val="600"/>
              </a:spcAft>
            </a:pPr>
            <a:r>
              <a:rPr lang="en-US" dirty="0"/>
              <a:t>Avoid over-</a:t>
            </a:r>
            <a:r>
              <a:rPr lang="en-US" dirty="0" err="1"/>
              <a:t>anonymising</a:t>
            </a:r>
            <a:r>
              <a:rPr lang="en-US" dirty="0"/>
              <a:t> – removing / aggregating information in text can distort data, make them unusable, unreliable or misleading </a:t>
            </a:r>
          </a:p>
          <a:p>
            <a:pPr>
              <a:spcAft>
                <a:spcPts val="600"/>
              </a:spcAft>
            </a:pPr>
            <a:r>
              <a:rPr lang="en-US" dirty="0"/>
              <a:t>Consistency within research team and throughout project</a:t>
            </a:r>
          </a:p>
          <a:p>
            <a:pPr>
              <a:spcAft>
                <a:spcPts val="600"/>
              </a:spcAft>
            </a:pPr>
            <a:r>
              <a:rPr lang="en-US" dirty="0"/>
              <a:t>Identify replacements, e.g. with [brackets]</a:t>
            </a:r>
          </a:p>
          <a:p>
            <a:pPr>
              <a:spcAft>
                <a:spcPts val="600"/>
              </a:spcAft>
            </a:pPr>
            <a:r>
              <a:rPr lang="en-US" dirty="0"/>
              <a:t>Keep an </a:t>
            </a:r>
            <a:r>
              <a:rPr lang="en-US" dirty="0" err="1"/>
              <a:t>anonymisation</a:t>
            </a:r>
            <a:r>
              <a:rPr lang="en-US" dirty="0"/>
              <a:t> log of all replacements, aggregations or removals made – keep separate from </a:t>
            </a:r>
            <a:r>
              <a:rPr lang="en-US" dirty="0" err="1"/>
              <a:t>anonymised</a:t>
            </a:r>
            <a:r>
              <a:rPr lang="en-US" dirty="0"/>
              <a:t> data files</a:t>
            </a:r>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err="1"/>
              <a:t>Anonymising</a:t>
            </a:r>
            <a:r>
              <a:rPr lang="en-US" dirty="0"/>
              <a:t> Qualitative Data </a:t>
            </a:r>
            <a:endParaRPr lang="en-GB" dirty="0"/>
          </a:p>
        </p:txBody>
      </p:sp>
    </p:spTree>
    <p:extLst>
      <p:ext uri="{BB962C8B-B14F-4D97-AF65-F5344CB8AC3E}">
        <p14:creationId xmlns:p14="http://schemas.microsoft.com/office/powerpoint/2010/main" val="332580922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ubtitle 2" descr="Subtitle 2">
            <a:extLst>
              <a:ext uri="{FF2B5EF4-FFF2-40B4-BE49-F238E27FC236}">
                <a16:creationId xmlns:a16="http://schemas.microsoft.com/office/drawing/2014/main" id="{51E9F62A-AC89-4044-AD53-D8409B865666}"/>
              </a:ext>
            </a:extLst>
          </p:cNvPr>
          <p:cNvPicPr>
            <a:picLocks/>
          </p:cNvPicPr>
          <p:nvPr/>
        </p:nvPicPr>
        <p:blipFill>
          <a:blip r:embed="rId2">
            <a:duotone>
              <a:prstClr val="black"/>
              <a:schemeClr val="accent2">
                <a:tint val="45000"/>
                <a:satMod val="400000"/>
              </a:schemeClr>
            </a:duotone>
          </a:blip>
          <a:stretch>
            <a:fillRect/>
          </a:stretch>
        </p:blipFill>
        <p:spPr>
          <a:xfrm>
            <a:off x="522514" y="2893779"/>
            <a:ext cx="9007503" cy="2396661"/>
          </a:xfrm>
          <a:prstGeom prst="rect">
            <a:avLst/>
          </a:prstGeom>
          <a:effectLst/>
        </p:spPr>
      </p:pic>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err="1"/>
              <a:t>Anonymising</a:t>
            </a:r>
            <a:r>
              <a:rPr lang="en-US" dirty="0"/>
              <a:t> Qualitative Data </a:t>
            </a:r>
            <a:endParaRPr lang="en-GB" dirty="0"/>
          </a:p>
        </p:txBody>
      </p:sp>
      <p:sp>
        <p:nvSpPr>
          <p:cNvPr id="14" name="Subtitle 2">
            <a:extLst>
              <a:ext uri="{FF2B5EF4-FFF2-40B4-BE49-F238E27FC236}">
                <a16:creationId xmlns:a16="http://schemas.microsoft.com/office/drawing/2014/main" id="{3B450672-2856-4617-BEA1-2E836644BB28}"/>
              </a:ext>
            </a:extLst>
          </p:cNvPr>
          <p:cNvSpPr txBox="1"/>
          <p:nvPr/>
        </p:nvSpPr>
        <p:spPr>
          <a:xfrm>
            <a:off x="779375" y="3022588"/>
            <a:ext cx="8750642" cy="2139045"/>
          </a:xfrm>
          <a:prstGeom prst="rect">
            <a:avLst/>
          </a:prstGeom>
          <a:noFill/>
          <a:ln>
            <a:noFill/>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marL="285750" indent="-285750" algn="l">
              <a:lnSpc>
                <a:spcPct val="90000"/>
              </a:lnSpc>
              <a:spcBef>
                <a:spcPts val="1000"/>
              </a:spcBef>
              <a:buSzPct val="100000"/>
              <a:buFont typeface="Helvetica"/>
              <a:buChar char="»"/>
              <a:defRPr>
                <a:solidFill>
                  <a:srgbClr val="FFFFFF"/>
                </a:solidFill>
                <a:latin typeface="+mn-lt"/>
                <a:ea typeface="+mn-ea"/>
                <a:cs typeface="+mn-cs"/>
                <a:sym typeface="Helvetica"/>
              </a:defRPr>
            </a:pPr>
            <a:r>
              <a:rPr dirty="0">
                <a:solidFill>
                  <a:schemeClr val="tx2">
                    <a:lumMod val="60000"/>
                    <a:lumOff val="40000"/>
                  </a:schemeClr>
                </a:solidFill>
              </a:rPr>
              <a:t>P31. Joan - Mary</a:t>
            </a:r>
          </a:p>
          <a:p>
            <a:pPr marL="285750" indent="-285750" algn="l">
              <a:lnSpc>
                <a:spcPct val="90000"/>
              </a:lnSpc>
              <a:spcBef>
                <a:spcPts val="1000"/>
              </a:spcBef>
              <a:buSzPct val="100000"/>
              <a:buFont typeface="Helvetica"/>
              <a:buChar char="»"/>
              <a:defRPr>
                <a:solidFill>
                  <a:srgbClr val="FFFFFF"/>
                </a:solidFill>
                <a:latin typeface="+mn-lt"/>
                <a:ea typeface="+mn-ea"/>
                <a:cs typeface="+mn-cs"/>
                <a:sym typeface="Helvetica"/>
              </a:defRPr>
            </a:pPr>
            <a:r>
              <a:rPr dirty="0">
                <a:solidFill>
                  <a:schemeClr val="tx2">
                    <a:lumMod val="60000"/>
                    <a:lumOff val="40000"/>
                  </a:schemeClr>
                </a:solidFill>
              </a:rPr>
              <a:t>P97. Carol -  {Mother}</a:t>
            </a:r>
          </a:p>
          <a:p>
            <a:pPr marL="285750" indent="-285750" algn="l">
              <a:lnSpc>
                <a:spcPct val="90000"/>
              </a:lnSpc>
              <a:spcBef>
                <a:spcPts val="1000"/>
              </a:spcBef>
              <a:buSzPct val="100000"/>
              <a:buFont typeface="Helvetica"/>
              <a:buChar char="»"/>
              <a:defRPr>
                <a:solidFill>
                  <a:srgbClr val="FFFFFF"/>
                </a:solidFill>
                <a:latin typeface="+mn-lt"/>
                <a:ea typeface="+mn-ea"/>
                <a:cs typeface="+mn-cs"/>
                <a:sym typeface="Helvetica"/>
              </a:defRPr>
            </a:pPr>
            <a:r>
              <a:rPr dirty="0">
                <a:solidFill>
                  <a:schemeClr val="tx2">
                    <a:lumMod val="60000"/>
                    <a:lumOff val="40000"/>
                  </a:schemeClr>
                </a:solidFill>
              </a:rPr>
              <a:t>P34. Colchester - {Town in </a:t>
            </a:r>
            <a:r>
              <a:rPr dirty="0" err="1">
                <a:solidFill>
                  <a:schemeClr val="tx2">
                    <a:lumMod val="60000"/>
                    <a:lumOff val="40000"/>
                  </a:schemeClr>
                </a:solidFill>
              </a:rPr>
              <a:t>S.E.England</a:t>
            </a:r>
            <a:r>
              <a:rPr dirty="0">
                <a:solidFill>
                  <a:schemeClr val="tx2">
                    <a:lumMod val="60000"/>
                    <a:lumOff val="40000"/>
                  </a:schemeClr>
                </a:solidFill>
              </a:rPr>
              <a:t>}</a:t>
            </a:r>
          </a:p>
          <a:p>
            <a:pPr marL="285750" indent="-285750" algn="l">
              <a:lnSpc>
                <a:spcPct val="90000"/>
              </a:lnSpc>
              <a:spcBef>
                <a:spcPts val="1000"/>
              </a:spcBef>
              <a:buSzPct val="100000"/>
              <a:buFont typeface="Helvetica"/>
              <a:buChar char="»"/>
              <a:defRPr>
                <a:solidFill>
                  <a:srgbClr val="FFFFFF"/>
                </a:solidFill>
                <a:latin typeface="+mn-lt"/>
                <a:ea typeface="+mn-ea"/>
                <a:cs typeface="+mn-cs"/>
                <a:sym typeface="Helvetica"/>
              </a:defRPr>
            </a:pPr>
            <a:r>
              <a:rPr dirty="0">
                <a:solidFill>
                  <a:schemeClr val="tx2">
                    <a:lumMod val="60000"/>
                    <a:lumOff val="40000"/>
                  </a:schemeClr>
                </a:solidFill>
              </a:rPr>
              <a:t>P65. </a:t>
            </a:r>
            <a:r>
              <a:rPr dirty="0" err="1">
                <a:solidFill>
                  <a:schemeClr val="tx2">
                    <a:lumMod val="60000"/>
                    <a:lumOff val="40000"/>
                  </a:schemeClr>
                </a:solidFill>
              </a:rPr>
              <a:t>Welshpool</a:t>
            </a:r>
            <a:r>
              <a:rPr dirty="0">
                <a:solidFill>
                  <a:schemeClr val="tx2">
                    <a:lumMod val="60000"/>
                    <a:lumOff val="40000"/>
                  </a:schemeClr>
                </a:solidFill>
              </a:rPr>
              <a:t> High School - @@##High School##@@</a:t>
            </a:r>
          </a:p>
        </p:txBody>
      </p:sp>
      <p:pic>
        <p:nvPicPr>
          <p:cNvPr id="17" name="5Protect_Anonymisation_2.png" descr="5Protect_Anonymisation_2.png">
            <a:extLst>
              <a:ext uri="{FF2B5EF4-FFF2-40B4-BE49-F238E27FC236}">
                <a16:creationId xmlns:a16="http://schemas.microsoft.com/office/drawing/2014/main" id="{6FEA988C-91D7-4CD9-B88A-A7E893C927B4}"/>
              </a:ext>
            </a:extLst>
          </p:cNvPr>
          <p:cNvPicPr>
            <a:picLocks noChangeAspect="1"/>
          </p:cNvPicPr>
          <p:nvPr/>
        </p:nvPicPr>
        <p:blipFill>
          <a:blip r:embed="rId3"/>
          <a:stretch>
            <a:fillRect/>
          </a:stretch>
        </p:blipFill>
        <p:spPr>
          <a:xfrm>
            <a:off x="908781" y="5750752"/>
            <a:ext cx="7952429" cy="3117353"/>
          </a:xfrm>
          <a:prstGeom prst="rect">
            <a:avLst/>
          </a:prstGeom>
          <a:ln w="12700">
            <a:miter lim="400000"/>
          </a:ln>
        </p:spPr>
      </p:pic>
      <p:pic>
        <p:nvPicPr>
          <p:cNvPr id="18" name="Image" descr="Image">
            <a:extLst>
              <a:ext uri="{FF2B5EF4-FFF2-40B4-BE49-F238E27FC236}">
                <a16:creationId xmlns:a16="http://schemas.microsoft.com/office/drawing/2014/main" id="{FC910E59-C5EC-40BE-B07F-F0F00C7EEE3D}"/>
              </a:ext>
            </a:extLst>
          </p:cNvPr>
          <p:cNvPicPr>
            <a:picLocks noChangeAspect="1"/>
          </p:cNvPicPr>
          <p:nvPr/>
        </p:nvPicPr>
        <p:blipFill>
          <a:blip r:embed="rId4">
            <a:biLevel thresh="50000"/>
          </a:blip>
          <a:stretch>
            <a:fillRect/>
          </a:stretch>
        </p:blipFill>
        <p:spPr>
          <a:xfrm>
            <a:off x="10143926" y="3827227"/>
            <a:ext cx="6675660" cy="4655649"/>
          </a:xfrm>
          <a:prstGeom prst="rect">
            <a:avLst/>
          </a:prstGeom>
          <a:ln w="12700">
            <a:miter lim="400000"/>
          </a:ln>
        </p:spPr>
      </p:pic>
    </p:spTree>
    <p:extLst>
      <p:ext uri="{BB962C8B-B14F-4D97-AF65-F5344CB8AC3E}">
        <p14:creationId xmlns:p14="http://schemas.microsoft.com/office/powerpoint/2010/main" val="111526817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In Practice: </a:t>
            </a:r>
            <a:r>
              <a:rPr lang="en-US" dirty="0" err="1"/>
              <a:t>Anonymisation</a:t>
            </a:r>
            <a:r>
              <a:rPr lang="en-US" dirty="0"/>
              <a:t> - </a:t>
            </a:r>
            <a:r>
              <a:rPr lang="en-US" dirty="0" err="1"/>
              <a:t>Quali</a:t>
            </a:r>
            <a:endParaRPr lang="en-GB" dirty="0"/>
          </a:p>
        </p:txBody>
      </p:sp>
      <p:pic>
        <p:nvPicPr>
          <p:cNvPr id="6" name="Image" descr="Image">
            <a:extLst>
              <a:ext uri="{FF2B5EF4-FFF2-40B4-BE49-F238E27FC236}">
                <a16:creationId xmlns:a16="http://schemas.microsoft.com/office/drawing/2014/main" id="{2E542351-69E2-4A57-93C8-F6B30EFEEC45}"/>
              </a:ext>
            </a:extLst>
          </p:cNvPr>
          <p:cNvPicPr>
            <a:picLocks noChangeAspect="1"/>
          </p:cNvPicPr>
          <p:nvPr/>
        </p:nvPicPr>
        <p:blipFill>
          <a:blip r:embed="rId2"/>
          <a:srcRect b="30081"/>
          <a:stretch>
            <a:fillRect/>
          </a:stretch>
        </p:blipFill>
        <p:spPr>
          <a:xfrm>
            <a:off x="1877833" y="2320951"/>
            <a:ext cx="12166301" cy="6387621"/>
          </a:xfrm>
          <a:prstGeom prst="rect">
            <a:avLst/>
          </a:prstGeom>
          <a:ln w="12700">
            <a:miter lim="400000"/>
          </a:ln>
        </p:spPr>
      </p:pic>
    </p:spTree>
    <p:extLst>
      <p:ext uri="{BB962C8B-B14F-4D97-AF65-F5344CB8AC3E}">
        <p14:creationId xmlns:p14="http://schemas.microsoft.com/office/powerpoint/2010/main" val="345580109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In Practice: </a:t>
            </a:r>
            <a:r>
              <a:rPr lang="en-US" dirty="0" err="1"/>
              <a:t>Anonymisation</a:t>
            </a:r>
            <a:r>
              <a:rPr lang="en-US" dirty="0"/>
              <a:t> - </a:t>
            </a:r>
            <a:r>
              <a:rPr lang="en-US" dirty="0" err="1"/>
              <a:t>Quali</a:t>
            </a:r>
            <a:endParaRPr lang="en-GB" dirty="0"/>
          </a:p>
        </p:txBody>
      </p:sp>
      <p:pic>
        <p:nvPicPr>
          <p:cNvPr id="4" name="Image" descr="Image">
            <a:extLst>
              <a:ext uri="{FF2B5EF4-FFF2-40B4-BE49-F238E27FC236}">
                <a16:creationId xmlns:a16="http://schemas.microsoft.com/office/drawing/2014/main" id="{25A6F961-6EA4-4F35-96A2-98D74C9ED24D}"/>
              </a:ext>
            </a:extLst>
          </p:cNvPr>
          <p:cNvPicPr>
            <a:picLocks noChangeAspect="1"/>
          </p:cNvPicPr>
          <p:nvPr/>
        </p:nvPicPr>
        <p:blipFill>
          <a:blip r:embed="rId2">
            <a:grayscl/>
          </a:blip>
          <a:stretch>
            <a:fillRect/>
          </a:stretch>
        </p:blipFill>
        <p:spPr>
          <a:xfrm>
            <a:off x="908781" y="3940629"/>
            <a:ext cx="15689401" cy="3086440"/>
          </a:xfrm>
          <a:prstGeom prst="rect">
            <a:avLst/>
          </a:prstGeom>
          <a:ln w="12700">
            <a:miter lim="400000"/>
          </a:ln>
        </p:spPr>
      </p:pic>
      <p:pic>
        <p:nvPicPr>
          <p:cNvPr id="5" name="Rounded Rectangle" descr="Rounded Rectangle">
            <a:extLst>
              <a:ext uri="{FF2B5EF4-FFF2-40B4-BE49-F238E27FC236}">
                <a16:creationId xmlns:a16="http://schemas.microsoft.com/office/drawing/2014/main" id="{D82716F5-8C06-4F68-9EFD-95D3AA6327D7}"/>
              </a:ext>
            </a:extLst>
          </p:cNvPr>
          <p:cNvPicPr>
            <a:picLocks/>
          </p:cNvPicPr>
          <p:nvPr/>
        </p:nvPicPr>
        <p:blipFill>
          <a:blip r:embed="rId3"/>
          <a:stretch>
            <a:fillRect/>
          </a:stretch>
        </p:blipFill>
        <p:spPr>
          <a:xfrm>
            <a:off x="14479413" y="4805784"/>
            <a:ext cx="650657" cy="783796"/>
          </a:xfrm>
          <a:prstGeom prst="rect">
            <a:avLst/>
          </a:prstGeom>
        </p:spPr>
      </p:pic>
      <p:pic>
        <p:nvPicPr>
          <p:cNvPr id="7" name="Rounded Rectangle" descr="Rounded Rectangle">
            <a:extLst>
              <a:ext uri="{FF2B5EF4-FFF2-40B4-BE49-F238E27FC236}">
                <a16:creationId xmlns:a16="http://schemas.microsoft.com/office/drawing/2014/main" id="{F7348355-E8D7-4C97-9FC6-9C92B071CB93}"/>
              </a:ext>
            </a:extLst>
          </p:cNvPr>
          <p:cNvPicPr>
            <a:picLocks/>
          </p:cNvPicPr>
          <p:nvPr/>
        </p:nvPicPr>
        <p:blipFill>
          <a:blip r:embed="rId3"/>
          <a:stretch>
            <a:fillRect/>
          </a:stretch>
        </p:blipFill>
        <p:spPr>
          <a:xfrm>
            <a:off x="4269807" y="4849326"/>
            <a:ext cx="650657" cy="783796"/>
          </a:xfrm>
          <a:prstGeom prst="rect">
            <a:avLst/>
          </a:prstGeom>
        </p:spPr>
      </p:pic>
      <p:pic>
        <p:nvPicPr>
          <p:cNvPr id="8" name="Rounded Rectangle" descr="Rounded Rectangle">
            <a:extLst>
              <a:ext uri="{FF2B5EF4-FFF2-40B4-BE49-F238E27FC236}">
                <a16:creationId xmlns:a16="http://schemas.microsoft.com/office/drawing/2014/main" id="{AC12CCB9-823D-4E88-BF29-917D53ADBFF3}"/>
              </a:ext>
            </a:extLst>
          </p:cNvPr>
          <p:cNvPicPr>
            <a:picLocks/>
          </p:cNvPicPr>
          <p:nvPr/>
        </p:nvPicPr>
        <p:blipFill>
          <a:blip r:embed="rId3"/>
          <a:stretch>
            <a:fillRect/>
          </a:stretch>
        </p:blipFill>
        <p:spPr>
          <a:xfrm>
            <a:off x="15694006" y="4843624"/>
            <a:ext cx="650657" cy="783796"/>
          </a:xfrm>
          <a:prstGeom prst="rect">
            <a:avLst/>
          </a:prstGeom>
        </p:spPr>
      </p:pic>
    </p:spTree>
    <p:extLst>
      <p:ext uri="{BB962C8B-B14F-4D97-AF65-F5344CB8AC3E}">
        <p14:creationId xmlns:p14="http://schemas.microsoft.com/office/powerpoint/2010/main" val="170885403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3209555" cy="6848958"/>
          </a:xfrm>
        </p:spPr>
        <p:txBody>
          <a:bodyPr>
            <a:normAutofit/>
          </a:bodyPr>
          <a:lstStyle/>
          <a:p>
            <a:pPr>
              <a:spcAft>
                <a:spcPts val="600"/>
              </a:spcAft>
            </a:pPr>
            <a:endParaRPr lang="en-US" dirty="0"/>
          </a:p>
          <a:p>
            <a:pPr>
              <a:spcAft>
                <a:spcPts val="600"/>
              </a:spcAft>
            </a:pPr>
            <a:endParaRPr lang="en-US" dirty="0"/>
          </a:p>
          <a:p>
            <a:pPr marL="304800" lvl="1" indent="0">
              <a:spcAft>
                <a:spcPts val="600"/>
              </a:spcAft>
              <a:buNone/>
            </a:pPr>
            <a:r>
              <a:rPr lang="en-US" i="1" dirty="0" err="1"/>
              <a:t>Anonymisation</a:t>
            </a:r>
            <a:r>
              <a:rPr lang="en-US" i="1" dirty="0"/>
              <a:t> should be considered in the context of the whole project and how it can be </a:t>
            </a:r>
            <a:r>
              <a:rPr lang="en-US" i="1" dirty="0" err="1"/>
              <a:t>utilised</a:t>
            </a:r>
            <a:r>
              <a:rPr lang="en-US" i="1" dirty="0"/>
              <a:t> alongside, informed consent and access controls</a:t>
            </a:r>
          </a:p>
          <a:p>
            <a:pPr marL="0" indent="0">
              <a:spcAft>
                <a:spcPts val="600"/>
              </a:spcAft>
              <a:buNone/>
            </a:pPr>
            <a:endParaRPr lang="en-US" dirty="0"/>
          </a:p>
          <a:p>
            <a:pPr>
              <a:spcAft>
                <a:spcPts val="600"/>
              </a:spcAft>
            </a:pPr>
            <a:endParaRPr lang="en-US" dirty="0"/>
          </a:p>
          <a:p>
            <a:pPr>
              <a:spcAft>
                <a:spcPts val="600"/>
              </a:spcAft>
            </a:pPr>
            <a:r>
              <a:rPr lang="en-US" dirty="0"/>
              <a:t>Obtain consent for sharing non-</a:t>
            </a:r>
            <a:r>
              <a:rPr lang="en-US" dirty="0" err="1"/>
              <a:t>anonymised</a:t>
            </a:r>
            <a:r>
              <a:rPr lang="en-US" dirty="0"/>
              <a:t> data</a:t>
            </a:r>
          </a:p>
          <a:p>
            <a:pPr>
              <a:spcAft>
                <a:spcPts val="600"/>
              </a:spcAft>
            </a:pPr>
            <a:r>
              <a:rPr lang="en-US" dirty="0"/>
              <a:t>Regulate or restrict user access</a:t>
            </a:r>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What if </a:t>
            </a:r>
            <a:r>
              <a:rPr lang="en-US" dirty="0" err="1"/>
              <a:t>Anonymisation</a:t>
            </a:r>
            <a:r>
              <a:rPr lang="en-US" dirty="0"/>
              <a:t> is Impossible?</a:t>
            </a:r>
            <a:endParaRPr lang="en-GB" dirty="0"/>
          </a:p>
        </p:txBody>
      </p:sp>
    </p:spTree>
    <p:extLst>
      <p:ext uri="{BB962C8B-B14F-4D97-AF65-F5344CB8AC3E}">
        <p14:creationId xmlns:p14="http://schemas.microsoft.com/office/powerpoint/2010/main" val="99021582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err="1"/>
              <a:t>Anonymisation</a:t>
            </a:r>
            <a:r>
              <a:rPr lang="en-US" dirty="0"/>
              <a:t> Exercises</a:t>
            </a:r>
            <a:endParaRPr lang="en-GB" dirty="0"/>
          </a:p>
        </p:txBody>
      </p:sp>
      <p:pic>
        <p:nvPicPr>
          <p:cNvPr id="6" name="Image" descr="Image">
            <a:extLst>
              <a:ext uri="{FF2B5EF4-FFF2-40B4-BE49-F238E27FC236}">
                <a16:creationId xmlns:a16="http://schemas.microsoft.com/office/drawing/2014/main" id="{E174D018-D051-480A-9BDD-679789AF7A67}"/>
              </a:ext>
            </a:extLst>
          </p:cNvPr>
          <p:cNvPicPr>
            <a:picLocks noChangeAspect="1"/>
          </p:cNvPicPr>
          <p:nvPr/>
        </p:nvPicPr>
        <p:blipFill>
          <a:blip r:embed="rId2"/>
          <a:stretch>
            <a:fillRect/>
          </a:stretch>
        </p:blipFill>
        <p:spPr>
          <a:xfrm>
            <a:off x="8005777" y="1729763"/>
            <a:ext cx="5557823" cy="7391621"/>
          </a:xfrm>
          <a:prstGeom prst="rect">
            <a:avLst/>
          </a:prstGeom>
          <a:ln w="12700">
            <a:miter lim="400000"/>
          </a:ln>
        </p:spPr>
      </p:pic>
      <p:pic>
        <p:nvPicPr>
          <p:cNvPr id="7" name="Image" descr="Image">
            <a:extLst>
              <a:ext uri="{FF2B5EF4-FFF2-40B4-BE49-F238E27FC236}">
                <a16:creationId xmlns:a16="http://schemas.microsoft.com/office/drawing/2014/main" id="{446F5725-9157-4715-A5E4-D852D53EA0D3}"/>
              </a:ext>
            </a:extLst>
          </p:cNvPr>
          <p:cNvPicPr>
            <a:picLocks noChangeAspect="1"/>
          </p:cNvPicPr>
          <p:nvPr/>
        </p:nvPicPr>
        <p:blipFill>
          <a:blip r:embed="rId3"/>
          <a:stretch>
            <a:fillRect/>
          </a:stretch>
        </p:blipFill>
        <p:spPr>
          <a:xfrm>
            <a:off x="2397330" y="1950452"/>
            <a:ext cx="5144164" cy="7077988"/>
          </a:xfrm>
          <a:prstGeom prst="rect">
            <a:avLst/>
          </a:prstGeom>
          <a:ln w="12700">
            <a:miter lim="400000"/>
          </a:ln>
        </p:spPr>
      </p:pic>
    </p:spTree>
    <p:extLst>
      <p:ext uri="{BB962C8B-B14F-4D97-AF65-F5344CB8AC3E}">
        <p14:creationId xmlns:p14="http://schemas.microsoft.com/office/powerpoint/2010/main" val="245572540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Copyright</a:t>
            </a:r>
            <a:endParaRPr lang="en-GB" dirty="0"/>
          </a:p>
        </p:txBody>
      </p:sp>
    </p:spTree>
    <p:extLst>
      <p:ext uri="{BB962C8B-B14F-4D97-AF65-F5344CB8AC3E}">
        <p14:creationId xmlns:p14="http://schemas.microsoft.com/office/powerpoint/2010/main" val="169064242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2262933" cy="6848958"/>
          </a:xfrm>
        </p:spPr>
        <p:txBody>
          <a:bodyPr>
            <a:normAutofit/>
          </a:bodyPr>
          <a:lstStyle/>
          <a:p>
            <a:pPr>
              <a:spcAft>
                <a:spcPts val="600"/>
              </a:spcAft>
            </a:pPr>
            <a:r>
              <a:rPr lang="en-US" dirty="0"/>
              <a:t>Copyright is internationally </a:t>
            </a:r>
            <a:r>
              <a:rPr lang="en-US" dirty="0" err="1"/>
              <a:t>recognised</a:t>
            </a:r>
            <a:r>
              <a:rPr lang="en-US" dirty="0"/>
              <a:t> form of intellectual property right, which arises automatically as a result of original work such as research</a:t>
            </a:r>
          </a:p>
          <a:p>
            <a:pPr>
              <a:spcAft>
                <a:spcPts val="600"/>
              </a:spcAft>
            </a:pPr>
            <a:r>
              <a:rPr lang="en-US" dirty="0"/>
              <a:t>Copyrighted output from research could include spreadsheets (and other forms of originally selected and </a:t>
            </a:r>
            <a:r>
              <a:rPr lang="en-US" dirty="0" err="1"/>
              <a:t>organised</a:t>
            </a:r>
            <a:r>
              <a:rPr lang="en-US" dirty="0"/>
              <a:t> data), publications, reports and computer programs</a:t>
            </a:r>
          </a:p>
          <a:p>
            <a:pPr>
              <a:spcAft>
                <a:spcPts val="600"/>
              </a:spcAft>
            </a:pPr>
            <a:r>
              <a:rPr lang="en-US" dirty="0"/>
              <a:t>Copyright will not cover the underlying facts, ideas or concepts, but only the particular way in which they have been expressed</a:t>
            </a:r>
          </a:p>
          <a:p>
            <a:pPr>
              <a:spcAft>
                <a:spcPts val="600"/>
              </a:spcAft>
            </a:pPr>
            <a:r>
              <a:rPr lang="en-US" dirty="0"/>
              <a:t>The right will lie with the author of the work, or with their relevant institution—different universities will have different policies on intellectual property</a:t>
            </a:r>
          </a:p>
          <a:p>
            <a:pPr>
              <a:spcAft>
                <a:spcPts val="600"/>
              </a:spcAft>
            </a:pPr>
            <a:r>
              <a:rPr lang="en-US" dirty="0"/>
              <a:t>A copyrighted work cannot usually be published, reproduced, adapted or translated without the owner’s permission</a:t>
            </a:r>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Copyright</a:t>
            </a:r>
            <a:endParaRPr lang="en-GB" dirty="0"/>
          </a:p>
        </p:txBody>
      </p:sp>
      <p:pic>
        <p:nvPicPr>
          <p:cNvPr id="4" name="5Protect_Copyright.png" descr="5Protect_Copyright.png">
            <a:extLst>
              <a:ext uri="{FF2B5EF4-FFF2-40B4-BE49-F238E27FC236}">
                <a16:creationId xmlns:a16="http://schemas.microsoft.com/office/drawing/2014/main" id="{C2E3A9E2-2C1A-449D-BEFB-E1DBD9463E2A}"/>
              </a:ext>
            </a:extLst>
          </p:cNvPr>
          <p:cNvPicPr>
            <a:picLocks noChangeAspect="1"/>
          </p:cNvPicPr>
          <p:nvPr/>
        </p:nvPicPr>
        <p:blipFill>
          <a:blip r:embed="rId2"/>
          <a:stretch>
            <a:fillRect/>
          </a:stretch>
        </p:blipFill>
        <p:spPr>
          <a:xfrm>
            <a:off x="13171714" y="5627420"/>
            <a:ext cx="3349741" cy="2162664"/>
          </a:xfrm>
          <a:prstGeom prst="rect">
            <a:avLst/>
          </a:prstGeom>
          <a:ln w="12700">
            <a:miter lim="400000"/>
          </a:ln>
        </p:spPr>
      </p:pic>
    </p:spTree>
    <p:extLst>
      <p:ext uri="{BB962C8B-B14F-4D97-AF65-F5344CB8AC3E}">
        <p14:creationId xmlns:p14="http://schemas.microsoft.com/office/powerpoint/2010/main" val="130315739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2262933" cy="6848958"/>
          </a:xfrm>
        </p:spPr>
        <p:txBody>
          <a:bodyPr>
            <a:normAutofit lnSpcReduction="10000"/>
          </a:bodyPr>
          <a:lstStyle/>
          <a:p>
            <a:pPr>
              <a:spcAft>
                <a:spcPts val="600"/>
              </a:spcAft>
            </a:pPr>
            <a:r>
              <a:rPr lang="en-US" dirty="0"/>
              <a:t>Questions to ask:</a:t>
            </a:r>
          </a:p>
          <a:p>
            <a:pPr lvl="1">
              <a:spcAft>
                <a:spcPts val="600"/>
              </a:spcAft>
            </a:pPr>
            <a:r>
              <a:rPr lang="en-US" dirty="0"/>
              <a:t>Who the copyright holder of the datasets is?</a:t>
            </a:r>
          </a:p>
          <a:p>
            <a:pPr lvl="1">
              <a:spcAft>
                <a:spcPts val="600"/>
              </a:spcAft>
            </a:pPr>
            <a:r>
              <a:rPr lang="en-US" dirty="0"/>
              <a:t>Are you allowed to use them and in what way?</a:t>
            </a:r>
          </a:p>
          <a:p>
            <a:pPr lvl="1">
              <a:spcAft>
                <a:spcPts val="600"/>
              </a:spcAft>
            </a:pPr>
            <a:r>
              <a:rPr lang="en-US" dirty="0"/>
              <a:t>Are you allowed to archive and publish them in a data repository?</a:t>
            </a:r>
          </a:p>
          <a:p>
            <a:pPr>
              <a:spcAft>
                <a:spcPts val="600"/>
              </a:spcAft>
            </a:pPr>
            <a:endParaRPr lang="en-US" dirty="0"/>
          </a:p>
          <a:p>
            <a:pPr>
              <a:spcAft>
                <a:spcPts val="600"/>
              </a:spcAft>
            </a:pPr>
            <a:r>
              <a:rPr lang="en-US" dirty="0"/>
              <a:t>Key considerations</a:t>
            </a:r>
          </a:p>
          <a:p>
            <a:pPr lvl="1">
              <a:spcAft>
                <a:spcPts val="600"/>
              </a:spcAft>
            </a:pPr>
            <a:r>
              <a:rPr lang="en-US" dirty="0"/>
              <a:t>Joint ownership</a:t>
            </a:r>
          </a:p>
          <a:p>
            <a:pPr lvl="2">
              <a:spcAft>
                <a:spcPts val="600"/>
              </a:spcAft>
            </a:pPr>
            <a:r>
              <a:rPr lang="en-US" dirty="0"/>
              <a:t>Datasets created by multiple researchers</a:t>
            </a:r>
          </a:p>
          <a:p>
            <a:pPr lvl="1">
              <a:spcAft>
                <a:spcPts val="600"/>
              </a:spcAft>
            </a:pPr>
            <a:r>
              <a:rPr lang="en-US" dirty="0"/>
              <a:t>Derived datasets</a:t>
            </a:r>
          </a:p>
          <a:p>
            <a:pPr lvl="1">
              <a:spcAft>
                <a:spcPts val="600"/>
              </a:spcAft>
            </a:pPr>
            <a:r>
              <a:rPr lang="en-US" dirty="0"/>
              <a:t>Database rights</a:t>
            </a:r>
          </a:p>
          <a:p>
            <a:pPr lvl="1">
              <a:spcAft>
                <a:spcPts val="600"/>
              </a:spcAft>
            </a:pPr>
            <a:r>
              <a:rPr lang="en-US" dirty="0"/>
              <a:t>Provision in a contract </a:t>
            </a:r>
          </a:p>
          <a:p>
            <a:pPr lvl="1">
              <a:spcAft>
                <a:spcPts val="600"/>
              </a:spcAft>
            </a:pPr>
            <a:r>
              <a:rPr lang="en-US" dirty="0"/>
              <a:t>Repository copyright rules</a:t>
            </a:r>
          </a:p>
          <a:p>
            <a:pPr>
              <a:spcAft>
                <a:spcPts val="600"/>
              </a:spcAft>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Copyright - Key Considerations</a:t>
            </a:r>
            <a:endParaRPr lang="en-GB" dirty="0"/>
          </a:p>
        </p:txBody>
      </p:sp>
      <p:pic>
        <p:nvPicPr>
          <p:cNvPr id="4" name="5Protect_Copyright.png" descr="5Protect_Copyright.png">
            <a:extLst>
              <a:ext uri="{FF2B5EF4-FFF2-40B4-BE49-F238E27FC236}">
                <a16:creationId xmlns:a16="http://schemas.microsoft.com/office/drawing/2014/main" id="{C2E3A9E2-2C1A-449D-BEFB-E1DBD9463E2A}"/>
              </a:ext>
            </a:extLst>
          </p:cNvPr>
          <p:cNvPicPr>
            <a:picLocks noChangeAspect="1"/>
          </p:cNvPicPr>
          <p:nvPr/>
        </p:nvPicPr>
        <p:blipFill>
          <a:blip r:embed="rId2"/>
          <a:stretch>
            <a:fillRect/>
          </a:stretch>
        </p:blipFill>
        <p:spPr>
          <a:xfrm>
            <a:off x="11496843" y="5627419"/>
            <a:ext cx="4772382" cy="3081151"/>
          </a:xfrm>
          <a:prstGeom prst="rect">
            <a:avLst/>
          </a:prstGeom>
          <a:ln w="12700">
            <a:miter lim="400000"/>
          </a:ln>
        </p:spPr>
      </p:pic>
    </p:spTree>
    <p:extLst>
      <p:ext uri="{BB962C8B-B14F-4D97-AF65-F5344CB8AC3E}">
        <p14:creationId xmlns:p14="http://schemas.microsoft.com/office/powerpoint/2010/main" val="246738231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lstStyle/>
          <a:p>
            <a:r>
              <a:rPr lang="en-US" dirty="0"/>
              <a:t>Ethical Review</a:t>
            </a:r>
            <a:endParaRPr lang="en-GB" dirty="0"/>
          </a:p>
        </p:txBody>
      </p:sp>
    </p:spTree>
    <p:extLst>
      <p:ext uri="{BB962C8B-B14F-4D97-AF65-F5344CB8AC3E}">
        <p14:creationId xmlns:p14="http://schemas.microsoft.com/office/powerpoint/2010/main" val="4039748556"/>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4716508" cy="6848958"/>
          </a:xfrm>
        </p:spPr>
        <p:txBody>
          <a:bodyPr>
            <a:normAutofit/>
          </a:bodyPr>
          <a:lstStyle/>
          <a:p>
            <a:pPr>
              <a:spcAft>
                <a:spcPts val="600"/>
              </a:spcAft>
            </a:pPr>
            <a:r>
              <a:rPr lang="en-US" b="1" dirty="0"/>
              <a:t>Case Study 1 – Copyright of Archived Data</a:t>
            </a:r>
          </a:p>
          <a:p>
            <a:pPr>
              <a:spcAft>
                <a:spcPts val="600"/>
              </a:spcAft>
            </a:pPr>
            <a:r>
              <a:rPr lang="en-US" dirty="0"/>
              <a:t>A researcher uses International Social Survey </a:t>
            </a:r>
            <a:r>
              <a:rPr lang="en-US" dirty="0" err="1"/>
              <a:t>Programme</a:t>
            </a:r>
            <a:r>
              <a:rPr lang="en-US" dirty="0"/>
              <a:t> (ISSP, n.d.) data obtained from ZACAT/GESIS - Leibniz Institute for the Social Sciences in Germany. These data are freely available to registered users. The researcher incorporates some of the ISSP data within a database containing his own research data. Can this database be deposited with another archive?</a:t>
            </a:r>
          </a:p>
          <a:p>
            <a:pPr>
              <a:spcAft>
                <a:spcPts val="600"/>
              </a:spcAft>
            </a:pPr>
            <a:endParaRPr lang="en-US" dirty="0"/>
          </a:p>
          <a:p>
            <a:pPr>
              <a:spcAft>
                <a:spcPts val="600"/>
              </a:spcAft>
            </a:pPr>
            <a:r>
              <a:rPr lang="en-US" b="1" dirty="0"/>
              <a:t>Case Study 2 – Copyright of Data in the Public Domain</a:t>
            </a:r>
          </a:p>
          <a:p>
            <a:pPr>
              <a:spcAft>
                <a:spcPts val="600"/>
              </a:spcAft>
            </a:pPr>
            <a:r>
              <a:rPr lang="en-US" dirty="0"/>
              <a:t>A researcher studies how health issues around obesity are reported in the media in the last 10 years. Freely available newspaper websites and library sources are used to obtain articles on this topic. Articles or excerpts are copied into a database and coded according to various criteria for content analysis. (</a:t>
            </a:r>
            <a:r>
              <a:rPr lang="en-US" dirty="0" err="1"/>
              <a:t>i</a:t>
            </a:r>
            <a:r>
              <a:rPr lang="en-US" dirty="0"/>
              <a:t>) Can the researcher use such public data without breaching copyright? (ii) Can the database be archived and shared with other researchers?</a:t>
            </a:r>
          </a:p>
          <a:p>
            <a:pPr>
              <a:spcAft>
                <a:spcPts val="600"/>
              </a:spcAft>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Copyright Scenarios Exercise </a:t>
            </a:r>
            <a:endParaRPr lang="en-GB" dirty="0"/>
          </a:p>
        </p:txBody>
      </p:sp>
    </p:spTree>
    <p:extLst>
      <p:ext uri="{BB962C8B-B14F-4D97-AF65-F5344CB8AC3E}">
        <p14:creationId xmlns:p14="http://schemas.microsoft.com/office/powerpoint/2010/main" val="295880537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13330"/>
            <a:ext cx="13003162" cy="6848958"/>
          </a:xfrm>
        </p:spPr>
        <p:txBody>
          <a:bodyPr>
            <a:normAutofit lnSpcReduction="10000"/>
          </a:bodyPr>
          <a:lstStyle/>
          <a:p>
            <a:pPr>
              <a:spcAft>
                <a:spcPts val="600"/>
              </a:spcAft>
            </a:pPr>
            <a:endParaRPr lang="en-US" b="1" dirty="0"/>
          </a:p>
          <a:p>
            <a:pPr>
              <a:spcAft>
                <a:spcPts val="600"/>
              </a:spcAft>
            </a:pPr>
            <a:r>
              <a:rPr lang="en-US" b="1" dirty="0"/>
              <a:t>Case Study 3 – Copyright of Survey Questions</a:t>
            </a:r>
          </a:p>
          <a:p>
            <a:pPr>
              <a:spcAft>
                <a:spcPts val="600"/>
              </a:spcAft>
            </a:pPr>
            <a:r>
              <a:rPr lang="en-US" dirty="0"/>
              <a:t>A researcher wishes to reuse a set of questions from an existing survey questionnaire, to compare results between the newly proposed survey and the original</a:t>
            </a:r>
          </a:p>
          <a:p>
            <a:pPr>
              <a:spcAft>
                <a:spcPts val="600"/>
              </a:spcAft>
            </a:pPr>
            <a:endParaRPr lang="en-US" b="1" dirty="0"/>
          </a:p>
          <a:p>
            <a:pPr>
              <a:spcAft>
                <a:spcPts val="600"/>
              </a:spcAft>
            </a:pPr>
            <a:r>
              <a:rPr lang="en-US" b="1" dirty="0"/>
              <a:t>Case Study 4 – Copyright of Interviews with Stay-at-Home Parents</a:t>
            </a:r>
          </a:p>
          <a:p>
            <a:pPr>
              <a:spcAft>
                <a:spcPts val="600"/>
              </a:spcAft>
            </a:pPr>
            <a:r>
              <a:rPr lang="en-US" dirty="0"/>
              <a:t>A researcher interviews various stay-at-home parents about their careers and produces audio recordings and near verbatim transcripts herself. The researcher analyses this material and offers it to a data archive. The researcher did not get signed copyright transfers for the interviewees’ words. What are the rights issues surrounding this offer of data		</a:t>
            </a:r>
            <a:br>
              <a:rPr lang="en-US" dirty="0"/>
            </a:br>
            <a:r>
              <a:rPr lang="en-US" dirty="0"/>
              <a:t>		</a:t>
            </a:r>
            <a:br>
              <a:rPr lang="en-US" b="1" dirty="0"/>
            </a:br>
            <a:endParaRPr lang="en-US" b="1" dirty="0"/>
          </a:p>
          <a:p>
            <a:pPr>
              <a:spcAft>
                <a:spcPts val="600"/>
              </a:spcAft>
            </a:pPr>
            <a:endParaRPr lang="en-US" b="1" dirty="0"/>
          </a:p>
          <a:p>
            <a:pPr>
              <a:spcAft>
                <a:spcPts val="600"/>
              </a:spcAft>
            </a:pPr>
            <a:endParaRPr lang="en-US" b="1" dirty="0"/>
          </a:p>
          <a:p>
            <a:pPr>
              <a:spcAft>
                <a:spcPts val="600"/>
              </a:spcAft>
            </a:pPr>
            <a:endParaRPr lang="en-US" b="1" dirty="0"/>
          </a:p>
          <a:p>
            <a:pPr>
              <a:spcAft>
                <a:spcPts val="600"/>
              </a:spcAft>
            </a:pPr>
            <a:endParaRPr lang="en-US" b="1"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normAutofit/>
          </a:bodyPr>
          <a:lstStyle/>
          <a:p>
            <a:r>
              <a:rPr lang="en-US" dirty="0"/>
              <a:t>Copyright Scenarios Exercise</a:t>
            </a:r>
            <a:endParaRPr lang="en-GB" dirty="0"/>
          </a:p>
        </p:txBody>
      </p:sp>
    </p:spTree>
    <p:extLst>
      <p:ext uri="{BB962C8B-B14F-4D97-AF65-F5344CB8AC3E}">
        <p14:creationId xmlns:p14="http://schemas.microsoft.com/office/powerpoint/2010/main" val="24849690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375EAD-C693-BB4C-BFC3-906673C10404}"/>
              </a:ext>
            </a:extLst>
          </p:cNvPr>
          <p:cNvSpPr>
            <a:spLocks noGrp="1"/>
          </p:cNvSpPr>
          <p:nvPr>
            <p:ph type="body" sz="quarter" idx="10"/>
          </p:nvPr>
        </p:nvSpPr>
        <p:spPr>
          <a:xfrm>
            <a:off x="2546428" y="3613404"/>
            <a:ext cx="12700388" cy="1214438"/>
          </a:xfrm>
        </p:spPr>
        <p:txBody>
          <a:bodyPr/>
          <a:lstStyle/>
          <a:p>
            <a:r>
              <a:rPr lang="en-US" sz="5800" b="1" dirty="0"/>
              <a:t>Questions</a:t>
            </a:r>
            <a:endParaRPr lang="en-GB" sz="5800" b="1" dirty="0"/>
          </a:p>
        </p:txBody>
      </p:sp>
      <p:sp>
        <p:nvSpPr>
          <p:cNvPr id="3" name="Text Placeholder 2">
            <a:extLst>
              <a:ext uri="{FF2B5EF4-FFF2-40B4-BE49-F238E27FC236}">
                <a16:creationId xmlns:a16="http://schemas.microsoft.com/office/drawing/2014/main" id="{2B6FA7B3-2785-0F4C-AEA0-128DAD913016}"/>
              </a:ext>
            </a:extLst>
          </p:cNvPr>
          <p:cNvSpPr>
            <a:spLocks noGrp="1"/>
          </p:cNvSpPr>
          <p:nvPr>
            <p:ph type="body" sz="quarter" idx="11"/>
          </p:nvPr>
        </p:nvSpPr>
        <p:spPr>
          <a:xfrm>
            <a:off x="6705804" y="5346699"/>
            <a:ext cx="8540310" cy="2599871"/>
          </a:xfrm>
        </p:spPr>
        <p:txBody>
          <a:bodyPr/>
          <a:lstStyle/>
          <a:p>
            <a:r>
              <a:rPr lang="en-US" dirty="0"/>
              <a:t>Dr Scott Summers</a:t>
            </a:r>
          </a:p>
          <a:p>
            <a:r>
              <a:rPr lang="en-US" dirty="0"/>
              <a:t>Lecturer in Business Law (UEA)</a:t>
            </a:r>
          </a:p>
          <a:p>
            <a:r>
              <a:rPr lang="en-US" dirty="0"/>
              <a:t>S.Summers@uea.ac.uk </a:t>
            </a:r>
          </a:p>
          <a:p>
            <a:r>
              <a:rPr lang="en-US" dirty="0"/>
              <a:t>UK Data Service, University of Essex</a:t>
            </a:r>
          </a:p>
          <a:p>
            <a:r>
              <a:rPr lang="en-US" dirty="0"/>
              <a:t>ukdataservice.ac.uk/help/get-in-touch</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86482"/>
            <a:ext cx="11325891" cy="6848958"/>
          </a:xfrm>
        </p:spPr>
        <p:txBody>
          <a:bodyPr>
            <a:normAutofit/>
          </a:bodyPr>
          <a:lstStyle/>
          <a:p>
            <a:pPr>
              <a:spcAft>
                <a:spcPts val="600"/>
              </a:spcAft>
            </a:pPr>
            <a:r>
              <a:rPr lang="en-US" dirty="0"/>
              <a:t>Ethical review is about helping you as a researcher to think through the ethical issues surrounding your research</a:t>
            </a:r>
          </a:p>
          <a:p>
            <a:pPr>
              <a:spcAft>
                <a:spcPts val="600"/>
              </a:spcAft>
            </a:pPr>
            <a:r>
              <a:rPr lang="en-US" dirty="0"/>
              <a:t>The principles of good research practice encourage you to consider the wider consequences of your research and engage with the interest of your participants</a:t>
            </a:r>
          </a:p>
          <a:p>
            <a:pPr>
              <a:spcAft>
                <a:spcPts val="600"/>
              </a:spcAft>
            </a:pPr>
            <a:r>
              <a:rPr lang="en-US" dirty="0"/>
              <a:t>Ethics review by a Research Ethics Committee (REC) is typically required when (sensitive) personal data are being collected</a:t>
            </a:r>
          </a:p>
          <a:p>
            <a:pPr>
              <a:spcAft>
                <a:spcPts val="600"/>
              </a:spcAft>
            </a:pPr>
            <a:r>
              <a:rPr lang="en-US" dirty="0"/>
              <a:t>The role of a REC is to protect the safety, rights and well-being of research participants and to promote ethically sound research</a:t>
            </a:r>
          </a:p>
          <a:p>
            <a:pPr>
              <a:spcAft>
                <a:spcPts val="600"/>
              </a:spcAft>
            </a:pPr>
            <a:r>
              <a:rPr lang="en-US" dirty="0"/>
              <a:t>Among other duties, this involves ensuring that research complies with national and international data protection laws regarding the use of personal information collected in research</a:t>
            </a:r>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lstStyle/>
          <a:p>
            <a:r>
              <a:rPr lang="en-US" dirty="0"/>
              <a:t>Ethical Review Process </a:t>
            </a:r>
            <a:endParaRPr lang="en-GB" dirty="0"/>
          </a:p>
        </p:txBody>
      </p:sp>
      <p:pic>
        <p:nvPicPr>
          <p:cNvPr id="4" name="Image" descr="Image">
            <a:extLst>
              <a:ext uri="{FF2B5EF4-FFF2-40B4-BE49-F238E27FC236}">
                <a16:creationId xmlns:a16="http://schemas.microsoft.com/office/drawing/2014/main" id="{A77A5718-A00E-40A7-8C5D-4376B6544039}"/>
              </a:ext>
            </a:extLst>
          </p:cNvPr>
          <p:cNvPicPr>
            <a:picLocks noChangeAspect="1"/>
          </p:cNvPicPr>
          <p:nvPr/>
        </p:nvPicPr>
        <p:blipFill>
          <a:blip r:embed="rId2"/>
          <a:stretch>
            <a:fillRect/>
          </a:stretch>
        </p:blipFill>
        <p:spPr>
          <a:xfrm>
            <a:off x="12368935" y="4796212"/>
            <a:ext cx="4062547" cy="3502196"/>
          </a:xfrm>
          <a:prstGeom prst="rect">
            <a:avLst/>
          </a:prstGeom>
          <a:ln w="12700">
            <a:miter lim="400000"/>
          </a:ln>
        </p:spPr>
      </p:pic>
    </p:spTree>
    <p:extLst>
      <p:ext uri="{BB962C8B-B14F-4D97-AF65-F5344CB8AC3E}">
        <p14:creationId xmlns:p14="http://schemas.microsoft.com/office/powerpoint/2010/main" val="368737434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86482"/>
            <a:ext cx="10649235" cy="6848958"/>
          </a:xfrm>
        </p:spPr>
        <p:txBody>
          <a:bodyPr>
            <a:normAutofit/>
          </a:bodyPr>
          <a:lstStyle/>
          <a:p>
            <a:pPr>
              <a:spcAft>
                <a:spcPts val="600"/>
              </a:spcAft>
            </a:pPr>
            <a:endParaRPr lang="en-US" dirty="0"/>
          </a:p>
          <a:p>
            <a:pPr>
              <a:spcAft>
                <a:spcPts val="600"/>
              </a:spcAft>
            </a:pPr>
            <a:r>
              <a:rPr lang="en-US" dirty="0"/>
              <a:t>Performing an ethical self-assessment:</a:t>
            </a:r>
          </a:p>
          <a:p>
            <a:pPr>
              <a:spcAft>
                <a:spcPts val="600"/>
              </a:spcAft>
            </a:pPr>
            <a:endParaRPr lang="en-US" dirty="0"/>
          </a:p>
          <a:p>
            <a:pPr lvl="1">
              <a:spcAft>
                <a:spcPts val="600"/>
              </a:spcAft>
            </a:pPr>
            <a:r>
              <a:rPr lang="en-US" dirty="0"/>
              <a:t>Question 1: The project's aim and method</a:t>
            </a:r>
          </a:p>
          <a:p>
            <a:pPr lvl="1">
              <a:spcAft>
                <a:spcPts val="600"/>
              </a:spcAft>
            </a:pPr>
            <a:r>
              <a:rPr lang="en-US" dirty="0"/>
              <a:t>Question 2: Research involving identifiable persons</a:t>
            </a:r>
          </a:p>
          <a:p>
            <a:pPr lvl="1">
              <a:spcAft>
                <a:spcPts val="600"/>
              </a:spcAft>
            </a:pPr>
            <a:r>
              <a:rPr lang="en-US" dirty="0"/>
              <a:t>Question 3: Whistle-blowing</a:t>
            </a:r>
          </a:p>
          <a:p>
            <a:pPr>
              <a:spcAft>
                <a:spcPts val="600"/>
              </a:spcAft>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lstStyle/>
          <a:p>
            <a:r>
              <a:rPr lang="en-US" dirty="0"/>
              <a:t>Ethical Review Process </a:t>
            </a:r>
            <a:endParaRPr lang="en-GB" dirty="0"/>
          </a:p>
        </p:txBody>
      </p:sp>
      <p:pic>
        <p:nvPicPr>
          <p:cNvPr id="5" name="5Protect_Ethicalreview.png" descr="5Protect_Ethicalreview.png">
            <a:extLst>
              <a:ext uri="{FF2B5EF4-FFF2-40B4-BE49-F238E27FC236}">
                <a16:creationId xmlns:a16="http://schemas.microsoft.com/office/drawing/2014/main" id="{8648F054-DB70-4ED3-A412-97B2CB099248}"/>
              </a:ext>
            </a:extLst>
          </p:cNvPr>
          <p:cNvPicPr>
            <a:picLocks noChangeAspect="1"/>
          </p:cNvPicPr>
          <p:nvPr/>
        </p:nvPicPr>
        <p:blipFill>
          <a:blip r:embed="rId2"/>
          <a:stretch>
            <a:fillRect/>
          </a:stretch>
        </p:blipFill>
        <p:spPr>
          <a:xfrm>
            <a:off x="11876349" y="5157080"/>
            <a:ext cx="3868115" cy="2578743"/>
          </a:xfrm>
          <a:prstGeom prst="rect">
            <a:avLst/>
          </a:prstGeom>
          <a:ln w="12700">
            <a:miter lim="400000"/>
          </a:ln>
        </p:spPr>
      </p:pic>
    </p:spTree>
    <p:extLst>
      <p:ext uri="{BB962C8B-B14F-4D97-AF65-F5344CB8AC3E}">
        <p14:creationId xmlns:p14="http://schemas.microsoft.com/office/powerpoint/2010/main" val="48521101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D18D8-3580-AA42-BC75-E600A63DC02E}"/>
              </a:ext>
            </a:extLst>
          </p:cNvPr>
          <p:cNvSpPr>
            <a:spLocks noGrp="1"/>
          </p:cNvSpPr>
          <p:nvPr>
            <p:ph type="body" idx="1"/>
          </p:nvPr>
        </p:nvSpPr>
        <p:spPr>
          <a:xfrm>
            <a:off x="908781" y="2386482"/>
            <a:ext cx="10649235" cy="6848958"/>
          </a:xfrm>
        </p:spPr>
        <p:txBody>
          <a:bodyPr>
            <a:normAutofit/>
          </a:bodyPr>
          <a:lstStyle/>
          <a:p>
            <a:pPr>
              <a:spcAft>
                <a:spcPts val="600"/>
              </a:spcAft>
            </a:pPr>
            <a:endParaRPr lang="en-US" dirty="0"/>
          </a:p>
          <a:p>
            <a:pPr>
              <a:spcAft>
                <a:spcPts val="600"/>
              </a:spcAft>
            </a:pPr>
            <a:r>
              <a:rPr lang="en-US" dirty="0"/>
              <a:t>Not burden over-researched, vulnerable groups</a:t>
            </a:r>
          </a:p>
          <a:p>
            <a:pPr>
              <a:spcAft>
                <a:spcPts val="600"/>
              </a:spcAft>
            </a:pPr>
            <a:r>
              <a:rPr lang="en-US" dirty="0"/>
              <a:t>Make best use of hard-to-obtain data, e.g. elites, socially excluded, over-researched</a:t>
            </a:r>
          </a:p>
          <a:p>
            <a:pPr>
              <a:spcAft>
                <a:spcPts val="600"/>
              </a:spcAft>
            </a:pPr>
            <a:r>
              <a:rPr lang="en-US" dirty="0"/>
              <a:t>Extend voices of participants</a:t>
            </a:r>
          </a:p>
          <a:p>
            <a:pPr>
              <a:spcAft>
                <a:spcPts val="600"/>
              </a:spcAft>
            </a:pPr>
            <a:r>
              <a:rPr lang="en-US" dirty="0"/>
              <a:t>Provide greater research transparency</a:t>
            </a:r>
          </a:p>
          <a:p>
            <a:pPr marL="0" indent="0">
              <a:spcAft>
                <a:spcPts val="600"/>
              </a:spcAft>
              <a:buNone/>
            </a:pPr>
            <a:endParaRPr lang="en-US" dirty="0"/>
          </a:p>
          <a:p>
            <a:pPr marL="0" indent="0">
              <a:spcAft>
                <a:spcPts val="600"/>
              </a:spcAft>
              <a:buNone/>
            </a:pPr>
            <a:r>
              <a:rPr lang="en-US" dirty="0"/>
              <a:t>In each, ethical duties to participants, peers and public may be present</a:t>
            </a:r>
          </a:p>
          <a:p>
            <a:pPr>
              <a:spcAft>
                <a:spcPts val="600"/>
              </a:spcAft>
            </a:pPr>
            <a:endParaRPr lang="en-US" dirty="0"/>
          </a:p>
        </p:txBody>
      </p:sp>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lstStyle/>
          <a:p>
            <a:r>
              <a:rPr lang="en-US" dirty="0"/>
              <a:t>Ethical Arguments for Archiving Data</a:t>
            </a:r>
            <a:endParaRPr lang="en-GB" dirty="0"/>
          </a:p>
        </p:txBody>
      </p:sp>
    </p:spTree>
    <p:extLst>
      <p:ext uri="{BB962C8B-B14F-4D97-AF65-F5344CB8AC3E}">
        <p14:creationId xmlns:p14="http://schemas.microsoft.com/office/powerpoint/2010/main" val="275146265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F4A075-41F4-AD44-AF37-03A9A8646F17}"/>
              </a:ext>
            </a:extLst>
          </p:cNvPr>
          <p:cNvSpPr>
            <a:spLocks noGrp="1"/>
          </p:cNvSpPr>
          <p:nvPr>
            <p:ph type="title"/>
          </p:nvPr>
        </p:nvSpPr>
        <p:spPr/>
        <p:txBody>
          <a:bodyPr/>
          <a:lstStyle/>
          <a:p>
            <a:r>
              <a:rPr lang="en-US" dirty="0"/>
              <a:t>Data Protection</a:t>
            </a:r>
            <a:endParaRPr lang="en-GB" dirty="0"/>
          </a:p>
        </p:txBody>
      </p:sp>
    </p:spTree>
    <p:extLst>
      <p:ext uri="{BB962C8B-B14F-4D97-AF65-F5344CB8AC3E}">
        <p14:creationId xmlns:p14="http://schemas.microsoft.com/office/powerpoint/2010/main" val="1929471162"/>
      </p:ext>
    </p:extLst>
  </p:cSld>
  <p:clrMapOvr>
    <a:masterClrMapping/>
  </p:clrMapOvr>
  <p:transition spd="med"/>
</p:sld>
</file>

<file path=ppt/theme/theme1.xml><?xml version="1.0" encoding="utf-8"?>
<a:theme xmlns:a="http://schemas.openxmlformats.org/drawingml/2006/main" name="White">
  <a:themeElements>
    <a:clrScheme name="CESSDA">
      <a:dk1>
        <a:srgbClr val="4E4D56"/>
      </a:dk1>
      <a:lt1>
        <a:srgbClr val="A4C9E8"/>
      </a:lt1>
      <a:dk2>
        <a:srgbClr val="454545"/>
      </a:dk2>
      <a:lt2>
        <a:srgbClr val="E6E6E6"/>
      </a:lt2>
      <a:accent1>
        <a:srgbClr val="75B7E8"/>
      </a:accent1>
      <a:accent2>
        <a:srgbClr val="4E4D56"/>
      </a:accent2>
      <a:accent3>
        <a:srgbClr val="FFFFFF"/>
      </a:accent3>
      <a:accent4>
        <a:srgbClr val="FFFFFF"/>
      </a:accent4>
      <a:accent5>
        <a:srgbClr val="FFFFFF"/>
      </a:accent5>
      <a:accent6>
        <a:srgbClr val="FFFFFF"/>
      </a:accent6>
      <a:hlink>
        <a:srgbClr val="2A8FDB"/>
      </a:hlink>
      <a:folHlink>
        <a:srgbClr val="92919C"/>
      </a:folHlink>
    </a:clrScheme>
    <a:fontScheme name="CESSDA">
      <a:majorFont>
        <a:latin typeface="Tahoma"/>
        <a:ea typeface="Helvetica"/>
        <a:cs typeface="Helvetica"/>
      </a:majorFont>
      <a:minorFont>
        <a:latin typeface="Tahoma"/>
        <a:ea typeface="Open Sans"/>
        <a:cs typeface="Open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50800" tIns="50800" rIns="50800" bIns="50800" rtlCol="0">
        <a:normAutofit/>
      </a:bodyPr>
      <a:lstStyle>
        <a:defPPr algn="l">
          <a:defRPr b="0"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defRPr>
        </a:defPPr>
      </a:lstStyle>
    </a:txDef>
  </a:objectDefaults>
  <a:extraClrSchemeLst/>
  <a:extLst>
    <a:ext uri="{05A4C25C-085E-4340-85A3-A5531E510DB2}">
      <thm15:themeFamily xmlns:thm15="http://schemas.microsoft.com/office/thememl/2012/main" name="CESSDA_Presentation_Template_16_to_9_26.11.2019_13.00.potx" id="{7406F75E-BD62-4707-AFDD-5B97858B7757}" vid="{8A02090C-057A-41F9-B26E-2882980B4657}"/>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Open Sans"/>
        <a:ea typeface="Open Sans"/>
        <a:cs typeface="Open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White</Template>
  <TotalTime>0</TotalTime>
  <Words>3797</Words>
  <Application>Microsoft Office PowerPoint</Application>
  <PresentationFormat>Benutzerdefiniert</PresentationFormat>
  <Paragraphs>408</Paragraphs>
  <Slides>52</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52</vt:i4>
      </vt:variant>
    </vt:vector>
  </HeadingPairs>
  <TitlesOfParts>
    <vt:vector size="58" baseType="lpstr">
      <vt:lpstr>Arial</vt:lpstr>
      <vt:lpstr>Helvetica</vt:lpstr>
      <vt:lpstr>Helvetica Neue</vt:lpstr>
      <vt:lpstr>Helvetica Neue Medium</vt:lpstr>
      <vt:lpstr>Tahoma</vt:lpstr>
      <vt:lpstr>White</vt:lpstr>
      <vt:lpstr>PowerPoint-Präsentation</vt:lpstr>
      <vt:lpstr>Citation </vt:lpstr>
      <vt:lpstr>Disclaimer</vt:lpstr>
      <vt:lpstr>Overview </vt:lpstr>
      <vt:lpstr>Ethical Review</vt:lpstr>
      <vt:lpstr>Ethical Review Process </vt:lpstr>
      <vt:lpstr>Ethical Review Process </vt:lpstr>
      <vt:lpstr>Ethical Arguments for Archiving Data</vt:lpstr>
      <vt:lpstr>Data Protection</vt:lpstr>
      <vt:lpstr>The General Data Protection Regulation (GDPR)</vt:lpstr>
      <vt:lpstr>The GDPR applies to… </vt:lpstr>
      <vt:lpstr>Principles Relating to Processing of Personal Data </vt:lpstr>
      <vt:lpstr>Principles Relating to Processing of Personal Data </vt:lpstr>
      <vt:lpstr>GDPR Archiving and Research Exemption </vt:lpstr>
      <vt:lpstr>The Grounds for Processing Personal Data </vt:lpstr>
      <vt:lpstr>GDPR - Data Subject Rights</vt:lpstr>
      <vt:lpstr>Processing Personal Data in Research</vt:lpstr>
      <vt:lpstr>Research and the GDPR in Practice</vt:lpstr>
      <vt:lpstr>Data Protection Impact Assessment</vt:lpstr>
      <vt:lpstr>How to Implement a DPIA  across Different Institutions, for Research</vt:lpstr>
      <vt:lpstr>The GDPR and…(1)</vt:lpstr>
      <vt:lpstr>The GDPR and…(2)</vt:lpstr>
      <vt:lpstr>Diversity in Data Protection</vt:lpstr>
      <vt:lpstr>Best Practice for Legal Compliance </vt:lpstr>
      <vt:lpstr>Strategy for Sharing Data</vt:lpstr>
      <vt:lpstr>Informed Consent</vt:lpstr>
      <vt:lpstr>Consent is Needed Across the Data Lifecycle </vt:lpstr>
      <vt:lpstr>Informed Consent (Broadly) </vt:lpstr>
      <vt:lpstr>Informed Consent – Data Sharing (1) </vt:lpstr>
      <vt:lpstr>Informed Consent – Data Sharing (2) </vt:lpstr>
      <vt:lpstr>PowerPoint-Präsentation</vt:lpstr>
      <vt:lpstr>In Practice: Wording in Consent Forms / Information Sheets </vt:lpstr>
      <vt:lpstr>Timing and Form of Consent </vt:lpstr>
      <vt:lpstr>Documenting Consent </vt:lpstr>
      <vt:lpstr>Consent Exercises</vt:lpstr>
      <vt:lpstr>Anonymisation</vt:lpstr>
      <vt:lpstr>Protecting Participants </vt:lpstr>
      <vt:lpstr>Identity Disclosure</vt:lpstr>
      <vt:lpstr>Anonymising Quantitative Data </vt:lpstr>
      <vt:lpstr>Anonymisation in Practice - Quant </vt:lpstr>
      <vt:lpstr>Anonymising Qualitative Data </vt:lpstr>
      <vt:lpstr>Anonymising Qualitative Data </vt:lpstr>
      <vt:lpstr>In Practice: Anonymisation - Quali</vt:lpstr>
      <vt:lpstr>In Practice: Anonymisation - Quali</vt:lpstr>
      <vt:lpstr>What if Anonymisation is Impossible?</vt:lpstr>
      <vt:lpstr>Anonymisation Exercises</vt:lpstr>
      <vt:lpstr>Copyright</vt:lpstr>
      <vt:lpstr>Copyright</vt:lpstr>
      <vt:lpstr>Copyright - Key Considerations</vt:lpstr>
      <vt:lpstr>Copyright Scenarios Exercise </vt:lpstr>
      <vt:lpstr>Copyright Scenarios Exercise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Eleanor Smith</dc:creator>
  <cp:lastModifiedBy>Piesch, Sophia</cp:lastModifiedBy>
  <cp:revision>43</cp:revision>
  <dcterms:created xsi:type="dcterms:W3CDTF">2019-12-04T12:40:52Z</dcterms:created>
  <dcterms:modified xsi:type="dcterms:W3CDTF">2022-02-03T10:55:49Z</dcterms:modified>
</cp:coreProperties>
</file>