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7340263" cy="9753600"/>
  <p:notesSz cx="6858000" cy="9144000"/>
  <p:embeddedFontLst>
    <p:embeddedFont>
      <p:font typeface="Helvetica Neue" panose="020B0604020202020204" charset="0"/>
      <p:regular r:id="rId30"/>
      <p:bold r:id="rId31"/>
      <p:italic r:id="rId32"/>
      <p:boldItalic r:id="rId33"/>
    </p:embeddedFont>
    <p:embeddedFont>
      <p:font typeface="Tahoma" panose="020B0604030504040204" pitchFamily="3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jp5B+fD2RBoZgvhbzZxJBZ/48xU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73D6A9-BA1B-E968-40FE-C9AE9FD92C95}" name="Piesch, Sophia" initials="PS" userId="Piesch, Sophi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35"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9"/>
          <p:cNvSpPr txBox="1">
            <a:spLocks noGrp="1"/>
          </p:cNvSpPr>
          <p:nvPr>
            <p:ph type="body" idx="1"/>
          </p:nvPr>
        </p:nvSpPr>
        <p:spPr>
          <a:xfrm>
            <a:off x="2461053" y="3232680"/>
            <a:ext cx="13953494" cy="1402821"/>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rgbClr val="FFFFFF"/>
              </a:buClr>
              <a:buSzPts val="8000"/>
              <a:buFont typeface="Tahoma"/>
              <a:buNone/>
              <a:defRPr sz="8000">
                <a:solidFill>
                  <a:srgbClr val="FFFFFF"/>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10" name="Google Shape;10;p29"/>
          <p:cNvSpPr txBox="1">
            <a:spLocks noGrp="1"/>
          </p:cNvSpPr>
          <p:nvPr>
            <p:ph type="body" idx="2"/>
          </p:nvPr>
        </p:nvSpPr>
        <p:spPr>
          <a:xfrm>
            <a:off x="2394860" y="5016501"/>
            <a:ext cx="6517946" cy="81015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rgbClr val="94C2E9"/>
              </a:buClr>
              <a:buSzPts val="4140"/>
              <a:buFont typeface="Tahoma"/>
              <a:buNone/>
              <a:defRPr sz="4140">
                <a:solidFill>
                  <a:srgbClr val="94C2E9"/>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cxnSp>
        <p:nvCxnSpPr>
          <p:cNvPr id="11" name="Google Shape;11;p29"/>
          <p:cNvCxnSpPr/>
          <p:nvPr/>
        </p:nvCxnSpPr>
        <p:spPr>
          <a:xfrm>
            <a:off x="2546956" y="4682067"/>
            <a:ext cx="12699160" cy="1"/>
          </a:xfrm>
          <a:prstGeom prst="straightConnector1">
            <a:avLst/>
          </a:prstGeom>
          <a:noFill/>
          <a:ln w="25400" cap="flat" cmpd="sng">
            <a:solidFill>
              <a:srgbClr val="FFFFFF"/>
            </a:solidFill>
            <a:prstDash val="solid"/>
            <a:miter lim="400000"/>
            <a:headEnd type="none" w="sm" len="sm"/>
            <a:tailEnd type="none" w="sm" len="sm"/>
          </a:ln>
        </p:spPr>
      </p:cxnSp>
      <p:cxnSp>
        <p:nvCxnSpPr>
          <p:cNvPr id="12" name="Google Shape;12;p29"/>
          <p:cNvCxnSpPr/>
          <p:nvPr/>
        </p:nvCxnSpPr>
        <p:spPr>
          <a:xfrm>
            <a:off x="2546956" y="4682067"/>
            <a:ext cx="2068305" cy="1"/>
          </a:xfrm>
          <a:prstGeom prst="straightConnector1">
            <a:avLst/>
          </a:prstGeom>
          <a:noFill/>
          <a:ln w="88900" cap="flat" cmpd="sng">
            <a:solidFill>
              <a:srgbClr val="94C2E9"/>
            </a:solidFill>
            <a:prstDash val="solid"/>
            <a:miter lim="400000"/>
            <a:headEnd type="none" w="sm" len="sm"/>
            <a:tailEnd type="none" w="sm" len="sm"/>
          </a:ln>
        </p:spPr>
      </p:cxnSp>
      <p:sp>
        <p:nvSpPr>
          <p:cNvPr id="13" name="Google Shape;13;p29"/>
          <p:cNvSpPr txBox="1"/>
          <p:nvPr/>
        </p:nvSpPr>
        <p:spPr>
          <a:xfrm>
            <a:off x="2946216" y="8189517"/>
            <a:ext cx="1213473"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2000"/>
              <a:buFont typeface="Tahoma"/>
              <a:buNone/>
            </a:pPr>
            <a:r>
              <a:rPr lang="en-US" sz="2000" b="0" i="0" u="none" strike="noStrike" cap="none">
                <a:solidFill>
                  <a:srgbClr val="FFFFFF"/>
                </a:solidFill>
                <a:latin typeface="Tahoma"/>
                <a:ea typeface="Tahoma"/>
                <a:cs typeface="Tahoma"/>
                <a:sym typeface="Tahoma"/>
              </a:rPr>
              <a:t>cessda.eu</a:t>
            </a:r>
            <a:endParaRPr/>
          </a:p>
        </p:txBody>
      </p:sp>
      <p:sp>
        <p:nvSpPr>
          <p:cNvPr id="14" name="Google Shape;14;p29"/>
          <p:cNvSpPr txBox="1"/>
          <p:nvPr/>
        </p:nvSpPr>
        <p:spPr>
          <a:xfrm>
            <a:off x="5845801" y="8175179"/>
            <a:ext cx="1917192"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2000"/>
              <a:buFont typeface="Tahoma"/>
              <a:buNone/>
            </a:pPr>
            <a:r>
              <a:rPr lang="en-US" sz="2000" b="0" i="0" u="none" strike="noStrike" cap="none">
                <a:solidFill>
                  <a:srgbClr val="FFFFFF"/>
                </a:solidFill>
                <a:latin typeface="Tahoma"/>
                <a:ea typeface="Tahoma"/>
                <a:cs typeface="Tahoma"/>
                <a:sym typeface="Tahoma"/>
              </a:rPr>
              <a:t>@CESSDA_Data</a:t>
            </a:r>
            <a:endParaRPr/>
          </a:p>
        </p:txBody>
      </p:sp>
      <p:sp>
        <p:nvSpPr>
          <p:cNvPr id="15" name="Google Shape;15;p29"/>
          <p:cNvSpPr txBox="1">
            <a:spLocks noGrp="1"/>
          </p:cNvSpPr>
          <p:nvPr>
            <p:ph type="body" idx="3"/>
          </p:nvPr>
        </p:nvSpPr>
        <p:spPr>
          <a:xfrm>
            <a:off x="2394025" y="5981700"/>
            <a:ext cx="5429415" cy="520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chemeClr val="lt1"/>
              </a:buClr>
              <a:buSzPts val="2900"/>
              <a:buFont typeface="Tahoma"/>
              <a:buNone/>
              <a:defRPr sz="2000" i="1">
                <a:solidFill>
                  <a:schemeClr val="lt1"/>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16" name="Google Shape;16;p29"/>
          <p:cNvSpPr txBox="1">
            <a:spLocks noGrp="1"/>
          </p:cNvSpPr>
          <p:nvPr>
            <p:ph type="body" idx="4"/>
          </p:nvPr>
        </p:nvSpPr>
        <p:spPr>
          <a:xfrm>
            <a:off x="2410958" y="6908800"/>
            <a:ext cx="5429415" cy="520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chemeClr val="lt1"/>
              </a:buClr>
              <a:buSzPts val="2900"/>
              <a:buFont typeface="Tahoma"/>
              <a:buNone/>
              <a:defRPr sz="2000" i="1">
                <a:solidFill>
                  <a:schemeClr val="lt1"/>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pic>
        <p:nvPicPr>
          <p:cNvPr id="17" name="Google Shape;17;p29"/>
          <p:cNvPicPr preferRelativeResize="0"/>
          <p:nvPr/>
        </p:nvPicPr>
        <p:blipFill rotWithShape="1">
          <a:blip r:embed="rId3">
            <a:alphaModFix/>
          </a:blip>
          <a:srcRect/>
          <a:stretch/>
        </p:blipFill>
        <p:spPr>
          <a:xfrm>
            <a:off x="13499897" y="626969"/>
            <a:ext cx="2914650" cy="781050"/>
          </a:xfrm>
          <a:prstGeom prst="rect">
            <a:avLst/>
          </a:prstGeom>
          <a:noFill/>
          <a:ln>
            <a:noFill/>
          </a:ln>
        </p:spPr>
      </p:pic>
      <p:pic>
        <p:nvPicPr>
          <p:cNvPr id="18" name="Google Shape;18;p29"/>
          <p:cNvPicPr preferRelativeResize="0"/>
          <p:nvPr/>
        </p:nvPicPr>
        <p:blipFill rotWithShape="1">
          <a:blip r:embed="rId4">
            <a:alphaModFix/>
          </a:blip>
          <a:srcRect/>
          <a:stretch/>
        </p:blipFill>
        <p:spPr>
          <a:xfrm>
            <a:off x="5271980" y="8212130"/>
            <a:ext cx="417023" cy="336466"/>
          </a:xfrm>
          <a:prstGeom prst="rect">
            <a:avLst/>
          </a:prstGeom>
          <a:noFill/>
          <a:ln>
            <a:noFill/>
          </a:ln>
        </p:spPr>
      </p:pic>
      <p:pic>
        <p:nvPicPr>
          <p:cNvPr id="19" name="Google Shape;19;p29"/>
          <p:cNvPicPr preferRelativeResize="0"/>
          <p:nvPr/>
        </p:nvPicPr>
        <p:blipFill rotWithShape="1">
          <a:blip r:embed="rId5">
            <a:alphaModFix/>
          </a:blip>
          <a:srcRect/>
          <a:stretch/>
        </p:blipFill>
        <p:spPr>
          <a:xfrm>
            <a:off x="2461053" y="8261351"/>
            <a:ext cx="247650" cy="266700"/>
          </a:xfrm>
          <a:prstGeom prst="rect">
            <a:avLst/>
          </a:prstGeom>
          <a:noFill/>
          <a:ln>
            <a:noFill/>
          </a:ln>
        </p:spPr>
      </p:pic>
      <p:pic>
        <p:nvPicPr>
          <p:cNvPr id="23" name="Picture 22" descr="About CC Licenses - Creative Commons">
            <a:extLst>
              <a:ext uri="{FF2B5EF4-FFF2-40B4-BE49-F238E27FC236}">
                <a16:creationId xmlns:a16="http://schemas.microsoft.com/office/drawing/2014/main" id="{A59C04A1-9E47-4C1E-B4F2-C547FCB365B2}"/>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5451" y="8857633"/>
            <a:ext cx="1455602" cy="509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tandard)">
  <p:cSld name="Content (standard)">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30"/>
          <p:cNvSpPr txBox="1">
            <a:spLocks noGrp="1"/>
          </p:cNvSpPr>
          <p:nvPr>
            <p:ph type="body" idx="1"/>
          </p:nvPr>
        </p:nvSpPr>
        <p:spPr>
          <a:xfrm>
            <a:off x="908781" y="2496211"/>
            <a:ext cx="14716508" cy="4998906"/>
          </a:xfrm>
          <a:prstGeom prst="rect">
            <a:avLst/>
          </a:prstGeom>
          <a:noFill/>
          <a:ln>
            <a:noFill/>
          </a:ln>
        </p:spPr>
        <p:txBody>
          <a:bodyPr spcFirstLastPara="1" wrap="square" lIns="91425" tIns="45700" rIns="91425" bIns="45700" anchor="t" anchorCtr="0">
            <a:normAutofit/>
          </a:bodyPr>
          <a:lstStyle>
            <a:lvl1pPr marL="457200" lvl="0" indent="-358394" algn="l">
              <a:lnSpc>
                <a:spcPct val="100000"/>
              </a:lnSpc>
              <a:spcBef>
                <a:spcPts val="600"/>
              </a:spcBef>
              <a:spcAft>
                <a:spcPts val="0"/>
              </a:spcAft>
              <a:buClr>
                <a:srgbClr val="6A6C76"/>
              </a:buClr>
              <a:buSzPts val="2044"/>
              <a:buFont typeface="Tahoma"/>
              <a:buChar char="•"/>
              <a:defRPr>
                <a:latin typeface="Tahoma"/>
                <a:ea typeface="Tahoma"/>
                <a:cs typeface="Tahoma"/>
                <a:sym typeface="Tahoma"/>
              </a:defRPr>
            </a:lvl1pPr>
            <a:lvl2pPr marL="914400" lvl="1" indent="-317500" algn="l">
              <a:lnSpc>
                <a:spcPct val="100000"/>
              </a:lnSpc>
              <a:spcBef>
                <a:spcPts val="600"/>
              </a:spcBef>
              <a:spcAft>
                <a:spcPts val="0"/>
              </a:spcAft>
              <a:buClr>
                <a:srgbClr val="6A6C76"/>
              </a:buClr>
              <a:buSzPts val="1400"/>
              <a:buFont typeface="Tahoma"/>
              <a:buChar char="•"/>
              <a:defRPr>
                <a:latin typeface="Tahoma"/>
                <a:ea typeface="Tahoma"/>
                <a:cs typeface="Tahoma"/>
                <a:sym typeface="Tahoma"/>
              </a:defRPr>
            </a:lvl2pPr>
            <a:lvl3pPr marL="1371600" lvl="2" indent="-317500" algn="l">
              <a:lnSpc>
                <a:spcPct val="100000"/>
              </a:lnSpc>
              <a:spcBef>
                <a:spcPts val="600"/>
              </a:spcBef>
              <a:spcAft>
                <a:spcPts val="0"/>
              </a:spcAft>
              <a:buClr>
                <a:srgbClr val="6A6C76"/>
              </a:buClr>
              <a:buSzPts val="1400"/>
              <a:buFont typeface="Tahoma"/>
              <a:buChar char="•"/>
              <a:defRPr>
                <a:latin typeface="Tahoma"/>
                <a:ea typeface="Tahoma"/>
                <a:cs typeface="Tahoma"/>
                <a:sym typeface="Tahoma"/>
              </a:defRPr>
            </a:lvl3pPr>
            <a:lvl4pPr marL="1828800" lvl="3" indent="-317500" algn="l">
              <a:lnSpc>
                <a:spcPct val="100000"/>
              </a:lnSpc>
              <a:spcBef>
                <a:spcPts val="600"/>
              </a:spcBef>
              <a:spcAft>
                <a:spcPts val="0"/>
              </a:spcAft>
              <a:buClr>
                <a:srgbClr val="6A6C76"/>
              </a:buClr>
              <a:buSzPts val="1400"/>
              <a:buFont typeface="Tahoma"/>
              <a:buChar char="•"/>
              <a:defRPr>
                <a:latin typeface="Tahoma"/>
                <a:ea typeface="Tahoma"/>
                <a:cs typeface="Tahoma"/>
                <a:sym typeface="Tahoma"/>
              </a:defRPr>
            </a:lvl4pPr>
            <a:lvl5pPr marL="2286000" lvl="4" indent="-317500" algn="l">
              <a:lnSpc>
                <a:spcPct val="100000"/>
              </a:lnSpc>
              <a:spcBef>
                <a:spcPts val="600"/>
              </a:spcBef>
              <a:spcAft>
                <a:spcPts val="0"/>
              </a:spcAft>
              <a:buClr>
                <a:srgbClr val="6A6C76"/>
              </a:buClr>
              <a:buSzPts val="1400"/>
              <a:buFont typeface="Tahoma"/>
              <a:buChar char="•"/>
              <a:defRPr>
                <a:latin typeface="Tahoma"/>
                <a:ea typeface="Tahoma"/>
                <a:cs typeface="Tahoma"/>
                <a:sym typeface="Tahoma"/>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25" name="Google Shape;25;p30"/>
          <p:cNvSpPr/>
          <p:nvPr/>
        </p:nvSpPr>
        <p:spPr>
          <a:xfrm>
            <a:off x="-1" y="885495"/>
            <a:ext cx="595950" cy="997079"/>
          </a:xfrm>
          <a:prstGeom prst="rect">
            <a:avLst/>
          </a:prstGeom>
          <a:solidFill>
            <a:srgbClr val="6A6C77"/>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200"/>
              <a:buFont typeface="Helvetica Neue"/>
              <a:buNone/>
            </a:pPr>
            <a:endParaRPr sz="2200" b="1" i="0" u="none" strike="noStrike" cap="none">
              <a:solidFill>
                <a:srgbClr val="000000"/>
              </a:solidFill>
              <a:latin typeface="Helvetica Neue"/>
              <a:ea typeface="Helvetica Neue"/>
              <a:cs typeface="Helvetica Neue"/>
              <a:sym typeface="Helvetica Neue"/>
            </a:endParaRPr>
          </a:p>
        </p:txBody>
      </p:sp>
      <p:cxnSp>
        <p:nvCxnSpPr>
          <p:cNvPr id="26" name="Google Shape;26;p30"/>
          <p:cNvCxnSpPr/>
          <p:nvPr/>
        </p:nvCxnSpPr>
        <p:spPr>
          <a:xfrm>
            <a:off x="1714974" y="9119886"/>
            <a:ext cx="13910316" cy="1"/>
          </a:xfrm>
          <a:prstGeom prst="straightConnector1">
            <a:avLst/>
          </a:prstGeom>
          <a:noFill/>
          <a:ln w="25400" cap="flat" cmpd="sng">
            <a:solidFill>
              <a:srgbClr val="98C5E8"/>
            </a:solidFill>
            <a:prstDash val="solid"/>
            <a:miter lim="400000"/>
            <a:headEnd type="none" w="sm" len="sm"/>
            <a:tailEnd type="none" w="sm" len="sm"/>
          </a:ln>
        </p:spPr>
      </p:cxnSp>
      <p:sp>
        <p:nvSpPr>
          <p:cNvPr id="27" name="Google Shape;27;p30"/>
          <p:cNvSpPr txBox="1">
            <a:spLocks noGrp="1"/>
          </p:cNvSpPr>
          <p:nvPr>
            <p:ph type="sldNum" idx="12"/>
          </p:nvPr>
        </p:nvSpPr>
        <p:spPr>
          <a:xfrm>
            <a:off x="15979978" y="8957733"/>
            <a:ext cx="606477" cy="324306"/>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
        <p:nvSpPr>
          <p:cNvPr id="28" name="Google Shape;28;p30"/>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rgbClr val="6A6C77"/>
              </a:buClr>
              <a:buSzPts val="5800"/>
              <a:buFont typeface="Tahoma"/>
              <a:buNone/>
              <a:defRPr sz="5800">
                <a:latin typeface="Tahoma"/>
                <a:ea typeface="Tahoma"/>
                <a:cs typeface="Tahoma"/>
                <a:sym typeface="Tahoma"/>
              </a:defRPr>
            </a:lvl1pPr>
            <a:lvl2pPr lvl="1" algn="l">
              <a:lnSpc>
                <a:spcPct val="100000"/>
              </a:lnSpc>
              <a:spcBef>
                <a:spcPts val="0"/>
              </a:spcBef>
              <a:spcAft>
                <a:spcPts val="0"/>
              </a:spcAft>
              <a:buClr>
                <a:srgbClr val="6A6C77"/>
              </a:buClr>
              <a:buSzPts val="1800"/>
              <a:buNone/>
              <a:defRPr/>
            </a:lvl2pPr>
            <a:lvl3pPr lvl="2" algn="l">
              <a:lnSpc>
                <a:spcPct val="100000"/>
              </a:lnSpc>
              <a:spcBef>
                <a:spcPts val="0"/>
              </a:spcBef>
              <a:spcAft>
                <a:spcPts val="0"/>
              </a:spcAft>
              <a:buClr>
                <a:srgbClr val="6A6C77"/>
              </a:buClr>
              <a:buSzPts val="1800"/>
              <a:buNone/>
              <a:defRPr/>
            </a:lvl3pPr>
            <a:lvl4pPr lvl="3" algn="l">
              <a:lnSpc>
                <a:spcPct val="100000"/>
              </a:lnSpc>
              <a:spcBef>
                <a:spcPts val="0"/>
              </a:spcBef>
              <a:spcAft>
                <a:spcPts val="0"/>
              </a:spcAft>
              <a:buClr>
                <a:srgbClr val="6A6C77"/>
              </a:buClr>
              <a:buSzPts val="1800"/>
              <a:buNone/>
              <a:defRPr/>
            </a:lvl4pPr>
            <a:lvl5pPr lvl="4" algn="l">
              <a:lnSpc>
                <a:spcPct val="100000"/>
              </a:lnSpc>
              <a:spcBef>
                <a:spcPts val="0"/>
              </a:spcBef>
              <a:spcAft>
                <a:spcPts val="0"/>
              </a:spcAft>
              <a:buClr>
                <a:srgbClr val="6A6C77"/>
              </a:buClr>
              <a:buSzPts val="1800"/>
              <a:buNone/>
              <a:defRPr/>
            </a:lvl5pPr>
            <a:lvl6pPr lvl="5" algn="l">
              <a:lnSpc>
                <a:spcPct val="100000"/>
              </a:lnSpc>
              <a:spcBef>
                <a:spcPts val="0"/>
              </a:spcBef>
              <a:spcAft>
                <a:spcPts val="0"/>
              </a:spcAft>
              <a:buClr>
                <a:srgbClr val="6A6C77"/>
              </a:buClr>
              <a:buSzPts val="1800"/>
              <a:buNone/>
              <a:defRPr/>
            </a:lvl6pPr>
            <a:lvl7pPr lvl="6" algn="l">
              <a:lnSpc>
                <a:spcPct val="100000"/>
              </a:lnSpc>
              <a:spcBef>
                <a:spcPts val="0"/>
              </a:spcBef>
              <a:spcAft>
                <a:spcPts val="0"/>
              </a:spcAft>
              <a:buClr>
                <a:srgbClr val="6A6C77"/>
              </a:buClr>
              <a:buSzPts val="1800"/>
              <a:buNone/>
              <a:defRPr/>
            </a:lvl7pPr>
            <a:lvl8pPr lvl="7" algn="l">
              <a:lnSpc>
                <a:spcPct val="100000"/>
              </a:lnSpc>
              <a:spcBef>
                <a:spcPts val="0"/>
              </a:spcBef>
              <a:spcAft>
                <a:spcPts val="0"/>
              </a:spcAft>
              <a:buClr>
                <a:srgbClr val="6A6C77"/>
              </a:buClr>
              <a:buSzPts val="1800"/>
              <a:buNone/>
              <a:defRPr/>
            </a:lvl8pPr>
            <a:lvl9pPr lvl="8" algn="l">
              <a:lnSpc>
                <a:spcPct val="100000"/>
              </a:lnSpc>
              <a:spcBef>
                <a:spcPts val="0"/>
              </a:spcBef>
              <a:spcAft>
                <a:spcPts val="0"/>
              </a:spcAft>
              <a:buClr>
                <a:srgbClr val="6A6C77"/>
              </a:buClr>
              <a:buSzPts val="1800"/>
              <a:buNone/>
              <a:defRPr/>
            </a:lvl9pPr>
          </a:lstStyle>
          <a:p>
            <a:endParaRPr/>
          </a:p>
        </p:txBody>
      </p:sp>
      <p:pic>
        <p:nvPicPr>
          <p:cNvPr id="29" name="Google Shape;29;p30"/>
          <p:cNvPicPr preferRelativeResize="0"/>
          <p:nvPr/>
        </p:nvPicPr>
        <p:blipFill rotWithShape="1">
          <a:blip r:embed="rId3">
            <a:alphaModFix/>
          </a:blip>
          <a:srcRect/>
          <a:stretch/>
        </p:blipFill>
        <p:spPr>
          <a:xfrm>
            <a:off x="152980" y="9191482"/>
            <a:ext cx="1511602" cy="4141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 You">
  <p:cSld name="Thank You">
    <p:bg>
      <p:bgPr>
        <a:blipFill>
          <a:blip r:embed="rId2">
            <a:alphaModFix/>
          </a:blip>
          <a:stretch>
            <a:fillRect/>
          </a:stretch>
        </a:blipFill>
        <a:effectLst/>
      </p:bgPr>
    </p:bg>
    <p:spTree>
      <p:nvGrpSpPr>
        <p:cNvPr id="1" name="Shape 30"/>
        <p:cNvGrpSpPr/>
        <p:nvPr/>
      </p:nvGrpSpPr>
      <p:grpSpPr>
        <a:xfrm>
          <a:off x="0" y="0"/>
          <a:ext cx="0" cy="0"/>
          <a:chOff x="0" y="0"/>
          <a:chExt cx="0" cy="0"/>
        </a:xfrm>
      </p:grpSpPr>
      <p:cxnSp>
        <p:nvCxnSpPr>
          <p:cNvPr id="31" name="Google Shape;31;p31"/>
          <p:cNvCxnSpPr/>
          <p:nvPr/>
        </p:nvCxnSpPr>
        <p:spPr>
          <a:xfrm>
            <a:off x="2546956" y="4682067"/>
            <a:ext cx="12699160" cy="1"/>
          </a:xfrm>
          <a:prstGeom prst="straightConnector1">
            <a:avLst/>
          </a:prstGeom>
          <a:noFill/>
          <a:ln w="25400" cap="flat" cmpd="sng">
            <a:solidFill>
              <a:srgbClr val="FFFFFF"/>
            </a:solidFill>
            <a:prstDash val="solid"/>
            <a:miter lim="400000"/>
            <a:headEnd type="none" w="sm" len="sm"/>
            <a:tailEnd type="none" w="sm" len="sm"/>
          </a:ln>
        </p:spPr>
      </p:cxnSp>
      <p:cxnSp>
        <p:nvCxnSpPr>
          <p:cNvPr id="32" name="Google Shape;32;p31"/>
          <p:cNvCxnSpPr/>
          <p:nvPr/>
        </p:nvCxnSpPr>
        <p:spPr>
          <a:xfrm>
            <a:off x="2546956" y="4682067"/>
            <a:ext cx="2068305" cy="1"/>
          </a:xfrm>
          <a:prstGeom prst="straightConnector1">
            <a:avLst/>
          </a:prstGeom>
          <a:noFill/>
          <a:ln w="88900" cap="flat" cmpd="sng">
            <a:solidFill>
              <a:srgbClr val="94C2E9"/>
            </a:solidFill>
            <a:prstDash val="solid"/>
            <a:miter lim="400000"/>
            <a:headEnd type="none" w="sm" len="sm"/>
            <a:tailEnd type="none" w="sm" len="sm"/>
          </a:ln>
        </p:spPr>
      </p:cxnSp>
      <p:sp>
        <p:nvSpPr>
          <p:cNvPr id="33" name="Google Shape;33;p31"/>
          <p:cNvSpPr txBox="1"/>
          <p:nvPr/>
        </p:nvSpPr>
        <p:spPr>
          <a:xfrm>
            <a:off x="2946216" y="8189517"/>
            <a:ext cx="1213473"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2000"/>
              <a:buFont typeface="Tahoma"/>
              <a:buNone/>
            </a:pPr>
            <a:r>
              <a:rPr lang="en-US" sz="2000" b="0" i="0" u="none" strike="noStrike" cap="none">
                <a:solidFill>
                  <a:srgbClr val="FFFFFF"/>
                </a:solidFill>
                <a:latin typeface="Tahoma"/>
                <a:ea typeface="Tahoma"/>
                <a:cs typeface="Tahoma"/>
                <a:sym typeface="Tahoma"/>
              </a:rPr>
              <a:t>cessda.eu</a:t>
            </a:r>
            <a:endParaRPr/>
          </a:p>
        </p:txBody>
      </p:sp>
      <p:sp>
        <p:nvSpPr>
          <p:cNvPr id="34" name="Google Shape;34;p31"/>
          <p:cNvSpPr txBox="1"/>
          <p:nvPr/>
        </p:nvSpPr>
        <p:spPr>
          <a:xfrm>
            <a:off x="5845801" y="8175179"/>
            <a:ext cx="1917192"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2000"/>
              <a:buFont typeface="Tahoma"/>
              <a:buNone/>
            </a:pPr>
            <a:r>
              <a:rPr lang="en-US" sz="2000" b="0" i="0" u="none" strike="noStrike" cap="none">
                <a:solidFill>
                  <a:srgbClr val="FFFFFF"/>
                </a:solidFill>
                <a:latin typeface="Tahoma"/>
                <a:ea typeface="Tahoma"/>
                <a:cs typeface="Tahoma"/>
                <a:sym typeface="Tahoma"/>
              </a:rPr>
              <a:t>@CESSDA_Data</a:t>
            </a:r>
            <a:endParaRPr sz="2000" b="0" i="0" u="none" strike="noStrike" cap="none">
              <a:solidFill>
                <a:srgbClr val="FFFFFF"/>
              </a:solidFill>
              <a:latin typeface="Tahoma"/>
              <a:ea typeface="Tahoma"/>
              <a:cs typeface="Tahoma"/>
              <a:sym typeface="Tahoma"/>
            </a:endParaRPr>
          </a:p>
        </p:txBody>
      </p:sp>
      <p:sp>
        <p:nvSpPr>
          <p:cNvPr id="35" name="Google Shape;35;p31"/>
          <p:cNvSpPr txBox="1">
            <a:spLocks noGrp="1"/>
          </p:cNvSpPr>
          <p:nvPr>
            <p:ph type="body" idx="1"/>
          </p:nvPr>
        </p:nvSpPr>
        <p:spPr>
          <a:xfrm>
            <a:off x="2546428" y="3467100"/>
            <a:ext cx="12700388" cy="121443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Clr>
                <a:schemeClr val="lt1"/>
              </a:buClr>
              <a:buSzPts val="11600"/>
              <a:buFont typeface="Tahoma"/>
              <a:buNone/>
              <a:defRPr sz="8000">
                <a:solidFill>
                  <a:schemeClr val="lt1"/>
                </a:solidFill>
                <a:latin typeface="Tahoma"/>
                <a:ea typeface="Tahoma"/>
                <a:cs typeface="Tahoma"/>
                <a:sym typeface="Tahoma"/>
              </a:defRPr>
            </a:lvl1pPr>
            <a:lvl2pPr marL="914400" lvl="1" indent="-228600" algn="l">
              <a:lnSpc>
                <a:spcPct val="100000"/>
              </a:lnSpc>
              <a:spcBef>
                <a:spcPts val="600"/>
              </a:spcBef>
              <a:spcAft>
                <a:spcPts val="0"/>
              </a:spcAft>
              <a:buClr>
                <a:srgbClr val="6A6C76"/>
              </a:buClr>
              <a:buSzPts val="4060"/>
              <a:buFont typeface="Tahoma"/>
              <a:buNone/>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36" name="Google Shape;36;p31"/>
          <p:cNvSpPr txBox="1">
            <a:spLocks noGrp="1"/>
          </p:cNvSpPr>
          <p:nvPr>
            <p:ph type="body" idx="2"/>
          </p:nvPr>
        </p:nvSpPr>
        <p:spPr>
          <a:xfrm>
            <a:off x="6705804" y="5346700"/>
            <a:ext cx="8540310" cy="800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chemeClr val="lt1"/>
              </a:buClr>
              <a:buSzPts val="2900"/>
              <a:buFont typeface="Tahoma"/>
              <a:buNone/>
              <a:defRPr sz="2000" i="1">
                <a:solidFill>
                  <a:schemeClr val="lt1"/>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pic>
        <p:nvPicPr>
          <p:cNvPr id="37" name="Google Shape;37;p31"/>
          <p:cNvPicPr preferRelativeResize="0"/>
          <p:nvPr/>
        </p:nvPicPr>
        <p:blipFill rotWithShape="1">
          <a:blip r:embed="rId3">
            <a:alphaModFix/>
          </a:blip>
          <a:srcRect/>
          <a:stretch/>
        </p:blipFill>
        <p:spPr>
          <a:xfrm>
            <a:off x="5279217" y="8212130"/>
            <a:ext cx="417023" cy="336466"/>
          </a:xfrm>
          <a:prstGeom prst="rect">
            <a:avLst/>
          </a:prstGeom>
          <a:noFill/>
          <a:ln>
            <a:noFill/>
          </a:ln>
        </p:spPr>
      </p:pic>
      <p:pic>
        <p:nvPicPr>
          <p:cNvPr id="38" name="Google Shape;38;p31"/>
          <p:cNvPicPr preferRelativeResize="0"/>
          <p:nvPr/>
        </p:nvPicPr>
        <p:blipFill rotWithShape="1">
          <a:blip r:embed="rId4">
            <a:alphaModFix/>
          </a:blip>
          <a:srcRect/>
          <a:stretch/>
        </p:blipFill>
        <p:spPr>
          <a:xfrm>
            <a:off x="2476566" y="8261351"/>
            <a:ext cx="247650" cy="266700"/>
          </a:xfrm>
          <a:prstGeom prst="rect">
            <a:avLst/>
          </a:prstGeom>
          <a:noFill/>
          <a:ln>
            <a:noFill/>
          </a:ln>
        </p:spPr>
      </p:pic>
      <p:pic>
        <p:nvPicPr>
          <p:cNvPr id="42" name="Google Shape;42;p31"/>
          <p:cNvPicPr preferRelativeResize="0"/>
          <p:nvPr/>
        </p:nvPicPr>
        <p:blipFill rotWithShape="1">
          <a:blip r:embed="rId5">
            <a:alphaModFix/>
          </a:blip>
          <a:srcRect/>
          <a:stretch/>
        </p:blipFill>
        <p:spPr>
          <a:xfrm>
            <a:off x="13499897" y="626969"/>
            <a:ext cx="2914650" cy="781050"/>
          </a:xfrm>
          <a:prstGeom prst="rect">
            <a:avLst/>
          </a:prstGeom>
          <a:noFill/>
          <a:ln>
            <a:noFill/>
          </a:ln>
        </p:spPr>
      </p:pic>
      <p:pic>
        <p:nvPicPr>
          <p:cNvPr id="14" name="Picture 13" descr="About CC Licenses - Creative Commons">
            <a:extLst>
              <a:ext uri="{FF2B5EF4-FFF2-40B4-BE49-F238E27FC236}">
                <a16:creationId xmlns:a16="http://schemas.microsoft.com/office/drawing/2014/main" id="{29445DFD-C59B-4FFB-89C5-7BEDFAAA532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5451" y="8857633"/>
            <a:ext cx="1455602" cy="509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lternate)">
  <p:cSld name="Title (Alternate)">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32"/>
          <p:cNvSpPr txBox="1">
            <a:spLocks noGrp="1"/>
          </p:cNvSpPr>
          <p:nvPr>
            <p:ph type="body" idx="1"/>
          </p:nvPr>
        </p:nvSpPr>
        <p:spPr>
          <a:xfrm>
            <a:off x="2461053" y="3232680"/>
            <a:ext cx="13953494" cy="1402821"/>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rgbClr val="888893"/>
              </a:buClr>
              <a:buSzPts val="8000"/>
              <a:buFont typeface="Tahoma"/>
              <a:buNone/>
              <a:defRPr sz="8000">
                <a:solidFill>
                  <a:srgbClr val="888893"/>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45" name="Google Shape;45;p32"/>
          <p:cNvSpPr txBox="1">
            <a:spLocks noGrp="1"/>
          </p:cNvSpPr>
          <p:nvPr>
            <p:ph type="body" idx="2"/>
          </p:nvPr>
        </p:nvSpPr>
        <p:spPr>
          <a:xfrm>
            <a:off x="2394860" y="5016501"/>
            <a:ext cx="6517946" cy="81015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rgbClr val="888893"/>
              </a:buClr>
              <a:buSzPts val="4140"/>
              <a:buFont typeface="Tahoma"/>
              <a:buNone/>
              <a:defRPr sz="4140">
                <a:solidFill>
                  <a:srgbClr val="888893"/>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cxnSp>
        <p:nvCxnSpPr>
          <p:cNvPr id="46" name="Google Shape;46;p32"/>
          <p:cNvCxnSpPr/>
          <p:nvPr/>
        </p:nvCxnSpPr>
        <p:spPr>
          <a:xfrm>
            <a:off x="2546956" y="4682067"/>
            <a:ext cx="12699160" cy="1"/>
          </a:xfrm>
          <a:prstGeom prst="straightConnector1">
            <a:avLst/>
          </a:prstGeom>
          <a:noFill/>
          <a:ln w="25400" cap="flat" cmpd="sng">
            <a:solidFill>
              <a:srgbClr val="FFFFFF"/>
            </a:solidFill>
            <a:prstDash val="solid"/>
            <a:miter lim="400000"/>
            <a:headEnd type="none" w="sm" len="sm"/>
            <a:tailEnd type="none" w="sm" len="sm"/>
          </a:ln>
        </p:spPr>
      </p:cxnSp>
      <p:cxnSp>
        <p:nvCxnSpPr>
          <p:cNvPr id="47" name="Google Shape;47;p32"/>
          <p:cNvCxnSpPr/>
          <p:nvPr/>
        </p:nvCxnSpPr>
        <p:spPr>
          <a:xfrm>
            <a:off x="2546956" y="4682067"/>
            <a:ext cx="2068305" cy="1"/>
          </a:xfrm>
          <a:prstGeom prst="straightConnector1">
            <a:avLst/>
          </a:prstGeom>
          <a:noFill/>
          <a:ln w="88900" cap="flat" cmpd="sng">
            <a:solidFill>
              <a:srgbClr val="94C2E9"/>
            </a:solidFill>
            <a:prstDash val="solid"/>
            <a:miter lim="400000"/>
            <a:headEnd type="none" w="sm" len="sm"/>
            <a:tailEnd type="none" w="sm" len="sm"/>
          </a:ln>
        </p:spPr>
      </p:cxnSp>
      <p:sp>
        <p:nvSpPr>
          <p:cNvPr id="48" name="Google Shape;48;p32"/>
          <p:cNvSpPr txBox="1"/>
          <p:nvPr/>
        </p:nvSpPr>
        <p:spPr>
          <a:xfrm>
            <a:off x="2946216" y="8189517"/>
            <a:ext cx="1213473"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888893"/>
              </a:buClr>
              <a:buSzPts val="2000"/>
              <a:buFont typeface="Tahoma"/>
              <a:buNone/>
            </a:pPr>
            <a:r>
              <a:rPr lang="en-US" sz="2000" b="0" i="0" u="none" strike="noStrike" cap="none">
                <a:solidFill>
                  <a:srgbClr val="888893"/>
                </a:solidFill>
                <a:latin typeface="Tahoma"/>
                <a:ea typeface="Tahoma"/>
                <a:cs typeface="Tahoma"/>
                <a:sym typeface="Tahoma"/>
              </a:rPr>
              <a:t>cessda.eu</a:t>
            </a:r>
            <a:endParaRPr/>
          </a:p>
        </p:txBody>
      </p:sp>
      <p:sp>
        <p:nvSpPr>
          <p:cNvPr id="49" name="Google Shape;49;p32"/>
          <p:cNvSpPr txBox="1"/>
          <p:nvPr/>
        </p:nvSpPr>
        <p:spPr>
          <a:xfrm>
            <a:off x="5845801" y="8175179"/>
            <a:ext cx="1917192"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888893"/>
              </a:buClr>
              <a:buSzPts val="2000"/>
              <a:buFont typeface="Tahoma"/>
              <a:buNone/>
            </a:pPr>
            <a:r>
              <a:rPr lang="en-US" sz="2000" b="0" i="0" u="none" strike="noStrike" cap="none">
                <a:solidFill>
                  <a:srgbClr val="888893"/>
                </a:solidFill>
                <a:latin typeface="Tahoma"/>
                <a:ea typeface="Tahoma"/>
                <a:cs typeface="Tahoma"/>
                <a:sym typeface="Tahoma"/>
              </a:rPr>
              <a:t>@CESSDA_Data</a:t>
            </a:r>
            <a:endParaRPr/>
          </a:p>
        </p:txBody>
      </p:sp>
      <p:sp>
        <p:nvSpPr>
          <p:cNvPr id="50" name="Google Shape;50;p32"/>
          <p:cNvSpPr txBox="1">
            <a:spLocks noGrp="1"/>
          </p:cNvSpPr>
          <p:nvPr>
            <p:ph type="body" idx="3"/>
          </p:nvPr>
        </p:nvSpPr>
        <p:spPr>
          <a:xfrm>
            <a:off x="2394025" y="5981700"/>
            <a:ext cx="5429415" cy="520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rgbClr val="888893"/>
              </a:buClr>
              <a:buSzPts val="2900"/>
              <a:buFont typeface="Tahoma"/>
              <a:buNone/>
              <a:defRPr sz="2000" i="1">
                <a:solidFill>
                  <a:srgbClr val="888893"/>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51" name="Google Shape;51;p32"/>
          <p:cNvSpPr txBox="1">
            <a:spLocks noGrp="1"/>
          </p:cNvSpPr>
          <p:nvPr>
            <p:ph type="body" idx="4"/>
          </p:nvPr>
        </p:nvSpPr>
        <p:spPr>
          <a:xfrm>
            <a:off x="2410958" y="6908800"/>
            <a:ext cx="5429415" cy="520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rgbClr val="888893"/>
              </a:buClr>
              <a:buSzPts val="2900"/>
              <a:buFont typeface="Tahoma"/>
              <a:buNone/>
              <a:defRPr sz="2000" i="1">
                <a:solidFill>
                  <a:srgbClr val="888893"/>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pic>
        <p:nvPicPr>
          <p:cNvPr id="52" name="Google Shape;52;p32"/>
          <p:cNvPicPr preferRelativeResize="0"/>
          <p:nvPr/>
        </p:nvPicPr>
        <p:blipFill rotWithShape="1">
          <a:blip r:embed="rId3">
            <a:alphaModFix/>
          </a:blip>
          <a:srcRect/>
          <a:stretch/>
        </p:blipFill>
        <p:spPr>
          <a:xfrm>
            <a:off x="2461053" y="8261351"/>
            <a:ext cx="247650" cy="266700"/>
          </a:xfrm>
          <a:prstGeom prst="rect">
            <a:avLst/>
          </a:prstGeom>
          <a:noFill/>
          <a:ln>
            <a:noFill/>
          </a:ln>
        </p:spPr>
      </p:pic>
      <p:pic>
        <p:nvPicPr>
          <p:cNvPr id="53" name="Google Shape;53;p32"/>
          <p:cNvPicPr preferRelativeResize="0"/>
          <p:nvPr/>
        </p:nvPicPr>
        <p:blipFill rotWithShape="1">
          <a:blip r:embed="rId4">
            <a:alphaModFix/>
          </a:blip>
          <a:srcRect/>
          <a:stretch/>
        </p:blipFill>
        <p:spPr>
          <a:xfrm>
            <a:off x="5125665" y="8058696"/>
            <a:ext cx="757121" cy="757121"/>
          </a:xfrm>
          <a:prstGeom prst="rect">
            <a:avLst/>
          </a:prstGeom>
          <a:noFill/>
          <a:ln>
            <a:noFill/>
          </a:ln>
        </p:spPr>
      </p:pic>
      <p:pic>
        <p:nvPicPr>
          <p:cNvPr id="54" name="Google Shape;54;p32"/>
          <p:cNvPicPr preferRelativeResize="0"/>
          <p:nvPr/>
        </p:nvPicPr>
        <p:blipFill rotWithShape="1">
          <a:blip r:embed="rId5">
            <a:alphaModFix/>
          </a:blip>
          <a:srcRect/>
          <a:stretch/>
        </p:blipFill>
        <p:spPr>
          <a:xfrm>
            <a:off x="13570438" y="647225"/>
            <a:ext cx="2844110" cy="779276"/>
          </a:xfrm>
          <a:prstGeom prst="rect">
            <a:avLst/>
          </a:prstGeom>
          <a:noFill/>
          <a:ln>
            <a:noFill/>
          </a:ln>
        </p:spPr>
      </p:pic>
      <p:grpSp>
        <p:nvGrpSpPr>
          <p:cNvPr id="55" name="Google Shape;55;p32"/>
          <p:cNvGrpSpPr/>
          <p:nvPr/>
        </p:nvGrpSpPr>
        <p:grpSpPr>
          <a:xfrm>
            <a:off x="1241530" y="8869744"/>
            <a:ext cx="1068804" cy="490158"/>
            <a:chOff x="1241530" y="8869744"/>
            <a:chExt cx="1068804" cy="490158"/>
          </a:xfrm>
        </p:grpSpPr>
        <p:pic>
          <p:nvPicPr>
            <p:cNvPr id="56" name="Google Shape;56;p32"/>
            <p:cNvPicPr preferRelativeResize="0"/>
            <p:nvPr/>
          </p:nvPicPr>
          <p:blipFill rotWithShape="1">
            <a:blip r:embed="rId6">
              <a:alphaModFix/>
            </a:blip>
            <a:srcRect/>
            <a:stretch/>
          </p:blipFill>
          <p:spPr>
            <a:xfrm>
              <a:off x="1820176" y="8869744"/>
              <a:ext cx="490158" cy="490158"/>
            </a:xfrm>
            <a:prstGeom prst="rect">
              <a:avLst/>
            </a:prstGeom>
            <a:noFill/>
            <a:ln>
              <a:noFill/>
            </a:ln>
          </p:spPr>
        </p:pic>
        <p:pic>
          <p:nvPicPr>
            <p:cNvPr id="57" name="Google Shape;57;p32"/>
            <p:cNvPicPr preferRelativeResize="0"/>
            <p:nvPr/>
          </p:nvPicPr>
          <p:blipFill rotWithShape="1">
            <a:blip r:embed="rId7">
              <a:alphaModFix/>
            </a:blip>
            <a:srcRect/>
            <a:stretch/>
          </p:blipFill>
          <p:spPr>
            <a:xfrm>
              <a:off x="1241530" y="8869744"/>
              <a:ext cx="490158" cy="490158"/>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 You (Alternate)">
  <p:cSld name="Thank You (Alternate)">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33"/>
          <p:cNvSpPr txBox="1"/>
          <p:nvPr/>
        </p:nvSpPr>
        <p:spPr>
          <a:xfrm>
            <a:off x="2899879" y="8143856"/>
            <a:ext cx="1213473"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6A6C77"/>
              </a:buClr>
              <a:buSzPts val="2000"/>
              <a:buFont typeface="Tahoma"/>
              <a:buNone/>
            </a:pPr>
            <a:r>
              <a:rPr lang="en-US" sz="2000" b="0" i="0" u="none" strike="noStrike" cap="none">
                <a:solidFill>
                  <a:srgbClr val="6A6C77"/>
                </a:solidFill>
                <a:latin typeface="Tahoma"/>
                <a:ea typeface="Tahoma"/>
                <a:cs typeface="Tahoma"/>
                <a:sym typeface="Tahoma"/>
              </a:rPr>
              <a:t>cessda.eu</a:t>
            </a:r>
            <a:endParaRPr/>
          </a:p>
        </p:txBody>
      </p:sp>
      <p:sp>
        <p:nvSpPr>
          <p:cNvPr id="60" name="Google Shape;60;p33"/>
          <p:cNvSpPr txBox="1"/>
          <p:nvPr/>
        </p:nvSpPr>
        <p:spPr>
          <a:xfrm>
            <a:off x="5798202" y="8129518"/>
            <a:ext cx="1917192"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6A6C77"/>
              </a:buClr>
              <a:buSzPts val="2000"/>
              <a:buFont typeface="Tahoma"/>
              <a:buNone/>
            </a:pPr>
            <a:r>
              <a:rPr lang="en-US" sz="2000" b="0" i="0" u="none" strike="noStrike" cap="none">
                <a:solidFill>
                  <a:srgbClr val="6A6C77"/>
                </a:solidFill>
                <a:latin typeface="Tahoma"/>
                <a:ea typeface="Tahoma"/>
                <a:cs typeface="Tahoma"/>
                <a:sym typeface="Tahoma"/>
              </a:rPr>
              <a:t>@CESSDA_Data</a:t>
            </a:r>
            <a:endParaRPr sz="2000" b="0" i="0" u="none" strike="noStrike" cap="none">
              <a:solidFill>
                <a:srgbClr val="6A6C77"/>
              </a:solidFill>
              <a:latin typeface="Tahoma"/>
              <a:ea typeface="Tahoma"/>
              <a:cs typeface="Tahoma"/>
              <a:sym typeface="Tahoma"/>
            </a:endParaRPr>
          </a:p>
        </p:txBody>
      </p:sp>
      <p:pic>
        <p:nvPicPr>
          <p:cNvPr id="61" name="Google Shape;61;p33" descr="Image"/>
          <p:cNvPicPr preferRelativeResize="0"/>
          <p:nvPr/>
        </p:nvPicPr>
        <p:blipFill rotWithShape="1">
          <a:blip r:embed="rId3">
            <a:alphaModFix/>
          </a:blip>
          <a:srcRect/>
          <a:stretch/>
        </p:blipFill>
        <p:spPr>
          <a:xfrm>
            <a:off x="2441446" y="8222847"/>
            <a:ext cx="312486" cy="252384"/>
          </a:xfrm>
          <a:prstGeom prst="rect">
            <a:avLst/>
          </a:prstGeom>
          <a:noFill/>
          <a:ln>
            <a:noFill/>
          </a:ln>
        </p:spPr>
      </p:pic>
      <p:cxnSp>
        <p:nvCxnSpPr>
          <p:cNvPr id="62" name="Google Shape;62;p33"/>
          <p:cNvCxnSpPr/>
          <p:nvPr/>
        </p:nvCxnSpPr>
        <p:spPr>
          <a:xfrm>
            <a:off x="2546956" y="4682067"/>
            <a:ext cx="12699160" cy="1"/>
          </a:xfrm>
          <a:prstGeom prst="straightConnector1">
            <a:avLst/>
          </a:prstGeom>
          <a:noFill/>
          <a:ln w="25400" cap="flat" cmpd="sng">
            <a:solidFill>
              <a:srgbClr val="6A6C77"/>
            </a:solidFill>
            <a:prstDash val="solid"/>
            <a:miter lim="400000"/>
            <a:headEnd type="none" w="sm" len="sm"/>
            <a:tailEnd type="none" w="sm" len="sm"/>
          </a:ln>
        </p:spPr>
      </p:cxnSp>
      <p:cxnSp>
        <p:nvCxnSpPr>
          <p:cNvPr id="63" name="Google Shape;63;p33"/>
          <p:cNvCxnSpPr/>
          <p:nvPr/>
        </p:nvCxnSpPr>
        <p:spPr>
          <a:xfrm>
            <a:off x="2546956" y="4682067"/>
            <a:ext cx="2068305" cy="1"/>
          </a:xfrm>
          <a:prstGeom prst="straightConnector1">
            <a:avLst/>
          </a:prstGeom>
          <a:noFill/>
          <a:ln w="88900" cap="flat" cmpd="sng">
            <a:solidFill>
              <a:srgbClr val="B7D2EB"/>
            </a:solidFill>
            <a:prstDash val="solid"/>
            <a:miter lim="400000"/>
            <a:headEnd type="none" w="sm" len="sm"/>
            <a:tailEnd type="none" w="sm" len="sm"/>
          </a:ln>
        </p:spPr>
      </p:cxnSp>
      <p:sp>
        <p:nvSpPr>
          <p:cNvPr id="64" name="Google Shape;64;p33"/>
          <p:cNvSpPr txBox="1">
            <a:spLocks noGrp="1"/>
          </p:cNvSpPr>
          <p:nvPr>
            <p:ph type="body" idx="1"/>
          </p:nvPr>
        </p:nvSpPr>
        <p:spPr>
          <a:xfrm>
            <a:off x="2546428" y="3467100"/>
            <a:ext cx="12700388" cy="121443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Clr>
                <a:srgbClr val="6A6C76"/>
              </a:buClr>
              <a:buSzPts val="11600"/>
              <a:buFont typeface="Tahoma"/>
              <a:buNone/>
              <a:defRPr sz="8000">
                <a:latin typeface="Tahoma"/>
                <a:ea typeface="Tahoma"/>
                <a:cs typeface="Tahoma"/>
                <a:sym typeface="Tahoma"/>
              </a:defRPr>
            </a:lvl1pPr>
            <a:lvl2pPr marL="914400" lvl="1" indent="-228600" algn="l">
              <a:lnSpc>
                <a:spcPct val="100000"/>
              </a:lnSpc>
              <a:spcBef>
                <a:spcPts val="600"/>
              </a:spcBef>
              <a:spcAft>
                <a:spcPts val="0"/>
              </a:spcAft>
              <a:buClr>
                <a:srgbClr val="6A6C76"/>
              </a:buClr>
              <a:buSzPts val="4060"/>
              <a:buFont typeface="Tahoma"/>
              <a:buNone/>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65" name="Google Shape;65;p33"/>
          <p:cNvSpPr txBox="1">
            <a:spLocks noGrp="1"/>
          </p:cNvSpPr>
          <p:nvPr>
            <p:ph type="body" idx="2"/>
          </p:nvPr>
        </p:nvSpPr>
        <p:spPr>
          <a:xfrm>
            <a:off x="6705804" y="5346700"/>
            <a:ext cx="8540310" cy="800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rgbClr val="6A6C76"/>
              </a:buClr>
              <a:buSzPts val="2900"/>
              <a:buFont typeface="Tahoma"/>
              <a:buNone/>
              <a:defRPr sz="2000" i="1">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pic>
        <p:nvPicPr>
          <p:cNvPr id="66" name="Google Shape;66;p33"/>
          <p:cNvPicPr preferRelativeResize="0"/>
          <p:nvPr/>
        </p:nvPicPr>
        <p:blipFill rotWithShape="1">
          <a:blip r:embed="rId4">
            <a:alphaModFix/>
          </a:blip>
          <a:srcRect/>
          <a:stretch/>
        </p:blipFill>
        <p:spPr>
          <a:xfrm>
            <a:off x="5160245" y="7986661"/>
            <a:ext cx="757121" cy="757121"/>
          </a:xfrm>
          <a:prstGeom prst="rect">
            <a:avLst/>
          </a:prstGeom>
          <a:noFill/>
          <a:ln>
            <a:noFill/>
          </a:ln>
        </p:spPr>
      </p:pic>
      <p:grpSp>
        <p:nvGrpSpPr>
          <p:cNvPr id="67" name="Google Shape;67;p33"/>
          <p:cNvGrpSpPr/>
          <p:nvPr/>
        </p:nvGrpSpPr>
        <p:grpSpPr>
          <a:xfrm>
            <a:off x="1241530" y="8869744"/>
            <a:ext cx="1068804" cy="490158"/>
            <a:chOff x="1241530" y="8869744"/>
            <a:chExt cx="1068804" cy="490158"/>
          </a:xfrm>
        </p:grpSpPr>
        <p:pic>
          <p:nvPicPr>
            <p:cNvPr id="68" name="Google Shape;68;p33"/>
            <p:cNvPicPr preferRelativeResize="0"/>
            <p:nvPr/>
          </p:nvPicPr>
          <p:blipFill rotWithShape="1">
            <a:blip r:embed="rId5">
              <a:alphaModFix/>
            </a:blip>
            <a:srcRect/>
            <a:stretch/>
          </p:blipFill>
          <p:spPr>
            <a:xfrm>
              <a:off x="1820176" y="8869744"/>
              <a:ext cx="490158" cy="490158"/>
            </a:xfrm>
            <a:prstGeom prst="rect">
              <a:avLst/>
            </a:prstGeom>
            <a:noFill/>
            <a:ln>
              <a:noFill/>
            </a:ln>
          </p:spPr>
        </p:pic>
        <p:pic>
          <p:nvPicPr>
            <p:cNvPr id="69" name="Google Shape;69;p33"/>
            <p:cNvPicPr preferRelativeResize="0"/>
            <p:nvPr/>
          </p:nvPicPr>
          <p:blipFill rotWithShape="1">
            <a:blip r:embed="rId6">
              <a:alphaModFix/>
            </a:blip>
            <a:srcRect/>
            <a:stretch/>
          </p:blipFill>
          <p:spPr>
            <a:xfrm>
              <a:off x="1241530" y="8869744"/>
              <a:ext cx="490158" cy="490158"/>
            </a:xfrm>
            <a:prstGeom prst="rect">
              <a:avLst/>
            </a:prstGeom>
            <a:noFill/>
            <a:ln>
              <a:noFill/>
            </a:ln>
          </p:spPr>
        </p:pic>
      </p:grpSp>
      <p:pic>
        <p:nvPicPr>
          <p:cNvPr id="70" name="Google Shape;70;p33"/>
          <p:cNvPicPr preferRelativeResize="0"/>
          <p:nvPr/>
        </p:nvPicPr>
        <p:blipFill rotWithShape="1">
          <a:blip r:embed="rId7">
            <a:alphaModFix/>
          </a:blip>
          <a:srcRect/>
          <a:stretch/>
        </p:blipFill>
        <p:spPr>
          <a:xfrm>
            <a:off x="13570438" y="647225"/>
            <a:ext cx="2844110" cy="7792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1270039" y="254000"/>
            <a:ext cx="14800185" cy="2159000"/>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1pPr>
            <a:lvl2pPr marR="0" lvl="1"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2pPr>
            <a:lvl3pPr marR="0" lvl="2"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3pPr>
            <a:lvl4pPr marR="0" lvl="3"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4pPr>
            <a:lvl5pPr marR="0" lvl="4"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5pPr>
            <a:lvl6pPr marR="0" lvl="5"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6pPr>
            <a:lvl7pPr marR="0" lvl="6"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7pPr>
            <a:lvl8pPr marR="0" lvl="7"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8pPr>
            <a:lvl9pPr marR="0" lvl="8"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9pPr>
          </a:lstStyle>
          <a:p>
            <a:endParaRPr/>
          </a:p>
        </p:txBody>
      </p:sp>
      <p:sp>
        <p:nvSpPr>
          <p:cNvPr id="7" name="Google Shape;7;p28"/>
          <p:cNvSpPr txBox="1">
            <a:spLocks noGrp="1"/>
          </p:cNvSpPr>
          <p:nvPr>
            <p:ph type="body" idx="1"/>
          </p:nvPr>
        </p:nvSpPr>
        <p:spPr>
          <a:xfrm>
            <a:off x="1192213" y="2597150"/>
            <a:ext cx="14955837" cy="6188075"/>
          </a:xfrm>
          <a:prstGeom prst="rect">
            <a:avLst/>
          </a:prstGeom>
          <a:noFill/>
          <a:ln>
            <a:noFill/>
          </a:ln>
        </p:spPr>
        <p:txBody>
          <a:bodyPr spcFirstLastPara="1" wrap="square" lIns="91425" tIns="45700" rIns="91425" bIns="45700" anchor="t" anchorCtr="0">
            <a:normAutofit/>
          </a:bodyPr>
          <a:lstStyle>
            <a:lvl1pPr marL="457200" marR="0" lvl="0" indent="-486410" algn="l" rtl="0">
              <a:lnSpc>
                <a:spcPct val="100000"/>
              </a:lnSpc>
              <a:spcBef>
                <a:spcPts val="600"/>
              </a:spcBef>
              <a:spcAft>
                <a:spcPts val="0"/>
              </a:spcAft>
              <a:buClr>
                <a:srgbClr val="6A6C76"/>
              </a:buClr>
              <a:buSzPts val="4060"/>
              <a:buFont typeface="Tahoma"/>
              <a:buChar char="•"/>
              <a:defRPr sz="2800" b="0" i="0" u="none" strike="noStrike" cap="none">
                <a:solidFill>
                  <a:srgbClr val="6A6C76"/>
                </a:solidFill>
                <a:latin typeface="Tahoma"/>
                <a:ea typeface="Tahoma"/>
                <a:cs typeface="Tahoma"/>
                <a:sym typeface="Tahoma"/>
              </a:defRPr>
            </a:lvl1pPr>
            <a:lvl2pPr marL="914400" marR="0" lvl="1" indent="-486410" algn="l" rtl="0">
              <a:lnSpc>
                <a:spcPct val="100000"/>
              </a:lnSpc>
              <a:spcBef>
                <a:spcPts val="600"/>
              </a:spcBef>
              <a:spcAft>
                <a:spcPts val="0"/>
              </a:spcAft>
              <a:buClr>
                <a:srgbClr val="6A6C76"/>
              </a:buClr>
              <a:buSzPts val="4060"/>
              <a:buFont typeface="Tahoma"/>
              <a:buChar char="•"/>
              <a:defRPr sz="2800" b="0" i="0" u="none" strike="noStrike" cap="none">
                <a:solidFill>
                  <a:srgbClr val="6A6C76"/>
                </a:solidFill>
                <a:latin typeface="Tahoma"/>
                <a:ea typeface="Tahoma"/>
                <a:cs typeface="Tahoma"/>
                <a:sym typeface="Tahoma"/>
              </a:defRPr>
            </a:lvl2pPr>
            <a:lvl3pPr marL="1371600" marR="0" lvl="2" indent="-486410" algn="l" rtl="0">
              <a:lnSpc>
                <a:spcPct val="100000"/>
              </a:lnSpc>
              <a:spcBef>
                <a:spcPts val="600"/>
              </a:spcBef>
              <a:spcAft>
                <a:spcPts val="0"/>
              </a:spcAft>
              <a:buClr>
                <a:srgbClr val="6A6C76"/>
              </a:buClr>
              <a:buSzPts val="4060"/>
              <a:buFont typeface="Tahoma"/>
              <a:buChar char="•"/>
              <a:defRPr sz="2800" b="0" i="0" u="none" strike="noStrike" cap="none">
                <a:solidFill>
                  <a:srgbClr val="6A6C76"/>
                </a:solidFill>
                <a:latin typeface="Tahoma"/>
                <a:ea typeface="Tahoma"/>
                <a:cs typeface="Tahoma"/>
                <a:sym typeface="Tahoma"/>
              </a:defRPr>
            </a:lvl3pPr>
            <a:lvl4pPr marL="1828800" marR="0" lvl="3" indent="-486410" algn="l" rtl="0">
              <a:lnSpc>
                <a:spcPct val="100000"/>
              </a:lnSpc>
              <a:spcBef>
                <a:spcPts val="600"/>
              </a:spcBef>
              <a:spcAft>
                <a:spcPts val="0"/>
              </a:spcAft>
              <a:buClr>
                <a:srgbClr val="6A6C76"/>
              </a:buClr>
              <a:buSzPts val="4060"/>
              <a:buFont typeface="Tahoma"/>
              <a:buChar char="•"/>
              <a:defRPr sz="2800" b="0" i="0" u="none" strike="noStrike" cap="none">
                <a:solidFill>
                  <a:srgbClr val="6A6C76"/>
                </a:solidFill>
                <a:latin typeface="Tahoma"/>
                <a:ea typeface="Tahoma"/>
                <a:cs typeface="Tahoma"/>
                <a:sym typeface="Tahoma"/>
              </a:defRPr>
            </a:lvl4pPr>
            <a:lvl5pPr marL="2286000" marR="0" lvl="4" indent="-486410" algn="l" rtl="0">
              <a:lnSpc>
                <a:spcPct val="100000"/>
              </a:lnSpc>
              <a:spcBef>
                <a:spcPts val="600"/>
              </a:spcBef>
              <a:spcAft>
                <a:spcPts val="0"/>
              </a:spcAft>
              <a:buClr>
                <a:srgbClr val="6A6C76"/>
              </a:buClr>
              <a:buSzPts val="4060"/>
              <a:buFont typeface="Tahoma"/>
              <a:buChar char="•"/>
              <a:defRPr sz="2800" b="0" i="0" u="none" strike="noStrike" cap="none">
                <a:solidFill>
                  <a:srgbClr val="6A6C76"/>
                </a:solidFill>
                <a:latin typeface="Tahoma"/>
                <a:ea typeface="Tahoma"/>
                <a:cs typeface="Tahoma"/>
                <a:sym typeface="Tahoma"/>
              </a:defRPr>
            </a:lvl5pPr>
            <a:lvl6pPr marL="2743200" marR="0" lvl="5" indent="-523239" algn="l" rtl="0">
              <a:lnSpc>
                <a:spcPct val="100000"/>
              </a:lnSpc>
              <a:spcBef>
                <a:spcPts val="4200"/>
              </a:spcBef>
              <a:spcAft>
                <a:spcPts val="0"/>
              </a:spcAft>
              <a:buClr>
                <a:srgbClr val="6A6C76"/>
              </a:buClr>
              <a:buSzPts val="4640"/>
              <a:buFont typeface="Tahoma"/>
              <a:buChar char="•"/>
              <a:defRPr sz="3200" b="0" i="0" u="none" strike="noStrike" cap="none">
                <a:solidFill>
                  <a:srgbClr val="6A6C76"/>
                </a:solidFill>
                <a:latin typeface="Tahoma"/>
                <a:ea typeface="Tahoma"/>
                <a:cs typeface="Tahoma"/>
                <a:sym typeface="Tahoma"/>
              </a:defRPr>
            </a:lvl6pPr>
            <a:lvl7pPr marL="3200400" marR="0" lvl="6" indent="-523239" algn="l" rtl="0">
              <a:lnSpc>
                <a:spcPct val="100000"/>
              </a:lnSpc>
              <a:spcBef>
                <a:spcPts val="4200"/>
              </a:spcBef>
              <a:spcAft>
                <a:spcPts val="0"/>
              </a:spcAft>
              <a:buClr>
                <a:srgbClr val="6A6C76"/>
              </a:buClr>
              <a:buSzPts val="4640"/>
              <a:buFont typeface="Tahoma"/>
              <a:buChar char="•"/>
              <a:defRPr sz="3200" b="0" i="0" u="none" strike="noStrike" cap="none">
                <a:solidFill>
                  <a:srgbClr val="6A6C76"/>
                </a:solidFill>
                <a:latin typeface="Tahoma"/>
                <a:ea typeface="Tahoma"/>
                <a:cs typeface="Tahoma"/>
                <a:sym typeface="Tahoma"/>
              </a:defRPr>
            </a:lvl7pPr>
            <a:lvl8pPr marL="3657600" marR="0" lvl="7" indent="-523239" algn="l" rtl="0">
              <a:lnSpc>
                <a:spcPct val="100000"/>
              </a:lnSpc>
              <a:spcBef>
                <a:spcPts val="4200"/>
              </a:spcBef>
              <a:spcAft>
                <a:spcPts val="0"/>
              </a:spcAft>
              <a:buClr>
                <a:srgbClr val="6A6C76"/>
              </a:buClr>
              <a:buSzPts val="4640"/>
              <a:buFont typeface="Tahoma"/>
              <a:buChar char="•"/>
              <a:defRPr sz="3200" b="0" i="0" u="none" strike="noStrike" cap="none">
                <a:solidFill>
                  <a:srgbClr val="6A6C76"/>
                </a:solidFill>
                <a:latin typeface="Tahoma"/>
                <a:ea typeface="Tahoma"/>
                <a:cs typeface="Tahoma"/>
                <a:sym typeface="Tahoma"/>
              </a:defRPr>
            </a:lvl8pPr>
            <a:lvl9pPr marL="4114800" marR="0" lvl="8" indent="-523240" algn="l" rtl="0">
              <a:lnSpc>
                <a:spcPct val="100000"/>
              </a:lnSpc>
              <a:spcBef>
                <a:spcPts val="4200"/>
              </a:spcBef>
              <a:spcAft>
                <a:spcPts val="0"/>
              </a:spcAft>
              <a:buClr>
                <a:srgbClr val="6A6C76"/>
              </a:buClr>
              <a:buSzPts val="4640"/>
              <a:buFont typeface="Tahoma"/>
              <a:buChar char="•"/>
              <a:defRPr sz="3200" b="0" i="0" u="none" strike="noStrike" cap="none">
                <a:solidFill>
                  <a:srgbClr val="6A6C76"/>
                </a:solidFill>
                <a:latin typeface="Tahoma"/>
                <a:ea typeface="Tahoma"/>
                <a:cs typeface="Tahoma"/>
                <a:sym typeface="Tahom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adp.fdv.uni-lj.si/opisi/mp1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gesis.org/en/services/data-analysis/more-data-to-analyze/data-archive-service/citation-of-research-data/"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Google Shape;75;p1"/>
          <p:cNvSpPr txBox="1">
            <a:spLocks noGrp="1"/>
          </p:cNvSpPr>
          <p:nvPr>
            <p:ph type="body" idx="1"/>
          </p:nvPr>
        </p:nvSpPr>
        <p:spPr>
          <a:xfrm>
            <a:off x="2461053" y="3232680"/>
            <a:ext cx="13953494" cy="1402821"/>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8000"/>
              <a:buFont typeface="Tahoma"/>
              <a:buNone/>
            </a:pPr>
            <a:r>
              <a:rPr lang="en-US"/>
              <a:t>CESSDA</a:t>
            </a:r>
            <a:endParaRPr/>
          </a:p>
        </p:txBody>
      </p:sp>
      <p:sp>
        <p:nvSpPr>
          <p:cNvPr id="76" name="Google Shape;76;p1"/>
          <p:cNvSpPr txBox="1">
            <a:spLocks noGrp="1"/>
          </p:cNvSpPr>
          <p:nvPr>
            <p:ph type="body" idx="2"/>
          </p:nvPr>
        </p:nvSpPr>
        <p:spPr>
          <a:xfrm>
            <a:off x="2394860" y="5016501"/>
            <a:ext cx="9309460" cy="81015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94C2E9"/>
              </a:buClr>
              <a:buSzPts val="4100"/>
              <a:buFont typeface="Tahoma"/>
              <a:buNone/>
            </a:pPr>
            <a:r>
              <a:rPr lang="en-US" dirty="0"/>
              <a:t>Archive and Publish your Data</a:t>
            </a:r>
            <a:endParaRPr dirty="0"/>
          </a:p>
        </p:txBody>
      </p:sp>
      <p:sp>
        <p:nvSpPr>
          <p:cNvPr id="77" name="Google Shape;77;p1"/>
          <p:cNvSpPr txBox="1">
            <a:spLocks noGrp="1"/>
          </p:cNvSpPr>
          <p:nvPr>
            <p:ph type="body" idx="3"/>
          </p:nvPr>
        </p:nvSpPr>
        <p:spPr>
          <a:xfrm>
            <a:off x="2394025" y="5981700"/>
            <a:ext cx="10425863" cy="520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900"/>
              <a:buFont typeface="Tahoma"/>
              <a:buNone/>
            </a:pPr>
            <a:r>
              <a:rPr lang="en-US"/>
              <a:t>Sonja Bezjak</a:t>
            </a:r>
            <a:br>
              <a:rPr lang="en-US"/>
            </a:br>
            <a:r>
              <a:rPr lang="en-US"/>
              <a:t>Social Science Data Archives, University of Ljubljana</a:t>
            </a:r>
            <a:endParaRPr/>
          </a:p>
          <a:p>
            <a:pPr marL="0" lvl="0" indent="0" algn="l" rtl="0">
              <a:lnSpc>
                <a:spcPct val="100000"/>
              </a:lnSpc>
              <a:spcBef>
                <a:spcPts val="600"/>
              </a:spcBef>
              <a:spcAft>
                <a:spcPts val="0"/>
              </a:spcAft>
              <a:buClr>
                <a:schemeClr val="lt1"/>
              </a:buClr>
              <a:buSzPts val="2900"/>
              <a:buFont typeface="Tahoma"/>
              <a:buNone/>
            </a:pPr>
            <a:endParaRPr/>
          </a:p>
        </p:txBody>
      </p:sp>
      <p:sp>
        <p:nvSpPr>
          <p:cNvPr id="78" name="Google Shape;78;p1"/>
          <p:cNvSpPr txBox="1">
            <a:spLocks noGrp="1"/>
          </p:cNvSpPr>
          <p:nvPr>
            <p:ph type="body" idx="4"/>
          </p:nvPr>
        </p:nvSpPr>
        <p:spPr>
          <a:xfrm>
            <a:off x="2410958" y="6908799"/>
            <a:ext cx="7299970" cy="93979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900"/>
              <a:buFont typeface="Tahoma"/>
              <a:buNone/>
            </a:pPr>
            <a:r>
              <a:rPr lang="en-US"/>
              <a:t>Train the Trainers event on RDM </a:t>
            </a:r>
            <a:endParaRPr/>
          </a:p>
          <a:p>
            <a:pPr marL="0" lvl="0" indent="0" algn="l" rtl="0">
              <a:lnSpc>
                <a:spcPct val="100000"/>
              </a:lnSpc>
              <a:spcBef>
                <a:spcPts val="600"/>
              </a:spcBef>
              <a:spcAft>
                <a:spcPts val="0"/>
              </a:spcAft>
              <a:buClr>
                <a:schemeClr val="lt1"/>
              </a:buClr>
              <a:buSzPts val="2900"/>
              <a:buFont typeface="Tahoma"/>
              <a:buNone/>
            </a:pPr>
            <a:r>
              <a:rPr lang="en-US"/>
              <a:t>12-13 April 2018, Ljubljana, Slovenia</a:t>
            </a:r>
            <a:endParaRPr/>
          </a:p>
        </p:txBody>
      </p:sp>
      <p:sp>
        <p:nvSpPr>
          <p:cNvPr id="79" name="Google Shape;79;p1"/>
          <p:cNvSpPr/>
          <p:nvPr/>
        </p:nvSpPr>
        <p:spPr>
          <a:xfrm>
            <a:off x="2679442" y="8779708"/>
            <a:ext cx="11309700" cy="708000"/>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Clr>
                <a:srgbClr val="FFFFFF"/>
              </a:buClr>
              <a:buSzPts val="2000"/>
              <a:buFont typeface="Tahoma"/>
              <a:buNone/>
            </a:pPr>
            <a:r>
              <a:rPr lang="en-US" sz="2000" b="0" i="0" u="none" strike="noStrike" cap="none">
                <a:solidFill>
                  <a:srgbClr val="FFFFFF"/>
                </a:solidFill>
                <a:latin typeface="Tahoma"/>
                <a:ea typeface="Tahoma"/>
                <a:cs typeface="Tahoma"/>
                <a:sym typeface="Tahoma"/>
              </a:rPr>
              <a:t>Cite as: Bezyak, S. (2020). The CESSDA Data Management Expert Guide. Chapter 6. Archive &amp; Publish [presentation]. Bergen: CESSDA ERIC.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How to select data for A&amp;P?</a:t>
            </a:r>
            <a:endParaRPr/>
          </a:p>
        </p:txBody>
      </p:sp>
      <p:sp>
        <p:nvSpPr>
          <p:cNvPr id="137" name="Google Shape;137;p10"/>
          <p:cNvSpPr txBox="1">
            <a:spLocks noGrp="1"/>
          </p:cNvSpPr>
          <p:nvPr>
            <p:ph type="body" idx="1"/>
          </p:nvPr>
        </p:nvSpPr>
        <p:spPr>
          <a:xfrm>
            <a:off x="908781" y="2496211"/>
            <a:ext cx="14716508" cy="4998906"/>
          </a:xfrm>
          <a:prstGeom prst="rect">
            <a:avLst/>
          </a:prstGeom>
          <a:noFill/>
          <a:ln>
            <a:noFill/>
          </a:ln>
        </p:spPr>
        <p:txBody>
          <a:bodyPr spcFirstLastPara="1" wrap="square" lIns="91425" tIns="45700" rIns="91425" bIns="45700" anchor="t" anchorCtr="0">
            <a:normAutofit/>
          </a:bodyPr>
          <a:lstStyle/>
          <a:p>
            <a:pPr marL="584200" lvl="0" indent="-454406" algn="l" rtl="0">
              <a:lnSpc>
                <a:spcPct val="100000"/>
              </a:lnSpc>
              <a:spcBef>
                <a:spcPts val="0"/>
              </a:spcBef>
              <a:spcAft>
                <a:spcPts val="0"/>
              </a:spcAft>
              <a:buClr>
                <a:srgbClr val="6A6C76"/>
              </a:buClr>
              <a:buSzPts val="2044"/>
              <a:buFont typeface="Tahoma"/>
              <a:buNone/>
            </a:pPr>
            <a:endParaRPr b="1"/>
          </a:p>
          <a:p>
            <a:pPr marL="584200" lvl="0" indent="-584200" algn="l" rtl="0">
              <a:lnSpc>
                <a:spcPct val="100000"/>
              </a:lnSpc>
              <a:spcBef>
                <a:spcPts val="600"/>
              </a:spcBef>
              <a:spcAft>
                <a:spcPts val="0"/>
              </a:spcAft>
              <a:buClr>
                <a:srgbClr val="6A6C76"/>
              </a:buClr>
              <a:buSzPts val="2044"/>
              <a:buFont typeface="Tahoma"/>
              <a:buChar char="•"/>
            </a:pPr>
            <a:r>
              <a:rPr lang="en-US" b="1"/>
              <a:t>Is your data set reusable?</a:t>
            </a:r>
            <a:endParaRPr/>
          </a:p>
          <a:p>
            <a:pPr marL="889000" lvl="1" indent="-288000" algn="l" rtl="0">
              <a:lnSpc>
                <a:spcPct val="100000"/>
              </a:lnSpc>
              <a:spcBef>
                <a:spcPts val="600"/>
              </a:spcBef>
              <a:spcAft>
                <a:spcPts val="0"/>
              </a:spcAft>
              <a:buClr>
                <a:srgbClr val="6A6C76"/>
              </a:buClr>
              <a:buSzPts val="1400"/>
              <a:buFont typeface="Tahoma"/>
              <a:buChar char="•"/>
            </a:pPr>
            <a:r>
              <a:rPr lang="en-US"/>
              <a:t>Can the data be read and used? </a:t>
            </a:r>
            <a:endParaRPr/>
          </a:p>
          <a:p>
            <a:pPr marL="889000" lvl="1" indent="-288000" algn="l" rtl="0">
              <a:lnSpc>
                <a:spcPct val="100000"/>
              </a:lnSpc>
              <a:spcBef>
                <a:spcPts val="600"/>
              </a:spcBef>
              <a:spcAft>
                <a:spcPts val="0"/>
              </a:spcAft>
              <a:buClr>
                <a:srgbClr val="6A6C76"/>
              </a:buClr>
              <a:buSzPts val="1400"/>
              <a:buFont typeface="Tahoma"/>
              <a:buChar char="•"/>
            </a:pPr>
            <a:r>
              <a:rPr lang="en-US"/>
              <a:t>Are metadata available and sufficient to let future users understand your data? </a:t>
            </a:r>
            <a:endParaRPr/>
          </a:p>
          <a:p>
            <a:pPr marL="889000" lvl="1" indent="-288000" algn="l" rtl="0">
              <a:lnSpc>
                <a:spcPct val="100000"/>
              </a:lnSpc>
              <a:spcBef>
                <a:spcPts val="600"/>
              </a:spcBef>
              <a:spcAft>
                <a:spcPts val="0"/>
              </a:spcAft>
              <a:buClr>
                <a:srgbClr val="6A6C76"/>
              </a:buClr>
              <a:buSzPts val="1400"/>
              <a:buFont typeface="Tahoma"/>
              <a:buChar char="•"/>
            </a:pPr>
            <a:r>
              <a:rPr lang="en-US"/>
              <a:t>Any legal objections which prevent the data from being published?</a:t>
            </a:r>
            <a:endParaRPr/>
          </a:p>
          <a:p>
            <a:pPr marL="584200" lvl="0" indent="-454406" algn="l" rtl="0">
              <a:lnSpc>
                <a:spcPct val="100000"/>
              </a:lnSpc>
              <a:spcBef>
                <a:spcPts val="600"/>
              </a:spcBef>
              <a:spcAft>
                <a:spcPts val="0"/>
              </a:spcAft>
              <a:buClr>
                <a:srgbClr val="6A6C76"/>
              </a:buClr>
              <a:buSzPts val="2044"/>
              <a:buFont typeface="Tahoma"/>
              <a:buNone/>
            </a:pPr>
            <a:endParaRPr b="1"/>
          </a:p>
        </p:txBody>
      </p:sp>
      <p:pic>
        <p:nvPicPr>
          <p:cNvPr id="138" name="Google Shape;138;p10"/>
          <p:cNvPicPr preferRelativeResize="0"/>
          <p:nvPr/>
        </p:nvPicPr>
        <p:blipFill rotWithShape="1">
          <a:blip r:embed="rId3">
            <a:alphaModFix/>
          </a:blip>
          <a:srcRect/>
          <a:stretch/>
        </p:blipFill>
        <p:spPr>
          <a:xfrm>
            <a:off x="11513056" y="5187696"/>
            <a:ext cx="5430013" cy="3138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1"/>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Expert tips</a:t>
            </a:r>
            <a:endParaRPr/>
          </a:p>
        </p:txBody>
      </p:sp>
      <p:sp>
        <p:nvSpPr>
          <p:cNvPr id="144" name="Google Shape;144;p11"/>
          <p:cNvSpPr txBox="1">
            <a:spLocks noGrp="1"/>
          </p:cNvSpPr>
          <p:nvPr>
            <p:ph type="body" idx="1"/>
          </p:nvPr>
        </p:nvSpPr>
        <p:spPr>
          <a:xfrm>
            <a:off x="908781" y="2496211"/>
            <a:ext cx="14716508" cy="4998906"/>
          </a:xfrm>
          <a:prstGeom prst="rect">
            <a:avLst/>
          </a:prstGeom>
          <a:noFill/>
          <a:ln>
            <a:noFill/>
          </a:ln>
        </p:spPr>
        <p:txBody>
          <a:bodyPr spcFirstLastPara="1" wrap="square" lIns="91425" tIns="45700" rIns="91425" bIns="45700" anchor="t" anchorCtr="0">
            <a:normAutofit/>
          </a:bodyPr>
          <a:lstStyle/>
          <a:p>
            <a:pPr marL="584200" lvl="0" indent="-454406" algn="l" rtl="0">
              <a:lnSpc>
                <a:spcPct val="100000"/>
              </a:lnSpc>
              <a:spcBef>
                <a:spcPts val="0"/>
              </a:spcBef>
              <a:spcAft>
                <a:spcPts val="0"/>
              </a:spcAft>
              <a:buClr>
                <a:srgbClr val="6A6C76"/>
              </a:buClr>
              <a:buSzPts val="2044"/>
              <a:buFont typeface="Tahoma"/>
              <a:buNone/>
            </a:pPr>
            <a:endParaRPr b="1"/>
          </a:p>
          <a:p>
            <a:pPr marL="584200" lvl="0" indent="-584200" algn="l" rtl="0">
              <a:lnSpc>
                <a:spcPct val="100000"/>
              </a:lnSpc>
              <a:spcBef>
                <a:spcPts val="600"/>
              </a:spcBef>
              <a:spcAft>
                <a:spcPts val="0"/>
              </a:spcAft>
              <a:buClr>
                <a:srgbClr val="6A6C76"/>
              </a:buClr>
              <a:buSzPts val="2044"/>
              <a:buFont typeface="Tahoma"/>
              <a:buChar char="•"/>
            </a:pPr>
            <a:r>
              <a:rPr lang="en-US" b="1"/>
              <a:t>Timing is everything!</a:t>
            </a:r>
            <a:endParaRPr/>
          </a:p>
          <a:p>
            <a:pPr marL="584200" lvl="0" indent="-454406" algn="l" rtl="0">
              <a:lnSpc>
                <a:spcPct val="100000"/>
              </a:lnSpc>
              <a:spcBef>
                <a:spcPts val="600"/>
              </a:spcBef>
              <a:spcAft>
                <a:spcPts val="0"/>
              </a:spcAft>
              <a:buClr>
                <a:srgbClr val="6A6C76"/>
              </a:buClr>
              <a:buSzPts val="2044"/>
              <a:buFont typeface="Tahoma"/>
              <a:buNone/>
            </a:pPr>
            <a:endParaRPr/>
          </a:p>
          <a:p>
            <a:pPr marL="584200" lvl="0" indent="-584200" algn="l" rtl="0">
              <a:lnSpc>
                <a:spcPct val="100000"/>
              </a:lnSpc>
              <a:spcBef>
                <a:spcPts val="600"/>
              </a:spcBef>
              <a:spcAft>
                <a:spcPts val="0"/>
              </a:spcAft>
              <a:buClr>
                <a:srgbClr val="6A6C76"/>
              </a:buClr>
              <a:buSzPts val="2044"/>
              <a:buFont typeface="Tahoma"/>
              <a:buChar char="•"/>
            </a:pPr>
            <a:r>
              <a:rPr lang="en-US"/>
              <a:t>If you archive or publish your data as soon as data collection ends, your knowledge about your data is still very high.</a:t>
            </a:r>
            <a:endParaRPr/>
          </a:p>
          <a:p>
            <a:pPr marL="584200" lvl="0" indent="-454406" algn="l" rtl="0">
              <a:lnSpc>
                <a:spcPct val="100000"/>
              </a:lnSpc>
              <a:spcBef>
                <a:spcPts val="600"/>
              </a:spcBef>
              <a:spcAft>
                <a:spcPts val="0"/>
              </a:spcAft>
              <a:buClr>
                <a:srgbClr val="6A6C76"/>
              </a:buClr>
              <a:buSzPts val="2044"/>
              <a:buFont typeface="Tahoma"/>
              <a:buNone/>
            </a:pPr>
            <a:endParaRPr b="1"/>
          </a:p>
          <a:p>
            <a:pPr marL="584200" lvl="0" indent="-454406" algn="l" rtl="0">
              <a:lnSpc>
                <a:spcPct val="100000"/>
              </a:lnSpc>
              <a:spcBef>
                <a:spcPts val="600"/>
              </a:spcBef>
              <a:spcAft>
                <a:spcPts val="0"/>
              </a:spcAft>
              <a:buClr>
                <a:srgbClr val="6A6C76"/>
              </a:buClr>
              <a:buSzPts val="2044"/>
              <a:buFont typeface="Tahoma"/>
              <a:buNone/>
            </a:pPr>
            <a:endParaRPr b="1"/>
          </a:p>
        </p:txBody>
      </p:sp>
      <p:pic>
        <p:nvPicPr>
          <p:cNvPr id="145" name="Google Shape;145;p11"/>
          <p:cNvPicPr preferRelativeResize="0"/>
          <p:nvPr/>
        </p:nvPicPr>
        <p:blipFill rotWithShape="1">
          <a:blip r:embed="rId3">
            <a:alphaModFix/>
          </a:blip>
          <a:srcRect/>
          <a:stretch/>
        </p:blipFill>
        <p:spPr>
          <a:xfrm rot="1">
            <a:off x="11763756" y="5411725"/>
            <a:ext cx="3689605" cy="30373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2"/>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What is a data publication?</a:t>
            </a:r>
            <a:endParaRPr/>
          </a:p>
        </p:txBody>
      </p:sp>
      <p:sp>
        <p:nvSpPr>
          <p:cNvPr id="151" name="Google Shape;151;p12"/>
          <p:cNvSpPr txBox="1">
            <a:spLocks noGrp="1"/>
          </p:cNvSpPr>
          <p:nvPr>
            <p:ph type="body" idx="1"/>
          </p:nvPr>
        </p:nvSpPr>
        <p:spPr>
          <a:xfrm>
            <a:off x="908781" y="2496211"/>
            <a:ext cx="11687077" cy="4998906"/>
          </a:xfrm>
          <a:prstGeom prst="rect">
            <a:avLst/>
          </a:prstGeom>
          <a:noFill/>
          <a:ln>
            <a:noFill/>
          </a:ln>
        </p:spPr>
        <p:txBody>
          <a:bodyPr spcFirstLastPara="1" wrap="square" lIns="91425" tIns="45700" rIns="91425" bIns="45700" anchor="t" anchorCtr="0">
            <a:normAutofit/>
          </a:bodyPr>
          <a:lstStyle/>
          <a:p>
            <a:pPr marL="584200" lvl="0" indent="-454406" algn="l" rtl="0">
              <a:lnSpc>
                <a:spcPct val="100000"/>
              </a:lnSpc>
              <a:spcBef>
                <a:spcPts val="0"/>
              </a:spcBef>
              <a:spcAft>
                <a:spcPts val="0"/>
              </a:spcAft>
              <a:buClr>
                <a:srgbClr val="6A6C76"/>
              </a:buClr>
              <a:buSzPts val="2044"/>
              <a:buFont typeface="Tahoma"/>
              <a:buNone/>
            </a:pPr>
            <a:endParaRPr i="1"/>
          </a:p>
          <a:p>
            <a:pPr marL="584200" lvl="0" indent="-584200" algn="l" rtl="0">
              <a:lnSpc>
                <a:spcPct val="100000"/>
              </a:lnSpc>
              <a:spcBef>
                <a:spcPts val="600"/>
              </a:spcBef>
              <a:spcAft>
                <a:spcPts val="0"/>
              </a:spcAft>
              <a:buClr>
                <a:srgbClr val="6A6C76"/>
              </a:buClr>
              <a:buSzPts val="2044"/>
              <a:buFont typeface="Tahoma"/>
              <a:buChar char="•"/>
            </a:pPr>
            <a:r>
              <a:rPr lang="en-US" i="1"/>
              <a:t>It is expected that a Data Publication will ensure that data will potentially be considered as a first-class research output | </a:t>
            </a:r>
            <a:r>
              <a:rPr lang="en-US" b="1"/>
              <a:t>Knowledge Exchange (2013).</a:t>
            </a:r>
            <a:endParaRPr/>
          </a:p>
        </p:txBody>
      </p:sp>
      <p:pic>
        <p:nvPicPr>
          <p:cNvPr id="152" name="Google Shape;152;p12"/>
          <p:cNvPicPr preferRelativeResize="0"/>
          <p:nvPr/>
        </p:nvPicPr>
        <p:blipFill rotWithShape="1">
          <a:blip r:embed="rId3">
            <a:alphaModFix/>
          </a:blip>
          <a:srcRect/>
          <a:stretch/>
        </p:blipFill>
        <p:spPr>
          <a:xfrm>
            <a:off x="12595858" y="5433010"/>
            <a:ext cx="3607309" cy="3435095"/>
          </a:xfrm>
          <a:prstGeom prst="rect">
            <a:avLst/>
          </a:prstGeom>
          <a:noFill/>
          <a:ln>
            <a:noFill/>
          </a:ln>
        </p:spPr>
      </p:pic>
      <p:sp>
        <p:nvSpPr>
          <p:cNvPr id="153" name="Google Shape;153;p12"/>
          <p:cNvSpPr/>
          <p:nvPr/>
        </p:nvSpPr>
        <p:spPr>
          <a:xfrm>
            <a:off x="13111859" y="4971345"/>
            <a:ext cx="280236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8F8F8F"/>
              </a:buClr>
              <a:buSzPts val="2400"/>
              <a:buFont typeface="Arial"/>
              <a:buNone/>
            </a:pPr>
            <a:r>
              <a:rPr lang="en-US" sz="2400" b="0" i="0" u="none" strike="noStrike" cap="none">
                <a:solidFill>
                  <a:srgbClr val="8F8F8F"/>
                </a:solidFill>
                <a:latin typeface="Arial"/>
                <a:ea typeface="Arial"/>
                <a:cs typeface="Arial"/>
                <a:sym typeface="Arial"/>
              </a:rPr>
              <a:t>(Brase et al., 2009)</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3"/>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What is a data publication?</a:t>
            </a:r>
            <a:endParaRPr/>
          </a:p>
        </p:txBody>
      </p:sp>
      <p:sp>
        <p:nvSpPr>
          <p:cNvPr id="159" name="Google Shape;159;p13"/>
          <p:cNvSpPr txBox="1">
            <a:spLocks noGrp="1"/>
          </p:cNvSpPr>
          <p:nvPr>
            <p:ph type="body" idx="1"/>
          </p:nvPr>
        </p:nvSpPr>
        <p:spPr>
          <a:xfrm>
            <a:off x="908781" y="2496211"/>
            <a:ext cx="11687077" cy="4998906"/>
          </a:xfrm>
          <a:prstGeom prst="rect">
            <a:avLst/>
          </a:prstGeom>
          <a:noFill/>
          <a:ln>
            <a:noFill/>
          </a:ln>
        </p:spPr>
        <p:txBody>
          <a:bodyPr spcFirstLastPara="1" wrap="square" lIns="91425" tIns="45700" rIns="91425" bIns="45700" anchor="t" anchorCtr="0">
            <a:normAutofit/>
          </a:bodyPr>
          <a:lstStyle/>
          <a:p>
            <a:pPr marL="584200" lvl="0" indent="-584200" algn="l" rtl="0">
              <a:lnSpc>
                <a:spcPct val="100000"/>
              </a:lnSpc>
              <a:spcBef>
                <a:spcPts val="0"/>
              </a:spcBef>
              <a:spcAft>
                <a:spcPts val="0"/>
              </a:spcAft>
              <a:buClr>
                <a:srgbClr val="6A6C76"/>
              </a:buClr>
              <a:buSzPts val="2044"/>
              <a:buFont typeface="Tahoma"/>
              <a:buChar char="•"/>
            </a:pPr>
            <a:r>
              <a:rPr lang="en-US"/>
              <a:t>Publishing with a capital “P“</a:t>
            </a:r>
            <a:endParaRPr/>
          </a:p>
          <a:p>
            <a:pPr marL="889000" lvl="1" indent="-288000" algn="l" rtl="0">
              <a:lnSpc>
                <a:spcPct val="100000"/>
              </a:lnSpc>
              <a:spcBef>
                <a:spcPts val="600"/>
              </a:spcBef>
              <a:spcAft>
                <a:spcPts val="0"/>
              </a:spcAft>
              <a:buClr>
                <a:srgbClr val="6A6C76"/>
              </a:buClr>
              <a:buSzPts val="1400"/>
              <a:buFont typeface="Tahoma"/>
              <a:buChar char="•"/>
            </a:pPr>
            <a:r>
              <a:rPr lang="en-US"/>
              <a:t>Properly documented with metadata;</a:t>
            </a:r>
            <a:endParaRPr/>
          </a:p>
          <a:p>
            <a:pPr marL="889000" lvl="1" indent="-288000" algn="l" rtl="0">
              <a:lnSpc>
                <a:spcPct val="100000"/>
              </a:lnSpc>
              <a:spcBef>
                <a:spcPts val="600"/>
              </a:spcBef>
              <a:spcAft>
                <a:spcPts val="0"/>
              </a:spcAft>
              <a:buClr>
                <a:srgbClr val="6A6C76"/>
              </a:buClr>
              <a:buSzPts val="1400"/>
              <a:buFont typeface="Tahoma"/>
              <a:buChar char="•"/>
            </a:pPr>
            <a:r>
              <a:rPr lang="en-US"/>
              <a:t>Reviewed for quality;</a:t>
            </a:r>
            <a:endParaRPr/>
          </a:p>
          <a:p>
            <a:pPr marL="889000" lvl="1" indent="-288000" algn="l" rtl="0">
              <a:lnSpc>
                <a:spcPct val="100000"/>
              </a:lnSpc>
              <a:spcBef>
                <a:spcPts val="600"/>
              </a:spcBef>
              <a:spcAft>
                <a:spcPts val="0"/>
              </a:spcAft>
              <a:buClr>
                <a:srgbClr val="6A6C76"/>
              </a:buClr>
              <a:buSzPts val="1400"/>
              <a:buFont typeface="Tahoma"/>
              <a:buChar char="•"/>
            </a:pPr>
            <a:r>
              <a:rPr lang="en-US"/>
              <a:t>Searchable and discoverable in catalogues (or databases);</a:t>
            </a:r>
            <a:endParaRPr/>
          </a:p>
          <a:p>
            <a:pPr marL="889000" lvl="1" indent="-288000" algn="l" rtl="0">
              <a:lnSpc>
                <a:spcPct val="100000"/>
              </a:lnSpc>
              <a:spcBef>
                <a:spcPts val="600"/>
              </a:spcBef>
              <a:spcAft>
                <a:spcPts val="0"/>
              </a:spcAft>
              <a:buClr>
                <a:srgbClr val="6A6C76"/>
              </a:buClr>
              <a:buSzPts val="1400"/>
              <a:buFont typeface="Tahoma"/>
              <a:buChar char="•"/>
            </a:pPr>
            <a:r>
              <a:rPr lang="en-US"/>
              <a:t>Citable in articles.</a:t>
            </a:r>
            <a:endParaRPr/>
          </a:p>
          <a:p>
            <a:pPr marL="584200" lvl="0" indent="-454406" algn="l" rtl="0">
              <a:lnSpc>
                <a:spcPct val="100000"/>
              </a:lnSpc>
              <a:spcBef>
                <a:spcPts val="600"/>
              </a:spcBef>
              <a:spcAft>
                <a:spcPts val="0"/>
              </a:spcAft>
              <a:buClr>
                <a:srgbClr val="6A6C76"/>
              </a:buClr>
              <a:buSzPts val="2044"/>
              <a:buFont typeface="Tahoma"/>
              <a:buNone/>
            </a:pPr>
            <a:endParaRPr/>
          </a:p>
          <a:p>
            <a:pPr marL="584200" lvl="0" indent="-584200" algn="l" rtl="0">
              <a:lnSpc>
                <a:spcPct val="100000"/>
              </a:lnSpc>
              <a:spcBef>
                <a:spcPts val="600"/>
              </a:spcBef>
              <a:spcAft>
                <a:spcPts val="0"/>
              </a:spcAft>
              <a:buClr>
                <a:srgbClr val="6A6C76"/>
              </a:buClr>
              <a:buSzPts val="2044"/>
              <a:buFont typeface="Tahoma"/>
              <a:buChar char="•"/>
            </a:pPr>
            <a:r>
              <a:rPr lang="en-US"/>
              <a:t>Publishing with a small “p“</a:t>
            </a:r>
            <a:endParaRPr/>
          </a:p>
          <a:p>
            <a:pPr marL="889000" lvl="1" indent="-288000" algn="l" rtl="0">
              <a:lnSpc>
                <a:spcPct val="100000"/>
              </a:lnSpc>
              <a:spcBef>
                <a:spcPts val="600"/>
              </a:spcBef>
              <a:spcAft>
                <a:spcPts val="0"/>
              </a:spcAft>
              <a:buClr>
                <a:srgbClr val="6A6C76"/>
              </a:buClr>
              <a:buSzPts val="1400"/>
              <a:buFont typeface="Tahoma"/>
              <a:buChar char="•"/>
            </a:pPr>
            <a:r>
              <a:rPr lang="en-US"/>
              <a:t>There are no guarantees that the data will be there after some time or that the files will not get corrupted.</a:t>
            </a:r>
            <a:endParaRPr/>
          </a:p>
          <a:p>
            <a:pPr marL="584200" lvl="0" indent="-454406" algn="l" rtl="0">
              <a:lnSpc>
                <a:spcPct val="100000"/>
              </a:lnSpc>
              <a:spcBef>
                <a:spcPts val="600"/>
              </a:spcBef>
              <a:spcAft>
                <a:spcPts val="0"/>
              </a:spcAft>
              <a:buClr>
                <a:srgbClr val="6A6C76"/>
              </a:buClr>
              <a:buSzPts val="2044"/>
              <a:buFont typeface="Tahoma"/>
              <a:buNone/>
            </a:pPr>
            <a:endParaRPr/>
          </a:p>
          <a:p>
            <a:pPr marL="584200" lvl="0" indent="-454406" algn="l" rtl="0">
              <a:lnSpc>
                <a:spcPct val="100000"/>
              </a:lnSpc>
              <a:spcBef>
                <a:spcPts val="600"/>
              </a:spcBef>
              <a:spcAft>
                <a:spcPts val="0"/>
              </a:spcAft>
              <a:buClr>
                <a:srgbClr val="6A6C76"/>
              </a:buClr>
              <a:buSzPts val="2044"/>
              <a:buFont typeface="Tahoma"/>
              <a:buNone/>
            </a:pPr>
            <a:endParaRPr/>
          </a:p>
        </p:txBody>
      </p:sp>
      <p:pic>
        <p:nvPicPr>
          <p:cNvPr id="160" name="Google Shape;160;p13"/>
          <p:cNvPicPr preferRelativeResize="0"/>
          <p:nvPr/>
        </p:nvPicPr>
        <p:blipFill rotWithShape="1">
          <a:blip r:embed="rId3">
            <a:alphaModFix/>
          </a:blip>
          <a:srcRect/>
          <a:stretch/>
        </p:blipFill>
        <p:spPr>
          <a:xfrm>
            <a:off x="12595858" y="5433010"/>
            <a:ext cx="3607309" cy="3435095"/>
          </a:xfrm>
          <a:prstGeom prst="rect">
            <a:avLst/>
          </a:prstGeom>
          <a:noFill/>
          <a:ln>
            <a:noFill/>
          </a:ln>
        </p:spPr>
      </p:pic>
      <p:sp>
        <p:nvSpPr>
          <p:cNvPr id="161" name="Google Shape;161;p13"/>
          <p:cNvSpPr/>
          <p:nvPr/>
        </p:nvSpPr>
        <p:spPr>
          <a:xfrm>
            <a:off x="13111859" y="4971345"/>
            <a:ext cx="280236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8F8F8F"/>
              </a:buClr>
              <a:buSzPts val="2400"/>
              <a:buFont typeface="Arial"/>
              <a:buNone/>
            </a:pPr>
            <a:r>
              <a:rPr lang="en-US" sz="2400" b="0" i="0" u="none" strike="noStrike" cap="none">
                <a:solidFill>
                  <a:srgbClr val="8F8F8F"/>
                </a:solidFill>
                <a:latin typeface="Arial"/>
                <a:ea typeface="Arial"/>
                <a:cs typeface="Arial"/>
                <a:sym typeface="Arial"/>
              </a:rPr>
              <a:t>(Brase et al., 2009)</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4"/>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Which data repository to choose?</a:t>
            </a:r>
            <a:endParaRPr/>
          </a:p>
        </p:txBody>
      </p:sp>
      <p:sp>
        <p:nvSpPr>
          <p:cNvPr id="167" name="Google Shape;167;p14"/>
          <p:cNvSpPr txBox="1">
            <a:spLocks noGrp="1"/>
          </p:cNvSpPr>
          <p:nvPr>
            <p:ph type="body" idx="1"/>
          </p:nvPr>
        </p:nvSpPr>
        <p:spPr>
          <a:xfrm>
            <a:off x="908781" y="2496211"/>
            <a:ext cx="11687077" cy="4998906"/>
          </a:xfrm>
          <a:prstGeom prst="rect">
            <a:avLst/>
          </a:prstGeom>
          <a:noFill/>
          <a:ln>
            <a:noFill/>
          </a:ln>
        </p:spPr>
        <p:txBody>
          <a:bodyPr spcFirstLastPara="1" wrap="square" lIns="91425" tIns="45700" rIns="91425" bIns="45700" anchor="t" anchorCtr="0">
            <a:normAutofit/>
          </a:bodyPr>
          <a:lstStyle/>
          <a:p>
            <a:pPr marL="584200" lvl="0" indent="-584200" algn="l" rtl="0">
              <a:lnSpc>
                <a:spcPct val="100000"/>
              </a:lnSpc>
              <a:spcBef>
                <a:spcPts val="0"/>
              </a:spcBef>
              <a:spcAft>
                <a:spcPts val="0"/>
              </a:spcAft>
              <a:buClr>
                <a:srgbClr val="6A6C76"/>
              </a:buClr>
              <a:buSzPts val="2044"/>
              <a:buFont typeface="Tahoma"/>
              <a:buChar char="•"/>
            </a:pPr>
            <a:r>
              <a:rPr lang="en-US"/>
              <a:t>Recommended by OpenAIRE(2016b):</a:t>
            </a:r>
            <a:endParaRPr/>
          </a:p>
          <a:p>
            <a:pPr marL="0" lvl="0" indent="0" algn="l" rtl="0">
              <a:lnSpc>
                <a:spcPct val="100000"/>
              </a:lnSpc>
              <a:spcBef>
                <a:spcPts val="600"/>
              </a:spcBef>
              <a:spcAft>
                <a:spcPts val="0"/>
              </a:spcAft>
              <a:buClr>
                <a:srgbClr val="6A6C76"/>
              </a:buClr>
              <a:buSzPts val="2044"/>
              <a:buFont typeface="Tahoma"/>
              <a:buNone/>
            </a:pPr>
            <a:r>
              <a:rPr lang="en-US"/>
              <a:t>1) A (trusted) domain repository already established for your research domain.</a:t>
            </a:r>
            <a:endParaRPr/>
          </a:p>
          <a:p>
            <a:pPr marL="0" lvl="0" indent="0" algn="l" rtl="0">
              <a:lnSpc>
                <a:spcPct val="100000"/>
              </a:lnSpc>
              <a:spcBef>
                <a:spcPts val="600"/>
              </a:spcBef>
              <a:spcAft>
                <a:spcPts val="0"/>
              </a:spcAft>
              <a:buClr>
                <a:srgbClr val="6A6C76"/>
              </a:buClr>
              <a:buSzPts val="2044"/>
              <a:buFont typeface="Tahoma"/>
              <a:buNone/>
            </a:pPr>
            <a:r>
              <a:rPr lang="en-US"/>
              <a:t>2) If a domain repository isn't available, use an institutional research data repository.</a:t>
            </a:r>
            <a:endParaRPr/>
          </a:p>
          <a:p>
            <a:pPr marL="0" lvl="0" indent="0" algn="l" rtl="0">
              <a:lnSpc>
                <a:spcPct val="100000"/>
              </a:lnSpc>
              <a:spcBef>
                <a:spcPts val="600"/>
              </a:spcBef>
              <a:spcAft>
                <a:spcPts val="0"/>
              </a:spcAft>
              <a:buClr>
                <a:srgbClr val="6A6C76"/>
              </a:buClr>
              <a:buSzPts val="2044"/>
              <a:buFont typeface="Tahoma"/>
              <a:buNone/>
            </a:pPr>
            <a:r>
              <a:rPr lang="en-US"/>
              <a:t>3) If none of the above is available, use a general purpose repository like Zenodo(n.d.), Figshare(n.d.) or Harvard Dataverse(2017)</a:t>
            </a:r>
            <a:endParaRPr/>
          </a:p>
          <a:p>
            <a:pPr marL="0" lvl="0" indent="0" algn="l" rtl="0">
              <a:lnSpc>
                <a:spcPct val="100000"/>
              </a:lnSpc>
              <a:spcBef>
                <a:spcPts val="600"/>
              </a:spcBef>
              <a:spcAft>
                <a:spcPts val="0"/>
              </a:spcAft>
              <a:buClr>
                <a:srgbClr val="6A6C76"/>
              </a:buClr>
              <a:buSzPts val="2044"/>
              <a:buFont typeface="Tahoma"/>
              <a:buNone/>
            </a:pPr>
            <a:r>
              <a:rPr lang="en-US"/>
              <a:t>4) Find your own at re3data.org: a registry of over 1500 research data repositories.</a:t>
            </a:r>
            <a:endParaRPr/>
          </a:p>
          <a:p>
            <a:pPr marL="584200" lvl="0" indent="-454406" algn="l" rtl="0">
              <a:lnSpc>
                <a:spcPct val="100000"/>
              </a:lnSpc>
              <a:spcBef>
                <a:spcPts val="600"/>
              </a:spcBef>
              <a:spcAft>
                <a:spcPts val="0"/>
              </a:spcAft>
              <a:buClr>
                <a:srgbClr val="6A6C76"/>
              </a:buClr>
              <a:buSzPts val="2044"/>
              <a:buFont typeface="Tahoma"/>
              <a:buNone/>
            </a:pPr>
            <a:endParaRPr/>
          </a:p>
          <a:p>
            <a:pPr marL="584200" lvl="0" indent="-454406" algn="l" rtl="0">
              <a:lnSpc>
                <a:spcPct val="100000"/>
              </a:lnSpc>
              <a:spcBef>
                <a:spcPts val="600"/>
              </a:spcBef>
              <a:spcAft>
                <a:spcPts val="0"/>
              </a:spcAft>
              <a:buClr>
                <a:srgbClr val="6A6C76"/>
              </a:buClr>
              <a:buSzPts val="2044"/>
              <a:buFont typeface="Tahoma"/>
              <a:buNone/>
            </a:pPr>
            <a:endParaRPr/>
          </a:p>
        </p:txBody>
      </p:sp>
      <p:pic>
        <p:nvPicPr>
          <p:cNvPr id="168" name="Google Shape;168;p14"/>
          <p:cNvPicPr preferRelativeResize="0"/>
          <p:nvPr/>
        </p:nvPicPr>
        <p:blipFill rotWithShape="1">
          <a:blip r:embed="rId3">
            <a:alphaModFix/>
          </a:blip>
          <a:srcRect/>
          <a:stretch/>
        </p:blipFill>
        <p:spPr>
          <a:xfrm>
            <a:off x="13088110" y="5199140"/>
            <a:ext cx="3663697" cy="36689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5"/>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Expert tips</a:t>
            </a:r>
            <a:endParaRPr/>
          </a:p>
        </p:txBody>
      </p:sp>
      <p:sp>
        <p:nvSpPr>
          <p:cNvPr id="174" name="Google Shape;174;p15"/>
          <p:cNvSpPr txBox="1">
            <a:spLocks noGrp="1"/>
          </p:cNvSpPr>
          <p:nvPr>
            <p:ph type="body" idx="1"/>
          </p:nvPr>
        </p:nvSpPr>
        <p:spPr>
          <a:xfrm>
            <a:off x="908781" y="2496211"/>
            <a:ext cx="11687077" cy="4998906"/>
          </a:xfrm>
          <a:prstGeom prst="rect">
            <a:avLst/>
          </a:prstGeom>
          <a:noFill/>
          <a:ln>
            <a:noFill/>
          </a:ln>
        </p:spPr>
        <p:txBody>
          <a:bodyPr spcFirstLastPara="1" wrap="square" lIns="91425" tIns="45700" rIns="91425" bIns="45700" anchor="t" anchorCtr="0">
            <a:normAutofit/>
          </a:bodyPr>
          <a:lstStyle/>
          <a:p>
            <a:pPr marL="584200" lvl="0" indent="-454406" algn="l" rtl="0">
              <a:lnSpc>
                <a:spcPct val="100000"/>
              </a:lnSpc>
              <a:spcBef>
                <a:spcPts val="0"/>
              </a:spcBef>
              <a:spcAft>
                <a:spcPts val="0"/>
              </a:spcAft>
              <a:buClr>
                <a:srgbClr val="6A6C76"/>
              </a:buClr>
              <a:buSzPts val="2044"/>
              <a:buFont typeface="Tahoma"/>
              <a:buNone/>
            </a:pPr>
            <a:endParaRPr/>
          </a:p>
          <a:p>
            <a:pPr marL="584200" lvl="0" indent="-584200" algn="l" rtl="0">
              <a:lnSpc>
                <a:spcPct val="100000"/>
              </a:lnSpc>
              <a:spcBef>
                <a:spcPts val="600"/>
              </a:spcBef>
              <a:spcAft>
                <a:spcPts val="0"/>
              </a:spcAft>
              <a:buClr>
                <a:srgbClr val="6A6C76"/>
              </a:buClr>
              <a:buSzPts val="2044"/>
              <a:buFont typeface="Tahoma"/>
              <a:buChar char="•"/>
            </a:pPr>
            <a:r>
              <a:rPr lang="en-US"/>
              <a:t>Choose between self-archiving and expert help </a:t>
            </a:r>
            <a:endParaRPr/>
          </a:p>
          <a:p>
            <a:pPr marL="584200" lvl="0" indent="-454406" algn="l" rtl="0">
              <a:lnSpc>
                <a:spcPct val="100000"/>
              </a:lnSpc>
              <a:spcBef>
                <a:spcPts val="600"/>
              </a:spcBef>
              <a:spcAft>
                <a:spcPts val="0"/>
              </a:spcAft>
              <a:buClr>
                <a:srgbClr val="6A6C76"/>
              </a:buClr>
              <a:buSzPts val="2044"/>
              <a:buFont typeface="Tahoma"/>
              <a:buNone/>
            </a:pPr>
            <a:endParaRPr/>
          </a:p>
          <a:p>
            <a:pPr marL="889000" lvl="1" indent="-288000" algn="l" rtl="0">
              <a:lnSpc>
                <a:spcPct val="100000"/>
              </a:lnSpc>
              <a:spcBef>
                <a:spcPts val="600"/>
              </a:spcBef>
              <a:spcAft>
                <a:spcPts val="0"/>
              </a:spcAft>
              <a:buClr>
                <a:srgbClr val="6A6C76"/>
              </a:buClr>
              <a:buSzPts val="1400"/>
              <a:buFont typeface="Tahoma"/>
              <a:buChar char="•"/>
            </a:pPr>
            <a:r>
              <a:rPr lang="en-US"/>
              <a:t>While self-archiving is a quick and easy way to publish data, archiving with the help of an expert will enhance data quality.</a:t>
            </a:r>
            <a:endParaRPr/>
          </a:p>
          <a:p>
            <a:pPr marL="584200" lvl="0" indent="-454406" algn="l" rtl="0">
              <a:lnSpc>
                <a:spcPct val="100000"/>
              </a:lnSpc>
              <a:spcBef>
                <a:spcPts val="600"/>
              </a:spcBef>
              <a:spcAft>
                <a:spcPts val="0"/>
              </a:spcAft>
              <a:buClr>
                <a:srgbClr val="6A6C76"/>
              </a:buClr>
              <a:buSzPts val="2044"/>
              <a:buFont typeface="Tahoma"/>
              <a:buNone/>
            </a:pPr>
            <a:endParaRPr/>
          </a:p>
        </p:txBody>
      </p:sp>
      <p:pic>
        <p:nvPicPr>
          <p:cNvPr id="175" name="Google Shape;175;p15"/>
          <p:cNvPicPr preferRelativeResize="0"/>
          <p:nvPr/>
        </p:nvPicPr>
        <p:blipFill rotWithShape="1">
          <a:blip r:embed="rId3">
            <a:alphaModFix/>
          </a:blip>
          <a:srcRect/>
          <a:stretch/>
        </p:blipFill>
        <p:spPr>
          <a:xfrm rot="1">
            <a:off x="13093436" y="6672023"/>
            <a:ext cx="3338046" cy="219608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6"/>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Why publish with CESSDA archives?</a:t>
            </a:r>
            <a:endParaRPr/>
          </a:p>
        </p:txBody>
      </p:sp>
      <p:sp>
        <p:nvSpPr>
          <p:cNvPr id="181" name="Google Shape;181;p16"/>
          <p:cNvSpPr txBox="1">
            <a:spLocks noGrp="1"/>
          </p:cNvSpPr>
          <p:nvPr>
            <p:ph type="body" idx="1"/>
          </p:nvPr>
        </p:nvSpPr>
        <p:spPr>
          <a:xfrm>
            <a:off x="908781" y="2496211"/>
            <a:ext cx="11687077" cy="4998906"/>
          </a:xfrm>
          <a:prstGeom prst="rect">
            <a:avLst/>
          </a:prstGeom>
          <a:noFill/>
          <a:ln>
            <a:noFill/>
          </a:ln>
        </p:spPr>
        <p:txBody>
          <a:bodyPr spcFirstLastPara="1" wrap="square" lIns="91425" tIns="45700" rIns="91425" bIns="45700" anchor="t" anchorCtr="0">
            <a:normAutofit/>
          </a:bodyPr>
          <a:lstStyle/>
          <a:p>
            <a:pPr marL="584200" lvl="0" indent="-584200" algn="l" rtl="0">
              <a:lnSpc>
                <a:spcPct val="100000"/>
              </a:lnSpc>
              <a:spcBef>
                <a:spcPts val="0"/>
              </a:spcBef>
              <a:spcAft>
                <a:spcPts val="0"/>
              </a:spcAft>
              <a:buClr>
                <a:srgbClr val="6A6C76"/>
              </a:buClr>
              <a:buSzPts val="2044"/>
              <a:buFont typeface="Tahoma"/>
              <a:buChar char="•"/>
            </a:pPr>
            <a:r>
              <a:rPr lang="en-US" b="1"/>
              <a:t>(Trusted) domain specific data repositories</a:t>
            </a:r>
            <a:endParaRPr/>
          </a:p>
          <a:p>
            <a:pPr marL="889000" lvl="1" indent="-288000" algn="l" rtl="0">
              <a:lnSpc>
                <a:spcPct val="100000"/>
              </a:lnSpc>
              <a:spcBef>
                <a:spcPts val="600"/>
              </a:spcBef>
              <a:spcAft>
                <a:spcPts val="0"/>
              </a:spcAft>
              <a:buClr>
                <a:srgbClr val="6A6C76"/>
              </a:buClr>
              <a:buSzPts val="1400"/>
              <a:buFont typeface="Tahoma"/>
              <a:buChar char="•"/>
            </a:pPr>
            <a:r>
              <a:rPr lang="en-US"/>
              <a:t>For high-quality data with a potential for reuse, we recommend you to assure long-term access by publishing them with a trusted repository, like many of the CESSDA archives.</a:t>
            </a:r>
            <a:endParaRPr/>
          </a:p>
          <a:p>
            <a:pPr marL="584200" lvl="0" indent="-454406" algn="l" rtl="0">
              <a:lnSpc>
                <a:spcPct val="100000"/>
              </a:lnSpc>
              <a:spcBef>
                <a:spcPts val="600"/>
              </a:spcBef>
              <a:spcAft>
                <a:spcPts val="0"/>
              </a:spcAft>
              <a:buClr>
                <a:srgbClr val="6A6C76"/>
              </a:buClr>
              <a:buSzPts val="2044"/>
              <a:buFont typeface="Tahoma"/>
              <a:buNone/>
            </a:pPr>
            <a:endParaRPr/>
          </a:p>
          <a:p>
            <a:pPr marL="584200" lvl="0" indent="-584200" algn="l" rtl="0">
              <a:lnSpc>
                <a:spcPct val="100000"/>
              </a:lnSpc>
              <a:spcBef>
                <a:spcPts val="600"/>
              </a:spcBef>
              <a:spcAft>
                <a:spcPts val="0"/>
              </a:spcAft>
              <a:buClr>
                <a:srgbClr val="6A6C76"/>
              </a:buClr>
              <a:buSzPts val="2044"/>
              <a:buFont typeface="Tahoma"/>
              <a:buChar char="•"/>
            </a:pPr>
            <a:r>
              <a:rPr lang="en-US" b="1"/>
              <a:t>Advantage of having expert help within reach </a:t>
            </a:r>
            <a:endParaRPr/>
          </a:p>
          <a:p>
            <a:pPr marL="889000" lvl="1" indent="-288000" algn="l" rtl="0">
              <a:lnSpc>
                <a:spcPct val="100000"/>
              </a:lnSpc>
              <a:spcBef>
                <a:spcPts val="600"/>
              </a:spcBef>
              <a:spcAft>
                <a:spcPts val="0"/>
              </a:spcAft>
              <a:buClr>
                <a:srgbClr val="6A6C76"/>
              </a:buClr>
              <a:buSzPts val="1400"/>
              <a:buFont typeface="Tahoma"/>
              <a:buChar char="•"/>
            </a:pPr>
            <a:r>
              <a:rPr lang="en-US"/>
              <a:t>help you to increase the comprehensibility, visibility, findability, reusability, longevity and the overall quality of your datasets.</a:t>
            </a:r>
            <a:endParaRPr/>
          </a:p>
          <a:p>
            <a:pPr marL="584200" lvl="0" indent="-454406" algn="l" rtl="0">
              <a:lnSpc>
                <a:spcPct val="100000"/>
              </a:lnSpc>
              <a:spcBef>
                <a:spcPts val="600"/>
              </a:spcBef>
              <a:spcAft>
                <a:spcPts val="0"/>
              </a:spcAft>
              <a:buClr>
                <a:srgbClr val="6A6C76"/>
              </a:buClr>
              <a:buSzPts val="2044"/>
              <a:buFont typeface="Tahoma"/>
              <a:buNone/>
            </a:pPr>
            <a:endParaRPr/>
          </a:p>
          <a:p>
            <a:pPr marL="584200" lvl="0" indent="-454406" algn="l" rtl="0">
              <a:lnSpc>
                <a:spcPct val="100000"/>
              </a:lnSpc>
              <a:spcBef>
                <a:spcPts val="600"/>
              </a:spcBef>
              <a:spcAft>
                <a:spcPts val="0"/>
              </a:spcAft>
              <a:buClr>
                <a:srgbClr val="6A6C76"/>
              </a:buClr>
              <a:buSzPts val="2044"/>
              <a:buFont typeface="Tahoma"/>
              <a:buNone/>
            </a:pPr>
            <a:endParaRPr/>
          </a:p>
        </p:txBody>
      </p:sp>
      <p:pic>
        <p:nvPicPr>
          <p:cNvPr id="182" name="Google Shape;182;p16"/>
          <p:cNvPicPr preferRelativeResize="0"/>
          <p:nvPr/>
        </p:nvPicPr>
        <p:blipFill rotWithShape="1">
          <a:blip r:embed="rId3">
            <a:alphaModFix/>
          </a:blip>
          <a:srcRect/>
          <a:stretch/>
        </p:blipFill>
        <p:spPr>
          <a:xfrm>
            <a:off x="12595858" y="6232483"/>
            <a:ext cx="4020956" cy="25252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7"/>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Why publish with CESSDA archives?</a:t>
            </a:r>
            <a:endParaRPr/>
          </a:p>
        </p:txBody>
      </p:sp>
      <p:sp>
        <p:nvSpPr>
          <p:cNvPr id="188" name="Google Shape;188;p17"/>
          <p:cNvSpPr txBox="1">
            <a:spLocks noGrp="1"/>
          </p:cNvSpPr>
          <p:nvPr>
            <p:ph type="body" idx="1"/>
          </p:nvPr>
        </p:nvSpPr>
        <p:spPr>
          <a:xfrm>
            <a:off x="908781" y="2496211"/>
            <a:ext cx="11687077" cy="4998906"/>
          </a:xfrm>
          <a:prstGeom prst="rect">
            <a:avLst/>
          </a:prstGeom>
          <a:noFill/>
          <a:ln>
            <a:noFill/>
          </a:ln>
        </p:spPr>
        <p:txBody>
          <a:bodyPr spcFirstLastPara="1" wrap="square" lIns="91425" tIns="45700" rIns="91425" bIns="45700" anchor="t" anchorCtr="0">
            <a:normAutofit/>
          </a:bodyPr>
          <a:lstStyle/>
          <a:p>
            <a:pPr marL="584200" lvl="0" indent="-584200" algn="l" rtl="0">
              <a:lnSpc>
                <a:spcPct val="100000"/>
              </a:lnSpc>
              <a:spcBef>
                <a:spcPts val="0"/>
              </a:spcBef>
              <a:spcAft>
                <a:spcPts val="0"/>
              </a:spcAft>
              <a:buClr>
                <a:srgbClr val="6A6C76"/>
              </a:buClr>
              <a:buSzPts val="2044"/>
              <a:buFont typeface="Tahoma"/>
              <a:buChar char="•"/>
            </a:pPr>
            <a:r>
              <a:rPr lang="en-US" b="1"/>
              <a:t>Accessible and protected when needed</a:t>
            </a:r>
            <a:endParaRPr/>
          </a:p>
          <a:p>
            <a:pPr marL="889000" lvl="1" indent="-288000" algn="l" rtl="0">
              <a:lnSpc>
                <a:spcPct val="100000"/>
              </a:lnSpc>
              <a:spcBef>
                <a:spcPts val="600"/>
              </a:spcBef>
              <a:spcAft>
                <a:spcPts val="0"/>
              </a:spcAft>
              <a:buClr>
                <a:srgbClr val="6A6C76"/>
              </a:buClr>
              <a:buSzPts val="1400"/>
              <a:buFont typeface="Tahoma"/>
              <a:buChar char="•"/>
            </a:pPr>
            <a:r>
              <a:rPr lang="en-US"/>
              <a:t>CESSDA archives aim to make the research data accessible with as few restrictions as possible, while at the same time protecting (sensitive) personal data from inappropriate access.</a:t>
            </a:r>
            <a:endParaRPr/>
          </a:p>
          <a:p>
            <a:pPr marL="584200" lvl="0" indent="-454406" algn="l" rtl="0">
              <a:lnSpc>
                <a:spcPct val="100000"/>
              </a:lnSpc>
              <a:spcBef>
                <a:spcPts val="600"/>
              </a:spcBef>
              <a:spcAft>
                <a:spcPts val="0"/>
              </a:spcAft>
              <a:buClr>
                <a:srgbClr val="6A6C76"/>
              </a:buClr>
              <a:buSzPts val="2044"/>
              <a:buFont typeface="Tahoma"/>
              <a:buNone/>
            </a:pPr>
            <a:endParaRPr b="1"/>
          </a:p>
          <a:p>
            <a:pPr marL="584200" lvl="0" indent="-584200" algn="l" rtl="0">
              <a:lnSpc>
                <a:spcPct val="100000"/>
              </a:lnSpc>
              <a:spcBef>
                <a:spcPts val="600"/>
              </a:spcBef>
              <a:spcAft>
                <a:spcPts val="0"/>
              </a:spcAft>
              <a:buClr>
                <a:srgbClr val="6A6C76"/>
              </a:buClr>
              <a:buSzPts val="2044"/>
              <a:buFont typeface="Tahoma"/>
              <a:buChar char="•"/>
            </a:pPr>
            <a:r>
              <a:rPr lang="en-US" b="1"/>
              <a:t>Comprehensibility</a:t>
            </a:r>
            <a:endParaRPr/>
          </a:p>
          <a:p>
            <a:pPr marL="889000" lvl="1" indent="-288000" algn="l" rtl="0">
              <a:lnSpc>
                <a:spcPct val="100000"/>
              </a:lnSpc>
              <a:spcBef>
                <a:spcPts val="600"/>
              </a:spcBef>
              <a:spcAft>
                <a:spcPts val="0"/>
              </a:spcAft>
              <a:buClr>
                <a:srgbClr val="6A6C76"/>
              </a:buClr>
              <a:buSzPts val="1400"/>
              <a:buFont typeface="Tahoma"/>
              <a:buChar char="•"/>
            </a:pPr>
            <a:r>
              <a:rPr lang="en-US"/>
              <a:t>CESSDA expert will advise you on what information is needed to understand your data. Ensuring that your metadata is as rich and complete as possible helps in making sure your data meet the F (Findability) and I (interoperability) in FAIR data management.</a:t>
            </a:r>
            <a:endParaRPr/>
          </a:p>
          <a:p>
            <a:pPr marL="584200" lvl="0" indent="-454406" algn="l" rtl="0">
              <a:lnSpc>
                <a:spcPct val="100000"/>
              </a:lnSpc>
              <a:spcBef>
                <a:spcPts val="600"/>
              </a:spcBef>
              <a:spcAft>
                <a:spcPts val="0"/>
              </a:spcAft>
              <a:buClr>
                <a:srgbClr val="6A6C76"/>
              </a:buClr>
              <a:buSzPts val="2044"/>
              <a:buFont typeface="Tahoma"/>
              <a:buNone/>
            </a:pPr>
            <a:endParaRPr b="1"/>
          </a:p>
          <a:p>
            <a:pPr marL="584200" lvl="0" indent="-454406" algn="l" rtl="0">
              <a:lnSpc>
                <a:spcPct val="100000"/>
              </a:lnSpc>
              <a:spcBef>
                <a:spcPts val="600"/>
              </a:spcBef>
              <a:spcAft>
                <a:spcPts val="0"/>
              </a:spcAft>
              <a:buClr>
                <a:srgbClr val="6A6C76"/>
              </a:buClr>
              <a:buSzPts val="2044"/>
              <a:buFont typeface="Tahoma"/>
              <a:buNone/>
            </a:pPr>
            <a:endParaRPr b="1"/>
          </a:p>
        </p:txBody>
      </p:sp>
      <p:pic>
        <p:nvPicPr>
          <p:cNvPr id="189" name="Google Shape;189;p17"/>
          <p:cNvPicPr preferRelativeResize="0"/>
          <p:nvPr/>
        </p:nvPicPr>
        <p:blipFill rotWithShape="1">
          <a:blip r:embed="rId3">
            <a:alphaModFix/>
          </a:blip>
          <a:srcRect/>
          <a:stretch/>
        </p:blipFill>
        <p:spPr>
          <a:xfrm>
            <a:off x="12595858" y="6232483"/>
            <a:ext cx="4020956" cy="252526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8"/>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Why publish with CESSDA archives?</a:t>
            </a:r>
            <a:endParaRPr/>
          </a:p>
        </p:txBody>
      </p:sp>
      <p:sp>
        <p:nvSpPr>
          <p:cNvPr id="195" name="Google Shape;195;p18"/>
          <p:cNvSpPr txBox="1">
            <a:spLocks noGrp="1"/>
          </p:cNvSpPr>
          <p:nvPr>
            <p:ph type="body" idx="1"/>
          </p:nvPr>
        </p:nvSpPr>
        <p:spPr>
          <a:xfrm>
            <a:off x="908781" y="2496211"/>
            <a:ext cx="11687077" cy="4998906"/>
          </a:xfrm>
          <a:prstGeom prst="rect">
            <a:avLst/>
          </a:prstGeom>
          <a:noFill/>
          <a:ln>
            <a:noFill/>
          </a:ln>
        </p:spPr>
        <p:txBody>
          <a:bodyPr spcFirstLastPara="1" wrap="square" lIns="91425" tIns="45700" rIns="91425" bIns="45700" anchor="t" anchorCtr="0">
            <a:normAutofit/>
          </a:bodyPr>
          <a:lstStyle/>
          <a:p>
            <a:pPr marL="584200" lvl="0" indent="-584200" algn="l" rtl="0">
              <a:lnSpc>
                <a:spcPct val="100000"/>
              </a:lnSpc>
              <a:spcBef>
                <a:spcPts val="0"/>
              </a:spcBef>
              <a:spcAft>
                <a:spcPts val="0"/>
              </a:spcAft>
              <a:buClr>
                <a:srgbClr val="6A6C76"/>
              </a:buClr>
              <a:buSzPts val="2044"/>
              <a:buFont typeface="Tahoma"/>
              <a:buChar char="•"/>
            </a:pPr>
            <a:r>
              <a:rPr lang="en-US" b="1"/>
              <a:t>Find ability and visibility</a:t>
            </a:r>
            <a:endParaRPr/>
          </a:p>
          <a:p>
            <a:pPr marL="889000" lvl="1" indent="-288000" algn="l" rtl="0">
              <a:lnSpc>
                <a:spcPct val="100000"/>
              </a:lnSpc>
              <a:spcBef>
                <a:spcPts val="600"/>
              </a:spcBef>
              <a:spcAft>
                <a:spcPts val="0"/>
              </a:spcAft>
              <a:buClr>
                <a:srgbClr val="6A6C76"/>
              </a:buClr>
              <a:buSzPts val="1400"/>
              <a:buFont typeface="Tahoma"/>
              <a:buChar char="•"/>
            </a:pPr>
            <a:r>
              <a:rPr lang="en-US"/>
              <a:t>When you publish your data at a CESSDA archive your data become more visible through data citation, scientific credits, active promotion.</a:t>
            </a:r>
            <a:endParaRPr/>
          </a:p>
          <a:p>
            <a:pPr marL="584200" lvl="0" indent="-454406" algn="l" rtl="0">
              <a:lnSpc>
                <a:spcPct val="100000"/>
              </a:lnSpc>
              <a:spcBef>
                <a:spcPts val="600"/>
              </a:spcBef>
              <a:spcAft>
                <a:spcPts val="0"/>
              </a:spcAft>
              <a:buClr>
                <a:srgbClr val="6A6C76"/>
              </a:buClr>
              <a:buSzPts val="2044"/>
              <a:buFont typeface="Tahoma"/>
              <a:buNone/>
            </a:pPr>
            <a:endParaRPr b="1"/>
          </a:p>
          <a:p>
            <a:pPr marL="584200" lvl="0" indent="-584200" algn="l" rtl="0">
              <a:lnSpc>
                <a:spcPct val="100000"/>
              </a:lnSpc>
              <a:spcBef>
                <a:spcPts val="600"/>
              </a:spcBef>
              <a:spcAft>
                <a:spcPts val="0"/>
              </a:spcAft>
              <a:buClr>
                <a:srgbClr val="6A6C76"/>
              </a:buClr>
              <a:buSzPts val="2044"/>
              <a:buFont typeface="Tahoma"/>
              <a:buChar char="•"/>
            </a:pPr>
            <a:r>
              <a:rPr lang="en-US" b="1"/>
              <a:t>Accessibility and reusability</a:t>
            </a:r>
            <a:endParaRPr/>
          </a:p>
          <a:p>
            <a:pPr marL="889000" lvl="1" indent="-288000" algn="l" rtl="0">
              <a:lnSpc>
                <a:spcPct val="100000"/>
              </a:lnSpc>
              <a:spcBef>
                <a:spcPts val="600"/>
              </a:spcBef>
              <a:spcAft>
                <a:spcPts val="0"/>
              </a:spcAft>
              <a:buClr>
                <a:srgbClr val="6A6C76"/>
              </a:buClr>
              <a:buSzPts val="1400"/>
              <a:buFont typeface="Tahoma"/>
              <a:buChar char="•"/>
            </a:pPr>
            <a:r>
              <a:rPr lang="en-US"/>
              <a:t>With a combination of data licensing (see 'Data licenses') and access categories (see 'Access categories') CESSDA data archives can control the exact level of access and permitted reuse.</a:t>
            </a:r>
            <a:endParaRPr/>
          </a:p>
          <a:p>
            <a:pPr marL="584200" lvl="0" indent="-454406" algn="l" rtl="0">
              <a:lnSpc>
                <a:spcPct val="100000"/>
              </a:lnSpc>
              <a:spcBef>
                <a:spcPts val="600"/>
              </a:spcBef>
              <a:spcAft>
                <a:spcPts val="0"/>
              </a:spcAft>
              <a:buClr>
                <a:srgbClr val="6A6C76"/>
              </a:buClr>
              <a:buSzPts val="2044"/>
              <a:buFont typeface="Tahoma"/>
              <a:buNone/>
            </a:pPr>
            <a:endParaRPr b="1"/>
          </a:p>
          <a:p>
            <a:pPr marL="584200" lvl="0" indent="-454406" algn="l" rtl="0">
              <a:lnSpc>
                <a:spcPct val="100000"/>
              </a:lnSpc>
              <a:spcBef>
                <a:spcPts val="600"/>
              </a:spcBef>
              <a:spcAft>
                <a:spcPts val="0"/>
              </a:spcAft>
              <a:buClr>
                <a:srgbClr val="6A6C76"/>
              </a:buClr>
              <a:buSzPts val="2044"/>
              <a:buFont typeface="Tahoma"/>
              <a:buNone/>
            </a:pPr>
            <a:endParaRPr b="1"/>
          </a:p>
          <a:p>
            <a:pPr marL="584200" lvl="0" indent="-454406" algn="l" rtl="0">
              <a:lnSpc>
                <a:spcPct val="100000"/>
              </a:lnSpc>
              <a:spcBef>
                <a:spcPts val="600"/>
              </a:spcBef>
              <a:spcAft>
                <a:spcPts val="0"/>
              </a:spcAft>
              <a:buClr>
                <a:srgbClr val="6A6C76"/>
              </a:buClr>
              <a:buSzPts val="2044"/>
              <a:buFont typeface="Tahoma"/>
              <a:buNone/>
            </a:pPr>
            <a:endParaRPr b="1"/>
          </a:p>
          <a:p>
            <a:pPr marL="584200" lvl="0" indent="-454406" algn="l" rtl="0">
              <a:lnSpc>
                <a:spcPct val="100000"/>
              </a:lnSpc>
              <a:spcBef>
                <a:spcPts val="600"/>
              </a:spcBef>
              <a:spcAft>
                <a:spcPts val="0"/>
              </a:spcAft>
              <a:buClr>
                <a:srgbClr val="6A6C76"/>
              </a:buClr>
              <a:buSzPts val="2044"/>
              <a:buFont typeface="Tahoma"/>
              <a:buNone/>
            </a:pPr>
            <a:endParaRPr b="1"/>
          </a:p>
        </p:txBody>
      </p:sp>
      <p:pic>
        <p:nvPicPr>
          <p:cNvPr id="196" name="Google Shape;196;p18"/>
          <p:cNvPicPr preferRelativeResize="0"/>
          <p:nvPr/>
        </p:nvPicPr>
        <p:blipFill rotWithShape="1">
          <a:blip r:embed="rId3">
            <a:alphaModFix/>
          </a:blip>
          <a:srcRect/>
          <a:stretch/>
        </p:blipFill>
        <p:spPr>
          <a:xfrm>
            <a:off x="12595858" y="6232483"/>
            <a:ext cx="4020956" cy="252526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9"/>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Why publish with CESSDA archives?</a:t>
            </a:r>
            <a:endParaRPr/>
          </a:p>
        </p:txBody>
      </p:sp>
      <p:sp>
        <p:nvSpPr>
          <p:cNvPr id="202" name="Google Shape;202;p19"/>
          <p:cNvSpPr txBox="1">
            <a:spLocks noGrp="1"/>
          </p:cNvSpPr>
          <p:nvPr>
            <p:ph type="body" idx="1"/>
          </p:nvPr>
        </p:nvSpPr>
        <p:spPr>
          <a:xfrm>
            <a:off x="908781" y="2496210"/>
            <a:ext cx="11687077" cy="5440781"/>
          </a:xfrm>
          <a:prstGeom prst="rect">
            <a:avLst/>
          </a:prstGeom>
          <a:noFill/>
          <a:ln>
            <a:noFill/>
          </a:ln>
        </p:spPr>
        <p:txBody>
          <a:bodyPr spcFirstLastPara="1" wrap="square" lIns="91425" tIns="45700" rIns="91425" bIns="45700" anchor="t" anchorCtr="0">
            <a:normAutofit/>
          </a:bodyPr>
          <a:lstStyle/>
          <a:p>
            <a:pPr marL="584200" lvl="0" indent="-584200" algn="l" rtl="0">
              <a:lnSpc>
                <a:spcPct val="100000"/>
              </a:lnSpc>
              <a:spcBef>
                <a:spcPts val="0"/>
              </a:spcBef>
              <a:spcAft>
                <a:spcPts val="0"/>
              </a:spcAft>
              <a:buClr>
                <a:srgbClr val="6A6C76"/>
              </a:buClr>
              <a:buSzPts val="2044"/>
              <a:buFont typeface="Tahoma"/>
              <a:buChar char="•"/>
            </a:pPr>
            <a:r>
              <a:rPr lang="en-US" b="1"/>
              <a:t>Longivity</a:t>
            </a:r>
            <a:endParaRPr b="1"/>
          </a:p>
          <a:p>
            <a:pPr marL="889000" lvl="1" indent="-288000" algn="l" rtl="0">
              <a:lnSpc>
                <a:spcPct val="100000"/>
              </a:lnSpc>
              <a:spcBef>
                <a:spcPts val="600"/>
              </a:spcBef>
              <a:spcAft>
                <a:spcPts val="0"/>
              </a:spcAft>
              <a:buClr>
                <a:srgbClr val="6A6C76"/>
              </a:buClr>
              <a:buSzPts val="1400"/>
              <a:buFont typeface="Tahoma"/>
              <a:buChar char="•"/>
            </a:pPr>
            <a:r>
              <a:rPr lang="en-US"/>
              <a:t>Experts at CESSDA archives add to the longevity of your datasets in the following ways: advice on the best file formats for long-term preservation; expertise and services to convert data to new formats; add value to the data, for instance by new functionality to query the data.</a:t>
            </a:r>
            <a:endParaRPr/>
          </a:p>
          <a:p>
            <a:pPr marL="584200" lvl="0" indent="-584200" algn="l" rtl="0">
              <a:lnSpc>
                <a:spcPct val="100000"/>
              </a:lnSpc>
              <a:spcBef>
                <a:spcPts val="600"/>
              </a:spcBef>
              <a:spcAft>
                <a:spcPts val="0"/>
              </a:spcAft>
              <a:buClr>
                <a:srgbClr val="6A6C76"/>
              </a:buClr>
              <a:buSzPts val="2044"/>
              <a:buFont typeface="Tahoma"/>
              <a:buChar char="•"/>
            </a:pPr>
            <a:r>
              <a:rPr lang="en-US" b="1"/>
              <a:t>Quality</a:t>
            </a:r>
            <a:endParaRPr/>
          </a:p>
          <a:p>
            <a:pPr marL="889000" lvl="1" indent="-288000" algn="l" rtl="0">
              <a:lnSpc>
                <a:spcPct val="100000"/>
              </a:lnSpc>
              <a:spcBef>
                <a:spcPts val="600"/>
              </a:spcBef>
              <a:spcAft>
                <a:spcPts val="0"/>
              </a:spcAft>
              <a:buClr>
                <a:srgbClr val="6A6C76"/>
              </a:buClr>
              <a:buSzPts val="1400"/>
              <a:buFont typeface="Tahoma"/>
              <a:buChar char="•"/>
            </a:pPr>
            <a:r>
              <a:rPr lang="en-US"/>
              <a:t>In several CESSDA archives, an expert will review the quality your data by judging e.g. the content of the study,  methodology, relevance, legal consistency and documentation of materials.</a:t>
            </a:r>
            <a:endParaRPr/>
          </a:p>
          <a:p>
            <a:pPr marL="584200" lvl="0" indent="-454406" algn="l" rtl="0">
              <a:lnSpc>
                <a:spcPct val="100000"/>
              </a:lnSpc>
              <a:spcBef>
                <a:spcPts val="600"/>
              </a:spcBef>
              <a:spcAft>
                <a:spcPts val="0"/>
              </a:spcAft>
              <a:buClr>
                <a:srgbClr val="6A6C76"/>
              </a:buClr>
              <a:buSzPts val="2044"/>
              <a:buFont typeface="Tahoma"/>
              <a:buNone/>
            </a:pPr>
            <a:endParaRPr b="1"/>
          </a:p>
          <a:p>
            <a:pPr marL="584200" lvl="0" indent="-454406" algn="l" rtl="0">
              <a:lnSpc>
                <a:spcPct val="100000"/>
              </a:lnSpc>
              <a:spcBef>
                <a:spcPts val="600"/>
              </a:spcBef>
              <a:spcAft>
                <a:spcPts val="0"/>
              </a:spcAft>
              <a:buClr>
                <a:srgbClr val="6A6C76"/>
              </a:buClr>
              <a:buSzPts val="2044"/>
              <a:buFont typeface="Tahoma"/>
              <a:buNone/>
            </a:pPr>
            <a:endParaRPr b="1"/>
          </a:p>
        </p:txBody>
      </p:sp>
      <p:pic>
        <p:nvPicPr>
          <p:cNvPr id="203" name="Google Shape;203;p19"/>
          <p:cNvPicPr preferRelativeResize="0"/>
          <p:nvPr/>
        </p:nvPicPr>
        <p:blipFill rotWithShape="1">
          <a:blip r:embed="rId3">
            <a:alphaModFix/>
          </a:blip>
          <a:srcRect/>
          <a:stretch/>
        </p:blipFill>
        <p:spPr>
          <a:xfrm>
            <a:off x="12595858" y="6232483"/>
            <a:ext cx="4020956" cy="25252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body" idx="1"/>
          </p:nvPr>
        </p:nvSpPr>
        <p:spPr>
          <a:xfrm>
            <a:off x="908781" y="2386482"/>
            <a:ext cx="11728227" cy="684895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6A6C76"/>
              </a:buClr>
              <a:buSzPts val="2044"/>
              <a:buFont typeface="Tahoma"/>
              <a:buNone/>
            </a:pPr>
            <a:r>
              <a:rPr lang="en-US"/>
              <a:t>Archiving and publishing your data properly will enable both your future self as well as future others to get the most out of your data.</a:t>
            </a:r>
            <a:endParaRPr/>
          </a:p>
          <a:p>
            <a:pPr marL="0" lvl="0" indent="0" algn="l" rtl="0">
              <a:lnSpc>
                <a:spcPct val="120000"/>
              </a:lnSpc>
              <a:spcBef>
                <a:spcPts val="600"/>
              </a:spcBef>
              <a:spcAft>
                <a:spcPts val="0"/>
              </a:spcAft>
              <a:buClr>
                <a:srgbClr val="6A6C76"/>
              </a:buClr>
              <a:buSzPts val="2044"/>
              <a:buFont typeface="Tahoma"/>
              <a:buNone/>
            </a:pPr>
            <a:endParaRPr/>
          </a:p>
          <a:p>
            <a:pPr marL="0" lvl="0" indent="0" algn="l" rtl="0">
              <a:lnSpc>
                <a:spcPct val="120000"/>
              </a:lnSpc>
              <a:spcBef>
                <a:spcPts val="600"/>
              </a:spcBef>
              <a:spcAft>
                <a:spcPts val="0"/>
              </a:spcAft>
              <a:buClr>
                <a:srgbClr val="6A6C76"/>
              </a:buClr>
              <a:buSzPts val="2044"/>
              <a:buFont typeface="Tahoma"/>
              <a:buNone/>
            </a:pPr>
            <a:r>
              <a:rPr lang="en-US"/>
              <a:t>Areas to be covered:</a:t>
            </a:r>
            <a:endParaRPr/>
          </a:p>
          <a:p>
            <a:pPr marL="584200" lvl="0" indent="-584200" algn="l" rtl="0">
              <a:lnSpc>
                <a:spcPct val="120000"/>
              </a:lnSpc>
              <a:spcBef>
                <a:spcPts val="600"/>
              </a:spcBef>
              <a:spcAft>
                <a:spcPts val="0"/>
              </a:spcAft>
              <a:buClr>
                <a:srgbClr val="6A6C76"/>
              </a:buClr>
              <a:buSzPts val="2044"/>
              <a:buFont typeface="Tahoma"/>
              <a:buChar char="•"/>
            </a:pPr>
            <a:r>
              <a:rPr lang="en-US"/>
              <a:t>Reasons to archive &amp; publish;</a:t>
            </a:r>
            <a:endParaRPr/>
          </a:p>
          <a:p>
            <a:pPr marL="584200" lvl="0" indent="-584200" algn="l" rtl="0">
              <a:lnSpc>
                <a:spcPct val="120000"/>
              </a:lnSpc>
              <a:spcBef>
                <a:spcPts val="600"/>
              </a:spcBef>
              <a:spcAft>
                <a:spcPts val="0"/>
              </a:spcAft>
              <a:buClr>
                <a:srgbClr val="6A6C76"/>
              </a:buClr>
              <a:buSzPts val="2044"/>
              <a:buFont typeface="Tahoma"/>
              <a:buChar char="•"/>
            </a:pPr>
            <a:r>
              <a:rPr lang="en-US"/>
              <a:t>Data publication;</a:t>
            </a:r>
            <a:endParaRPr/>
          </a:p>
          <a:p>
            <a:pPr marL="584200" lvl="0" indent="-584200" algn="l" rtl="0">
              <a:lnSpc>
                <a:spcPct val="120000"/>
              </a:lnSpc>
              <a:spcBef>
                <a:spcPts val="600"/>
              </a:spcBef>
              <a:spcAft>
                <a:spcPts val="0"/>
              </a:spcAft>
              <a:buClr>
                <a:srgbClr val="6A6C76"/>
              </a:buClr>
              <a:buSzPts val="2044"/>
              <a:buFont typeface="Tahoma"/>
              <a:buChar char="•"/>
            </a:pPr>
            <a:r>
              <a:rPr lang="en-US"/>
              <a:t>Different data publication routes;</a:t>
            </a:r>
            <a:endParaRPr/>
          </a:p>
          <a:p>
            <a:pPr marL="584200" lvl="0" indent="-584200" algn="l" rtl="0">
              <a:lnSpc>
                <a:spcPct val="120000"/>
              </a:lnSpc>
              <a:spcBef>
                <a:spcPts val="600"/>
              </a:spcBef>
              <a:spcAft>
                <a:spcPts val="0"/>
              </a:spcAft>
              <a:buClr>
                <a:srgbClr val="6A6C76"/>
              </a:buClr>
              <a:buSzPts val="2044"/>
              <a:buFont typeface="Tahoma"/>
              <a:buChar char="•"/>
            </a:pPr>
            <a:r>
              <a:rPr lang="en-US"/>
              <a:t>Domain specific data repository;</a:t>
            </a:r>
            <a:endParaRPr/>
          </a:p>
          <a:p>
            <a:pPr marL="584200" lvl="0" indent="-584200" algn="l" rtl="0">
              <a:lnSpc>
                <a:spcPct val="120000"/>
              </a:lnSpc>
              <a:spcBef>
                <a:spcPts val="600"/>
              </a:spcBef>
              <a:spcAft>
                <a:spcPts val="0"/>
              </a:spcAft>
              <a:buClr>
                <a:srgbClr val="6A6C76"/>
              </a:buClr>
              <a:buSzPts val="2044"/>
              <a:buFont typeface="Tahoma"/>
              <a:buChar char="•"/>
            </a:pPr>
            <a:r>
              <a:rPr lang="en-US"/>
              <a:t>Publishing with CESSDA archives;</a:t>
            </a:r>
            <a:endParaRPr/>
          </a:p>
          <a:p>
            <a:pPr marL="584200" lvl="0" indent="-584200" algn="l" rtl="0">
              <a:lnSpc>
                <a:spcPct val="120000"/>
              </a:lnSpc>
              <a:spcBef>
                <a:spcPts val="600"/>
              </a:spcBef>
              <a:spcAft>
                <a:spcPts val="0"/>
              </a:spcAft>
              <a:buClr>
                <a:srgbClr val="6A6C76"/>
              </a:buClr>
              <a:buSzPts val="2044"/>
              <a:buFont typeface="Tahoma"/>
              <a:buChar char="•"/>
            </a:pPr>
            <a:r>
              <a:rPr lang="en-US"/>
              <a:t>Promoting data publication.</a:t>
            </a:r>
            <a:endParaRPr/>
          </a:p>
          <a:p>
            <a:pPr marL="584200" lvl="0" indent="-454406" algn="l" rtl="0">
              <a:lnSpc>
                <a:spcPct val="120000"/>
              </a:lnSpc>
              <a:spcBef>
                <a:spcPts val="600"/>
              </a:spcBef>
              <a:spcAft>
                <a:spcPts val="0"/>
              </a:spcAft>
              <a:buClr>
                <a:srgbClr val="6A6C76"/>
              </a:buClr>
              <a:buSzPts val="2044"/>
              <a:buFont typeface="Tahoma"/>
              <a:buNone/>
            </a:pPr>
            <a:endParaRPr/>
          </a:p>
        </p:txBody>
      </p:sp>
      <p:sp>
        <p:nvSpPr>
          <p:cNvPr id="85" name="Google Shape;85;p2"/>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Overview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0"/>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For in-depth information check…</a:t>
            </a:r>
            <a:endParaRPr/>
          </a:p>
        </p:txBody>
      </p:sp>
      <p:pic>
        <p:nvPicPr>
          <p:cNvPr id="209" name="Google Shape;209;p20"/>
          <p:cNvPicPr preferRelativeResize="0"/>
          <p:nvPr/>
        </p:nvPicPr>
        <p:blipFill rotWithShape="1">
          <a:blip r:embed="rId3">
            <a:alphaModFix/>
          </a:blip>
          <a:srcRect/>
          <a:stretch/>
        </p:blipFill>
        <p:spPr>
          <a:xfrm>
            <a:off x="2007108" y="1882574"/>
            <a:ext cx="12952476" cy="704855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How to make data more „visible“ …</a:t>
            </a:r>
            <a:endParaRPr/>
          </a:p>
        </p:txBody>
      </p:sp>
      <p:sp>
        <p:nvSpPr>
          <p:cNvPr id="215" name="Google Shape;215;p21"/>
          <p:cNvSpPr txBox="1">
            <a:spLocks noGrp="1"/>
          </p:cNvSpPr>
          <p:nvPr>
            <p:ph type="body" idx="1"/>
          </p:nvPr>
        </p:nvSpPr>
        <p:spPr>
          <a:xfrm>
            <a:off x="908781" y="2496210"/>
            <a:ext cx="11687077" cy="5440781"/>
          </a:xfrm>
          <a:prstGeom prst="rect">
            <a:avLst/>
          </a:prstGeom>
          <a:noFill/>
          <a:ln>
            <a:noFill/>
          </a:ln>
        </p:spPr>
        <p:txBody>
          <a:bodyPr spcFirstLastPara="1" wrap="square" lIns="91425" tIns="45700" rIns="91425" bIns="45700" anchor="t" anchorCtr="0">
            <a:normAutofit/>
          </a:bodyPr>
          <a:lstStyle/>
          <a:p>
            <a:pPr marL="584200" lvl="0" indent="-454406" algn="l" rtl="0">
              <a:lnSpc>
                <a:spcPct val="100000"/>
              </a:lnSpc>
              <a:spcBef>
                <a:spcPts val="0"/>
              </a:spcBef>
              <a:spcAft>
                <a:spcPts val="0"/>
              </a:spcAft>
              <a:buClr>
                <a:srgbClr val="6A6C76"/>
              </a:buClr>
              <a:buSzPts val="2044"/>
              <a:buFont typeface="Tahoma"/>
              <a:buNone/>
            </a:pPr>
            <a:endParaRPr/>
          </a:p>
          <a:p>
            <a:pPr marL="584200" lvl="0" indent="-584200" algn="l" rtl="0">
              <a:lnSpc>
                <a:spcPct val="100000"/>
              </a:lnSpc>
              <a:spcBef>
                <a:spcPts val="600"/>
              </a:spcBef>
              <a:spcAft>
                <a:spcPts val="0"/>
              </a:spcAft>
              <a:buClr>
                <a:srgbClr val="6A6C76"/>
              </a:buClr>
              <a:buSzPts val="2044"/>
              <a:buFont typeface="Tahoma"/>
              <a:buChar char="•"/>
            </a:pPr>
            <a:r>
              <a:rPr lang="en-US"/>
              <a:t>Choose open access</a:t>
            </a:r>
            <a:endParaRPr/>
          </a:p>
          <a:p>
            <a:pPr marL="584200" lvl="0" indent="-584200" algn="l" rtl="0">
              <a:lnSpc>
                <a:spcPct val="100000"/>
              </a:lnSpc>
              <a:spcBef>
                <a:spcPts val="600"/>
              </a:spcBef>
              <a:spcAft>
                <a:spcPts val="0"/>
              </a:spcAft>
              <a:buClr>
                <a:srgbClr val="6A6C76"/>
              </a:buClr>
              <a:buSzPts val="2044"/>
              <a:buFont typeface="Tahoma"/>
              <a:buChar char="•"/>
            </a:pPr>
            <a:r>
              <a:rPr lang="en-US"/>
              <a:t>Licence your data</a:t>
            </a:r>
            <a:endParaRPr/>
          </a:p>
          <a:p>
            <a:pPr marL="584200" lvl="0" indent="-584200" algn="l" rtl="0">
              <a:lnSpc>
                <a:spcPct val="100000"/>
              </a:lnSpc>
              <a:spcBef>
                <a:spcPts val="600"/>
              </a:spcBef>
              <a:spcAft>
                <a:spcPts val="0"/>
              </a:spcAft>
              <a:buClr>
                <a:srgbClr val="6A6C76"/>
              </a:buClr>
              <a:buSzPts val="2044"/>
              <a:buFont typeface="Tahoma"/>
              <a:buChar char="•"/>
            </a:pPr>
            <a:r>
              <a:rPr lang="en-US"/>
              <a:t>Always cite your data</a:t>
            </a:r>
            <a:endParaRPr/>
          </a:p>
          <a:p>
            <a:pPr marL="584200" lvl="0" indent="-584200" algn="l" rtl="0">
              <a:lnSpc>
                <a:spcPct val="100000"/>
              </a:lnSpc>
              <a:spcBef>
                <a:spcPts val="600"/>
              </a:spcBef>
              <a:spcAft>
                <a:spcPts val="0"/>
              </a:spcAft>
              <a:buClr>
                <a:srgbClr val="6A6C76"/>
              </a:buClr>
              <a:buSzPts val="2044"/>
              <a:buFont typeface="Tahoma"/>
              <a:buChar char="•"/>
            </a:pPr>
            <a:r>
              <a:rPr lang="en-US"/>
              <a:t>Publish in a data journal</a:t>
            </a:r>
            <a:endParaRPr/>
          </a:p>
          <a:p>
            <a:pPr marL="584200" lvl="0" indent="-584200" algn="l" rtl="0">
              <a:lnSpc>
                <a:spcPct val="100000"/>
              </a:lnSpc>
              <a:spcBef>
                <a:spcPts val="600"/>
              </a:spcBef>
              <a:spcAft>
                <a:spcPts val="0"/>
              </a:spcAft>
              <a:buClr>
                <a:srgbClr val="6A6C76"/>
              </a:buClr>
              <a:buSzPts val="2044"/>
              <a:buFont typeface="Tahoma"/>
              <a:buChar char="•"/>
            </a:pPr>
            <a:r>
              <a:rPr lang="en-US"/>
              <a:t>Teach with your data set</a:t>
            </a:r>
            <a:endParaRPr/>
          </a:p>
          <a:p>
            <a:pPr marL="584200" lvl="0" indent="-584200" algn="l" rtl="0">
              <a:lnSpc>
                <a:spcPct val="100000"/>
              </a:lnSpc>
              <a:spcBef>
                <a:spcPts val="600"/>
              </a:spcBef>
              <a:spcAft>
                <a:spcPts val="0"/>
              </a:spcAft>
              <a:buClr>
                <a:srgbClr val="6A6C76"/>
              </a:buClr>
              <a:buSzPts val="2044"/>
              <a:buFont typeface="Tahoma"/>
              <a:buChar char="•"/>
            </a:pPr>
            <a:r>
              <a:rPr lang="en-US"/>
              <a:t>Choose a data repository which promotes your data</a:t>
            </a:r>
            <a:endParaRPr/>
          </a:p>
          <a:p>
            <a:pPr marL="584200" lvl="0" indent="-584200" algn="l" rtl="0">
              <a:lnSpc>
                <a:spcPct val="100000"/>
              </a:lnSpc>
              <a:spcBef>
                <a:spcPts val="600"/>
              </a:spcBef>
              <a:spcAft>
                <a:spcPts val="0"/>
              </a:spcAft>
              <a:buClr>
                <a:srgbClr val="6A6C76"/>
              </a:buClr>
              <a:buSzPts val="2044"/>
              <a:buFont typeface="Tahoma"/>
              <a:buChar char="•"/>
            </a:pPr>
            <a:r>
              <a:rPr lang="en-US"/>
              <a:t>Grow your data‘s impact with altmetrics</a:t>
            </a:r>
            <a:endParaRPr/>
          </a:p>
          <a:p>
            <a:pPr marL="584200" lvl="0" indent="-454406" algn="l" rtl="0">
              <a:lnSpc>
                <a:spcPct val="100000"/>
              </a:lnSpc>
              <a:spcBef>
                <a:spcPts val="600"/>
              </a:spcBef>
              <a:spcAft>
                <a:spcPts val="0"/>
              </a:spcAft>
              <a:buClr>
                <a:srgbClr val="6A6C76"/>
              </a:buClr>
              <a:buSzPts val="2044"/>
              <a:buFont typeface="Tahoma"/>
              <a:buNone/>
            </a:pPr>
            <a:endParaRPr/>
          </a:p>
        </p:txBody>
      </p:sp>
      <p:pic>
        <p:nvPicPr>
          <p:cNvPr id="216" name="Google Shape;216;p21"/>
          <p:cNvPicPr preferRelativeResize="0"/>
          <p:nvPr/>
        </p:nvPicPr>
        <p:blipFill rotWithShape="1">
          <a:blip r:embed="rId3">
            <a:alphaModFix/>
          </a:blip>
          <a:srcRect/>
          <a:stretch/>
        </p:blipFill>
        <p:spPr>
          <a:xfrm>
            <a:off x="9460992" y="6138569"/>
            <a:ext cx="7119899" cy="272953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2"/>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Hands-on</a:t>
            </a:r>
            <a:endParaRPr/>
          </a:p>
        </p:txBody>
      </p:sp>
      <p:sp>
        <p:nvSpPr>
          <p:cNvPr id="222" name="Google Shape;222;p22"/>
          <p:cNvSpPr txBox="1">
            <a:spLocks noGrp="1"/>
          </p:cNvSpPr>
          <p:nvPr>
            <p:ph type="body" idx="1"/>
          </p:nvPr>
        </p:nvSpPr>
        <p:spPr>
          <a:xfrm>
            <a:off x="908781" y="2496210"/>
            <a:ext cx="11687077" cy="5440781"/>
          </a:xfrm>
          <a:prstGeom prst="rect">
            <a:avLst/>
          </a:prstGeom>
          <a:noFill/>
          <a:ln>
            <a:noFill/>
          </a:ln>
        </p:spPr>
        <p:txBody>
          <a:bodyPr spcFirstLastPara="1" wrap="square" lIns="91425" tIns="45700" rIns="91425" bIns="45700" anchor="t" anchorCtr="0">
            <a:normAutofit/>
          </a:bodyPr>
          <a:lstStyle/>
          <a:p>
            <a:pPr marL="584200" lvl="0" indent="-454406" algn="l" rtl="0">
              <a:lnSpc>
                <a:spcPct val="100000"/>
              </a:lnSpc>
              <a:spcBef>
                <a:spcPts val="0"/>
              </a:spcBef>
              <a:spcAft>
                <a:spcPts val="0"/>
              </a:spcAft>
              <a:buClr>
                <a:srgbClr val="6A6C76"/>
              </a:buClr>
              <a:buSzPts val="2044"/>
              <a:buFont typeface="Tahoma"/>
              <a:buNone/>
            </a:pPr>
            <a:endParaRPr/>
          </a:p>
          <a:p>
            <a:pPr marL="584200" lvl="0" indent="-584200" algn="l" rtl="0">
              <a:lnSpc>
                <a:spcPct val="100000"/>
              </a:lnSpc>
              <a:spcBef>
                <a:spcPts val="600"/>
              </a:spcBef>
              <a:spcAft>
                <a:spcPts val="0"/>
              </a:spcAft>
              <a:buClr>
                <a:srgbClr val="6A6C76"/>
              </a:buClr>
              <a:buSzPts val="2044"/>
              <a:buFont typeface="Tahoma"/>
              <a:buChar char="•"/>
            </a:pPr>
            <a:r>
              <a:rPr lang="en-US"/>
              <a:t>1) Check if and how data is cited in the article</a:t>
            </a:r>
            <a:endParaRPr/>
          </a:p>
          <a:p>
            <a:pPr marL="584200" lvl="0" indent="-454406" algn="l" rtl="0">
              <a:lnSpc>
                <a:spcPct val="100000"/>
              </a:lnSpc>
              <a:spcBef>
                <a:spcPts val="600"/>
              </a:spcBef>
              <a:spcAft>
                <a:spcPts val="0"/>
              </a:spcAft>
              <a:buClr>
                <a:srgbClr val="6A6C76"/>
              </a:buClr>
              <a:buSzPts val="2044"/>
              <a:buFont typeface="Tahoma"/>
              <a:buNone/>
            </a:pPr>
            <a:endParaRPr/>
          </a:p>
          <a:p>
            <a:pPr marL="584200" lvl="0" indent="-584200" algn="l" rtl="0">
              <a:lnSpc>
                <a:spcPct val="100000"/>
              </a:lnSpc>
              <a:spcBef>
                <a:spcPts val="600"/>
              </a:spcBef>
              <a:spcAft>
                <a:spcPts val="0"/>
              </a:spcAft>
              <a:buClr>
                <a:srgbClr val="6A6C76"/>
              </a:buClr>
              <a:buSzPts val="2044"/>
              <a:buFont typeface="Tahoma"/>
              <a:buChar char="•"/>
            </a:pPr>
            <a:r>
              <a:rPr lang="en-US"/>
              <a:t>2) Prepare a Study description (ADP)</a:t>
            </a:r>
            <a:endParaRPr/>
          </a:p>
          <a:p>
            <a:pPr marL="584200" lvl="0" indent="-454406" algn="l" rtl="0">
              <a:lnSpc>
                <a:spcPct val="100000"/>
              </a:lnSpc>
              <a:spcBef>
                <a:spcPts val="600"/>
              </a:spcBef>
              <a:spcAft>
                <a:spcPts val="0"/>
              </a:spcAft>
              <a:buClr>
                <a:srgbClr val="6A6C76"/>
              </a:buClr>
              <a:buSzPts val="2044"/>
              <a:buFont typeface="Tahoma"/>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3"/>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Cite the data - ADP</a:t>
            </a:r>
            <a:endParaRPr/>
          </a:p>
        </p:txBody>
      </p:sp>
      <p:sp>
        <p:nvSpPr>
          <p:cNvPr id="228" name="Google Shape;228;p23"/>
          <p:cNvSpPr txBox="1">
            <a:spLocks noGrp="1"/>
          </p:cNvSpPr>
          <p:nvPr>
            <p:ph type="body" idx="1"/>
          </p:nvPr>
        </p:nvSpPr>
        <p:spPr>
          <a:xfrm>
            <a:off x="908781" y="2496211"/>
            <a:ext cx="15038355" cy="238059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6A6C76"/>
              </a:buClr>
              <a:buSzPts val="2044"/>
              <a:buFont typeface="Tahoma"/>
              <a:buNone/>
            </a:pPr>
            <a:r>
              <a:rPr lang="en-US"/>
              <a:t>The citation is composed of:</a:t>
            </a:r>
            <a:endParaRPr/>
          </a:p>
          <a:p>
            <a:pPr marL="584200" lvl="0" indent="-584200" algn="l" rtl="0">
              <a:lnSpc>
                <a:spcPct val="100000"/>
              </a:lnSpc>
              <a:spcBef>
                <a:spcPts val="600"/>
              </a:spcBef>
              <a:spcAft>
                <a:spcPts val="0"/>
              </a:spcAft>
              <a:buClr>
                <a:srgbClr val="6A6C76"/>
              </a:buClr>
              <a:buSzPts val="2044"/>
              <a:buFont typeface="Tahoma"/>
              <a:buChar char="•"/>
            </a:pPr>
            <a:r>
              <a:rPr lang="en-US"/>
              <a:t>[Principal Investigators]. ([Version Year]). [Title]. Slovenia, Ljubljana: Univerza v Ljubljani = University of Ljubljana, Arhiv družboslovnih podatkov = Social Science Data Archives. [Study Number] Accessible at: [link]</a:t>
            </a:r>
            <a:endParaRPr/>
          </a:p>
          <a:p>
            <a:pPr marL="584200" lvl="0" indent="-454406" algn="l" rtl="0">
              <a:lnSpc>
                <a:spcPct val="100000"/>
              </a:lnSpc>
              <a:spcBef>
                <a:spcPts val="600"/>
              </a:spcBef>
              <a:spcAft>
                <a:spcPts val="0"/>
              </a:spcAft>
              <a:buClr>
                <a:srgbClr val="6A6C76"/>
              </a:buClr>
              <a:buSzPts val="2044"/>
              <a:buFont typeface="Tahoma"/>
              <a:buNone/>
            </a:pPr>
            <a:endParaRPr/>
          </a:p>
        </p:txBody>
      </p:sp>
      <p:pic>
        <p:nvPicPr>
          <p:cNvPr id="229" name="Google Shape;229;p23"/>
          <p:cNvPicPr preferRelativeResize="0"/>
          <p:nvPr/>
        </p:nvPicPr>
        <p:blipFill rotWithShape="1">
          <a:blip r:embed="rId3">
            <a:alphaModFix/>
          </a:blip>
          <a:srcRect/>
          <a:stretch/>
        </p:blipFill>
        <p:spPr>
          <a:xfrm>
            <a:off x="908780" y="5259484"/>
            <a:ext cx="15038355" cy="2116782"/>
          </a:xfrm>
          <a:prstGeom prst="rect">
            <a:avLst/>
          </a:prstGeom>
          <a:noFill/>
          <a:ln>
            <a:noFill/>
          </a:ln>
        </p:spPr>
      </p:pic>
      <p:sp>
        <p:nvSpPr>
          <p:cNvPr id="230" name="Google Shape;230;p23"/>
          <p:cNvSpPr/>
          <p:nvPr/>
        </p:nvSpPr>
        <p:spPr>
          <a:xfrm>
            <a:off x="908781" y="7888742"/>
            <a:ext cx="581761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Tahoma"/>
              <a:buNone/>
            </a:pPr>
            <a:r>
              <a:rPr lang="en-US" sz="2400" b="0" i="0" u="sng" strike="noStrike" cap="none">
                <a:solidFill>
                  <a:srgbClr val="FFFFFF"/>
                </a:solidFill>
                <a:latin typeface="Tahoma"/>
                <a:ea typeface="Tahoma"/>
                <a:cs typeface="Tahoma"/>
                <a:sym typeface="Tahoma"/>
                <a:hlinkClick r:id="rId4">
                  <a:extLst>
                    <a:ext uri="{A12FA001-AC4F-418D-AE19-62706E023703}">
                      <ahyp:hlinkClr xmlns:ahyp="http://schemas.microsoft.com/office/drawing/2018/hyperlinkcolor" val="tx"/>
                    </a:ext>
                  </a:extLst>
                </a:hlinkClick>
              </a:rPr>
              <a:t>https://www.adp.fdv.uni-lj.si/opisi/mp14/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4"/>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Cite the data - GESIS</a:t>
            </a:r>
            <a:endParaRPr/>
          </a:p>
        </p:txBody>
      </p:sp>
      <p:sp>
        <p:nvSpPr>
          <p:cNvPr id="236" name="Google Shape;236;p24"/>
          <p:cNvSpPr txBox="1">
            <a:spLocks noGrp="1"/>
          </p:cNvSpPr>
          <p:nvPr>
            <p:ph type="body" idx="1"/>
          </p:nvPr>
        </p:nvSpPr>
        <p:spPr>
          <a:xfrm>
            <a:off x="908781" y="2496211"/>
            <a:ext cx="15038355" cy="238059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6A6C76"/>
              </a:buClr>
              <a:buSzPts val="2044"/>
              <a:buFont typeface="Tahoma"/>
              <a:buNone/>
            </a:pPr>
            <a:r>
              <a:rPr lang="en-US"/>
              <a:t>The citation is composed of:</a:t>
            </a:r>
            <a:endParaRPr/>
          </a:p>
          <a:p>
            <a:pPr marL="584200" lvl="0" indent="-584200" algn="l" rtl="0">
              <a:lnSpc>
                <a:spcPct val="100000"/>
              </a:lnSpc>
              <a:spcBef>
                <a:spcPts val="600"/>
              </a:spcBef>
              <a:spcAft>
                <a:spcPts val="0"/>
              </a:spcAft>
              <a:buClr>
                <a:srgbClr val="6A6C76"/>
              </a:buClr>
              <a:buSzPts val="2044"/>
              <a:buFont typeface="Tahoma"/>
              <a:buChar char="•"/>
            </a:pPr>
            <a:r>
              <a:rPr lang="en-US"/>
              <a:t>[Principal Investigators] ([Version Year]): [Title]. [Data Collector]. GESIS Data Archive, Cologne. [Study Number] Data file Version [Version Number], [DOI]</a:t>
            </a:r>
            <a:endParaRPr/>
          </a:p>
          <a:p>
            <a:pPr marL="584200" lvl="0" indent="-454406" algn="l" rtl="0">
              <a:lnSpc>
                <a:spcPct val="100000"/>
              </a:lnSpc>
              <a:spcBef>
                <a:spcPts val="600"/>
              </a:spcBef>
              <a:spcAft>
                <a:spcPts val="0"/>
              </a:spcAft>
              <a:buClr>
                <a:srgbClr val="6A6C76"/>
              </a:buClr>
              <a:buSzPts val="2044"/>
              <a:buFont typeface="Tahoma"/>
              <a:buNone/>
            </a:pPr>
            <a:endParaRPr/>
          </a:p>
        </p:txBody>
      </p:sp>
      <p:pic>
        <p:nvPicPr>
          <p:cNvPr id="237" name="Google Shape;237;p24"/>
          <p:cNvPicPr preferRelativeResize="0"/>
          <p:nvPr/>
        </p:nvPicPr>
        <p:blipFill rotWithShape="1">
          <a:blip r:embed="rId3">
            <a:alphaModFix/>
          </a:blip>
          <a:srcRect/>
          <a:stretch/>
        </p:blipFill>
        <p:spPr>
          <a:xfrm>
            <a:off x="908781" y="5020284"/>
            <a:ext cx="15729921" cy="2070235"/>
          </a:xfrm>
          <a:prstGeom prst="rect">
            <a:avLst/>
          </a:prstGeom>
          <a:noFill/>
          <a:ln>
            <a:noFill/>
          </a:ln>
        </p:spPr>
      </p:pic>
      <p:sp>
        <p:nvSpPr>
          <p:cNvPr id="238" name="Google Shape;238;p24"/>
          <p:cNvSpPr/>
          <p:nvPr/>
        </p:nvSpPr>
        <p:spPr>
          <a:xfrm>
            <a:off x="908780" y="7533686"/>
            <a:ext cx="902160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Tahoma"/>
              <a:buNone/>
            </a:pPr>
            <a:r>
              <a:rPr lang="en-US" sz="2000" b="0" i="0" u="sng" strike="noStrike" cap="none">
                <a:solidFill>
                  <a:srgbClr val="FFFFFF"/>
                </a:solidFill>
                <a:latin typeface="Tahoma"/>
                <a:ea typeface="Tahoma"/>
                <a:cs typeface="Tahoma"/>
                <a:sym typeface="Tahoma"/>
                <a:hlinkClick r:id="rId4">
                  <a:extLst>
                    <a:ext uri="{A12FA001-AC4F-418D-AE19-62706E023703}">
                      <ahyp:hlinkClr xmlns:ahyp="http://schemas.microsoft.com/office/drawing/2018/hyperlinkcolor" val="tx"/>
                    </a:ext>
                  </a:extLst>
                </a:hlinkClick>
              </a:rPr>
              <a:t>https://www.gesis.org/en/services/data-analysis/more-data-to-analyze/data-archive-service/citation-of-research-data/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5"/>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Citing new data types</a:t>
            </a:r>
            <a:endParaRPr/>
          </a:p>
        </p:txBody>
      </p:sp>
      <p:sp>
        <p:nvSpPr>
          <p:cNvPr id="244" name="Google Shape;244;p25"/>
          <p:cNvSpPr txBox="1">
            <a:spLocks noGrp="1"/>
          </p:cNvSpPr>
          <p:nvPr>
            <p:ph type="body" idx="1"/>
          </p:nvPr>
        </p:nvSpPr>
        <p:spPr>
          <a:xfrm>
            <a:off x="908781" y="2496210"/>
            <a:ext cx="15038355" cy="533105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6A6C76"/>
              </a:buClr>
              <a:buSzPts val="2044"/>
              <a:buFont typeface="Tahoma"/>
              <a:buNone/>
            </a:pPr>
            <a:r>
              <a:rPr lang="en-US"/>
              <a:t>Citing rapidly changing data is challenging. </a:t>
            </a:r>
            <a:endParaRPr/>
          </a:p>
          <a:p>
            <a:pPr marL="584200" lvl="0" indent="-454406" algn="l" rtl="0">
              <a:lnSpc>
                <a:spcPct val="100000"/>
              </a:lnSpc>
              <a:spcBef>
                <a:spcPts val="600"/>
              </a:spcBef>
              <a:spcAft>
                <a:spcPts val="0"/>
              </a:spcAft>
              <a:buClr>
                <a:srgbClr val="6A6C76"/>
              </a:buClr>
              <a:buSzPts val="2044"/>
              <a:buFont typeface="Tahoma"/>
              <a:buNone/>
            </a:pPr>
            <a:endParaRPr/>
          </a:p>
          <a:p>
            <a:pPr marL="0" lvl="0" indent="0" algn="l" rtl="0">
              <a:lnSpc>
                <a:spcPct val="100000"/>
              </a:lnSpc>
              <a:spcBef>
                <a:spcPts val="600"/>
              </a:spcBef>
              <a:spcAft>
                <a:spcPts val="0"/>
              </a:spcAft>
              <a:buClr>
                <a:srgbClr val="6A6C76"/>
              </a:buClr>
              <a:buSzPts val="2044"/>
              <a:buFont typeface="Tahoma"/>
              <a:buNone/>
            </a:pPr>
            <a:r>
              <a:rPr lang="en-US"/>
              <a:t>The Data Cite organization suggests to:</a:t>
            </a:r>
            <a:endParaRPr/>
          </a:p>
          <a:p>
            <a:pPr marL="584200" lvl="0" indent="-584200" algn="l" rtl="0">
              <a:lnSpc>
                <a:spcPct val="100000"/>
              </a:lnSpc>
              <a:spcBef>
                <a:spcPts val="600"/>
              </a:spcBef>
              <a:spcAft>
                <a:spcPts val="0"/>
              </a:spcAft>
              <a:buClr>
                <a:srgbClr val="6A6C76"/>
              </a:buClr>
              <a:buSzPts val="2044"/>
              <a:buFont typeface="Tahoma"/>
              <a:buChar char="•"/>
            </a:pPr>
            <a:r>
              <a:rPr lang="en-US"/>
              <a:t>Cite the continuously updated dataset and only add an access date and time to the citation. However, this means that the citation does not result in access to the resource as cited when it was changed in the meantime. This limits reproducibility of the work that uses this form of citation. </a:t>
            </a:r>
            <a:endParaRPr/>
          </a:p>
          <a:p>
            <a:pPr marL="584200" lvl="0" indent="-584200" algn="l" rtl="0">
              <a:lnSpc>
                <a:spcPct val="100000"/>
              </a:lnSpc>
              <a:spcBef>
                <a:spcPts val="600"/>
              </a:spcBef>
              <a:spcAft>
                <a:spcPts val="0"/>
              </a:spcAft>
              <a:buClr>
                <a:srgbClr val="6A6C76"/>
              </a:buClr>
              <a:buSzPts val="2044"/>
              <a:buFont typeface="Tahoma"/>
              <a:buChar char="•"/>
            </a:pPr>
            <a:r>
              <a:rPr lang="en-US"/>
              <a:t>Cite a specific “snapshot” (i.e., a copy of the entire dataset made at a specific time) but this requires unique identifiers for each version/snapshot of data.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6"/>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Concluding remarks</a:t>
            </a:r>
            <a:endParaRPr/>
          </a:p>
        </p:txBody>
      </p:sp>
      <p:sp>
        <p:nvSpPr>
          <p:cNvPr id="250" name="Google Shape;250;p26"/>
          <p:cNvSpPr txBox="1">
            <a:spLocks noGrp="1"/>
          </p:cNvSpPr>
          <p:nvPr>
            <p:ph type="body" idx="1"/>
          </p:nvPr>
        </p:nvSpPr>
        <p:spPr>
          <a:xfrm>
            <a:off x="908781" y="2496210"/>
            <a:ext cx="11819667" cy="533105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6A6C76"/>
              </a:buClr>
              <a:buSzPts val="2044"/>
              <a:buFont typeface="Tahoma"/>
              <a:buNone/>
            </a:pPr>
            <a:endParaRPr i="1"/>
          </a:p>
          <a:p>
            <a:pPr marL="0" lvl="0" indent="0" algn="l" rtl="0">
              <a:lnSpc>
                <a:spcPct val="100000"/>
              </a:lnSpc>
              <a:spcBef>
                <a:spcPts val="600"/>
              </a:spcBef>
              <a:spcAft>
                <a:spcPts val="0"/>
              </a:spcAft>
              <a:buClr>
                <a:srgbClr val="6A6C76"/>
              </a:buClr>
              <a:buSzPts val="2044"/>
              <a:buFont typeface="Tahoma"/>
              <a:buNone/>
            </a:pPr>
            <a:endParaRPr i="1"/>
          </a:p>
          <a:p>
            <a:pPr marL="0" lvl="0" indent="0" algn="l" rtl="0">
              <a:lnSpc>
                <a:spcPct val="100000"/>
              </a:lnSpc>
              <a:spcBef>
                <a:spcPts val="600"/>
              </a:spcBef>
              <a:spcAft>
                <a:spcPts val="0"/>
              </a:spcAft>
              <a:buClr>
                <a:srgbClr val="6A6C76"/>
              </a:buClr>
              <a:buSzPts val="2044"/>
              <a:buFont typeface="Tahoma"/>
              <a:buNone/>
            </a:pPr>
            <a:r>
              <a:rPr lang="en-US" i="1"/>
              <a:t>Archiving and publishing your data properly will enable both your future self as well as future others to get the most out of your data.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5" name="Google Shape;255;p27"/>
          <p:cNvSpPr txBox="1">
            <a:spLocks noGrp="1"/>
          </p:cNvSpPr>
          <p:nvPr>
            <p:ph type="body" idx="1"/>
          </p:nvPr>
        </p:nvSpPr>
        <p:spPr>
          <a:xfrm>
            <a:off x="2546428" y="3613404"/>
            <a:ext cx="12700388" cy="12144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8410"/>
              <a:buFont typeface="Tahoma"/>
              <a:buNone/>
            </a:pPr>
            <a:r>
              <a:rPr lang="en-US" sz="5800" b="1"/>
              <a:t>Questions</a:t>
            </a:r>
            <a:endParaRPr sz="5800" b="1"/>
          </a:p>
        </p:txBody>
      </p:sp>
      <p:sp>
        <p:nvSpPr>
          <p:cNvPr id="256" name="Google Shape;256;p27"/>
          <p:cNvSpPr txBox="1">
            <a:spLocks noGrp="1"/>
          </p:cNvSpPr>
          <p:nvPr>
            <p:ph type="body" idx="2"/>
          </p:nvPr>
        </p:nvSpPr>
        <p:spPr>
          <a:xfrm>
            <a:off x="6705804" y="5346700"/>
            <a:ext cx="8540310" cy="3340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900"/>
              <a:buFont typeface="Tahoma"/>
              <a:buNone/>
            </a:pPr>
            <a:r>
              <a:rPr lang="en-US"/>
              <a:t>Sonja Bezjak</a:t>
            </a:r>
            <a:endParaRPr/>
          </a:p>
          <a:p>
            <a:pPr marL="0" lvl="0" indent="0" algn="l" rtl="0">
              <a:lnSpc>
                <a:spcPct val="100000"/>
              </a:lnSpc>
              <a:spcBef>
                <a:spcPts val="600"/>
              </a:spcBef>
              <a:spcAft>
                <a:spcPts val="0"/>
              </a:spcAft>
              <a:buClr>
                <a:schemeClr val="lt1"/>
              </a:buClr>
              <a:buSzPts val="2900"/>
              <a:buFont typeface="Tahoma"/>
              <a:buNone/>
            </a:pPr>
            <a:r>
              <a:rPr lang="en-US"/>
              <a:t>Social Science Data Archives</a:t>
            </a:r>
            <a:endParaRPr/>
          </a:p>
          <a:p>
            <a:pPr marL="0" lvl="0" indent="0" algn="l" rtl="0">
              <a:lnSpc>
                <a:spcPct val="100000"/>
              </a:lnSpc>
              <a:spcBef>
                <a:spcPts val="600"/>
              </a:spcBef>
              <a:spcAft>
                <a:spcPts val="0"/>
              </a:spcAft>
              <a:buClr>
                <a:schemeClr val="lt1"/>
              </a:buClr>
              <a:buSzPts val="2900"/>
              <a:buFont typeface="Tahoma"/>
              <a:buNone/>
            </a:pPr>
            <a:r>
              <a:rPr lang="en-US"/>
              <a:t>University of Ljubljana</a:t>
            </a:r>
            <a:endParaRPr/>
          </a:p>
          <a:p>
            <a:pPr marL="0" lvl="0" indent="0" algn="l" rtl="0">
              <a:lnSpc>
                <a:spcPct val="100000"/>
              </a:lnSpc>
              <a:spcBef>
                <a:spcPts val="600"/>
              </a:spcBef>
              <a:spcAft>
                <a:spcPts val="0"/>
              </a:spcAft>
              <a:buClr>
                <a:schemeClr val="lt1"/>
              </a:buClr>
              <a:buSzPts val="2900"/>
              <a:buFont typeface="Tahoma"/>
              <a:buNone/>
            </a:pPr>
            <a:r>
              <a:rPr lang="en-US"/>
              <a:t>Train the Trainers event on RDM </a:t>
            </a:r>
            <a:endParaRPr/>
          </a:p>
          <a:p>
            <a:pPr marL="0" lvl="0" indent="0" algn="l" rtl="0">
              <a:lnSpc>
                <a:spcPct val="100000"/>
              </a:lnSpc>
              <a:spcBef>
                <a:spcPts val="600"/>
              </a:spcBef>
              <a:spcAft>
                <a:spcPts val="0"/>
              </a:spcAft>
              <a:buClr>
                <a:schemeClr val="lt1"/>
              </a:buClr>
              <a:buSzPts val="2900"/>
              <a:buFont typeface="Tahoma"/>
              <a:buNone/>
            </a:pPr>
            <a:r>
              <a:rPr lang="en-US"/>
              <a:t>12-13 April 2018, Ljubljana, Slovenia</a:t>
            </a:r>
            <a:endParaRPr/>
          </a:p>
          <a:p>
            <a:pPr marL="0" lvl="0" indent="0" algn="l" rtl="0">
              <a:lnSpc>
                <a:spcPct val="100000"/>
              </a:lnSpc>
              <a:spcBef>
                <a:spcPts val="600"/>
              </a:spcBef>
              <a:spcAft>
                <a:spcPts val="0"/>
              </a:spcAft>
              <a:buClr>
                <a:schemeClr val="lt1"/>
              </a:buClr>
              <a:buSzPts val="2900"/>
              <a:buFont typeface="Tahoma"/>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
          <p:cNvSpPr txBox="1">
            <a:spLocks noGrp="1"/>
          </p:cNvSpPr>
          <p:nvPr>
            <p:ph type="body" idx="1"/>
          </p:nvPr>
        </p:nvSpPr>
        <p:spPr>
          <a:xfrm>
            <a:off x="4621245" y="2377236"/>
            <a:ext cx="7101363" cy="864261"/>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6A6C76"/>
              </a:buClr>
              <a:buSzPts val="2044"/>
              <a:buFont typeface="Tahoma"/>
              <a:buNone/>
            </a:pPr>
            <a:r>
              <a:rPr lang="en-US"/>
              <a:t>ARCHIVING ? PUBLISHING ? SHARING  ? </a:t>
            </a:r>
            <a:endParaRPr/>
          </a:p>
        </p:txBody>
      </p:sp>
      <p:sp>
        <p:nvSpPr>
          <p:cNvPr id="91" name="Google Shape;91;p3"/>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Towards archiving &amp; publishing</a:t>
            </a:r>
            <a:endParaRPr/>
          </a:p>
        </p:txBody>
      </p:sp>
      <p:pic>
        <p:nvPicPr>
          <p:cNvPr id="92" name="Google Shape;92;p3"/>
          <p:cNvPicPr preferRelativeResize="0"/>
          <p:nvPr/>
        </p:nvPicPr>
        <p:blipFill rotWithShape="1">
          <a:blip r:embed="rId3">
            <a:alphaModFix/>
          </a:blip>
          <a:srcRect/>
          <a:stretch/>
        </p:blipFill>
        <p:spPr>
          <a:xfrm>
            <a:off x="3738612" y="3241497"/>
            <a:ext cx="9056846" cy="51389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
          <p:cNvSpPr txBox="1">
            <a:spLocks noGrp="1"/>
          </p:cNvSpPr>
          <p:nvPr>
            <p:ph type="body" idx="1"/>
          </p:nvPr>
        </p:nvSpPr>
        <p:spPr>
          <a:xfrm>
            <a:off x="908781" y="2386482"/>
            <a:ext cx="11728227" cy="6848958"/>
          </a:xfrm>
          <a:prstGeom prst="rect">
            <a:avLst/>
          </a:prstGeom>
          <a:noFill/>
          <a:ln>
            <a:noFill/>
          </a:ln>
        </p:spPr>
        <p:txBody>
          <a:bodyPr spcFirstLastPara="1" wrap="square" lIns="91425" tIns="45700" rIns="91425" bIns="45700" anchor="t" anchorCtr="0">
            <a:normAutofit/>
          </a:bodyPr>
          <a:lstStyle/>
          <a:p>
            <a:pPr marL="584200" lvl="0" indent="-454406" algn="l" rtl="0">
              <a:lnSpc>
                <a:spcPct val="120000"/>
              </a:lnSpc>
              <a:spcBef>
                <a:spcPts val="0"/>
              </a:spcBef>
              <a:spcAft>
                <a:spcPts val="0"/>
              </a:spcAft>
              <a:buClr>
                <a:srgbClr val="6A6C76"/>
              </a:buClr>
              <a:buSzPts val="2044"/>
              <a:buFont typeface="Tahoma"/>
              <a:buNone/>
            </a:pPr>
            <a:endParaRPr/>
          </a:p>
          <a:p>
            <a:pPr marL="584200" lvl="0" indent="-584200" algn="l" rtl="0">
              <a:lnSpc>
                <a:spcPct val="120000"/>
              </a:lnSpc>
              <a:spcBef>
                <a:spcPts val="1200"/>
              </a:spcBef>
              <a:spcAft>
                <a:spcPts val="0"/>
              </a:spcAft>
              <a:buClr>
                <a:srgbClr val="6A6C76"/>
              </a:buClr>
              <a:buSzPts val="2044"/>
              <a:buFont typeface="Tahoma"/>
              <a:buChar char="•"/>
            </a:pPr>
            <a:r>
              <a:rPr lang="en-US"/>
              <a:t>Store your data in a suitable file format, with adequate documentation and keep your data safe on along term</a:t>
            </a:r>
            <a:endParaRPr/>
          </a:p>
          <a:p>
            <a:pPr marL="584200" lvl="0" indent="-584200" algn="l" rtl="0">
              <a:lnSpc>
                <a:spcPct val="120000"/>
              </a:lnSpc>
              <a:spcBef>
                <a:spcPts val="1200"/>
              </a:spcBef>
              <a:spcAft>
                <a:spcPts val="0"/>
              </a:spcAft>
              <a:buClr>
                <a:srgbClr val="6A6C76"/>
              </a:buClr>
              <a:buSzPts val="2044"/>
              <a:buFont typeface="Tahoma"/>
              <a:buChar char="•"/>
            </a:pPr>
            <a:r>
              <a:rPr lang="en-US"/>
              <a:t>Make sure you can read and access the data later on</a:t>
            </a:r>
            <a:endParaRPr/>
          </a:p>
          <a:p>
            <a:pPr marL="584200" lvl="0" indent="-584200" algn="l" rtl="0">
              <a:lnSpc>
                <a:spcPct val="120000"/>
              </a:lnSpc>
              <a:spcBef>
                <a:spcPts val="1200"/>
              </a:spcBef>
              <a:spcAft>
                <a:spcPts val="0"/>
              </a:spcAft>
              <a:buClr>
                <a:srgbClr val="6A6C76"/>
              </a:buClr>
              <a:buSzPts val="2044"/>
              <a:buFont typeface="Tahoma"/>
              <a:buChar char="•"/>
            </a:pPr>
            <a:r>
              <a:rPr lang="en-US"/>
              <a:t>Allow access to others for verification purposes</a:t>
            </a:r>
            <a:endParaRPr/>
          </a:p>
          <a:p>
            <a:pPr marL="584200" lvl="0" indent="-454406" algn="l" rtl="0">
              <a:lnSpc>
                <a:spcPct val="120000"/>
              </a:lnSpc>
              <a:spcBef>
                <a:spcPts val="1200"/>
              </a:spcBef>
              <a:spcAft>
                <a:spcPts val="0"/>
              </a:spcAft>
              <a:buClr>
                <a:srgbClr val="6A6C76"/>
              </a:buClr>
              <a:buSzPts val="2044"/>
              <a:buFont typeface="Tahoma"/>
              <a:buNone/>
            </a:pPr>
            <a:endParaRPr/>
          </a:p>
        </p:txBody>
      </p:sp>
      <p:sp>
        <p:nvSpPr>
          <p:cNvPr id="98" name="Google Shape;98;p4"/>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Archiving data</a:t>
            </a:r>
            <a:endParaRPr/>
          </a:p>
        </p:txBody>
      </p:sp>
      <p:pic>
        <p:nvPicPr>
          <p:cNvPr id="99" name="Google Shape;99;p4"/>
          <p:cNvPicPr preferRelativeResize="0"/>
          <p:nvPr/>
        </p:nvPicPr>
        <p:blipFill rotWithShape="1">
          <a:blip r:embed="rId3">
            <a:alphaModFix/>
          </a:blip>
          <a:srcRect/>
          <a:stretch/>
        </p:blipFill>
        <p:spPr>
          <a:xfrm>
            <a:off x="10187653" y="4462272"/>
            <a:ext cx="6243829" cy="37673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txBox="1">
            <a:spLocks noGrp="1"/>
          </p:cNvSpPr>
          <p:nvPr>
            <p:ph type="body" idx="1"/>
          </p:nvPr>
        </p:nvSpPr>
        <p:spPr>
          <a:xfrm>
            <a:off x="908781" y="2386482"/>
            <a:ext cx="11728227" cy="6848958"/>
          </a:xfrm>
          <a:prstGeom prst="rect">
            <a:avLst/>
          </a:prstGeom>
          <a:noFill/>
          <a:ln>
            <a:noFill/>
          </a:ln>
        </p:spPr>
        <p:txBody>
          <a:bodyPr spcFirstLastPara="1" wrap="square" lIns="91425" tIns="45700" rIns="91425" bIns="45700" anchor="t" anchorCtr="0">
            <a:normAutofit/>
          </a:bodyPr>
          <a:lstStyle/>
          <a:p>
            <a:pPr marL="584200" lvl="0" indent="-454406" algn="l" rtl="0">
              <a:lnSpc>
                <a:spcPct val="120000"/>
              </a:lnSpc>
              <a:spcBef>
                <a:spcPts val="0"/>
              </a:spcBef>
              <a:spcAft>
                <a:spcPts val="0"/>
              </a:spcAft>
              <a:buClr>
                <a:srgbClr val="6A6C76"/>
              </a:buClr>
              <a:buSzPts val="2044"/>
              <a:buFont typeface="Tahoma"/>
              <a:buNone/>
            </a:pPr>
            <a:endParaRPr/>
          </a:p>
          <a:p>
            <a:pPr marL="584200" lvl="0" indent="-584200" algn="l" rtl="0">
              <a:lnSpc>
                <a:spcPct val="120000"/>
              </a:lnSpc>
              <a:spcBef>
                <a:spcPts val="1200"/>
              </a:spcBef>
              <a:spcAft>
                <a:spcPts val="0"/>
              </a:spcAft>
              <a:buClr>
                <a:srgbClr val="6A6C76"/>
              </a:buClr>
              <a:buSzPts val="2044"/>
              <a:buFont typeface="Tahoma"/>
              <a:buChar char="•"/>
            </a:pPr>
            <a:r>
              <a:rPr lang="en-US"/>
              <a:t>Is the act of publicly disclosing the research data you've collected,</a:t>
            </a:r>
            <a:endParaRPr/>
          </a:p>
          <a:p>
            <a:pPr marL="584200" lvl="0" indent="-584200" algn="l" rtl="0">
              <a:lnSpc>
                <a:spcPct val="120000"/>
              </a:lnSpc>
              <a:spcBef>
                <a:spcPts val="1200"/>
              </a:spcBef>
              <a:spcAft>
                <a:spcPts val="0"/>
              </a:spcAft>
              <a:buClr>
                <a:srgbClr val="6A6C76"/>
              </a:buClr>
              <a:buSzPts val="2044"/>
              <a:buFont typeface="Tahoma"/>
              <a:buChar char="•"/>
            </a:pPr>
            <a:r>
              <a:rPr lang="en-US"/>
              <a:t>Making them findable, </a:t>
            </a:r>
            <a:endParaRPr/>
          </a:p>
          <a:p>
            <a:pPr marL="584200" lvl="0" indent="-584200" algn="l" rtl="0">
              <a:lnSpc>
                <a:spcPct val="120000"/>
              </a:lnSpc>
              <a:spcBef>
                <a:spcPts val="1200"/>
              </a:spcBef>
              <a:spcAft>
                <a:spcPts val="0"/>
              </a:spcAft>
              <a:buClr>
                <a:srgbClr val="6A6C76"/>
              </a:buClr>
              <a:buSzPts val="2044"/>
              <a:buFont typeface="Tahoma"/>
              <a:buChar char="•"/>
            </a:pPr>
            <a:r>
              <a:rPr lang="en-US"/>
              <a:t>Accessible and</a:t>
            </a:r>
            <a:endParaRPr/>
          </a:p>
          <a:p>
            <a:pPr marL="584200" lvl="0" indent="-584200" algn="l" rtl="0">
              <a:lnSpc>
                <a:spcPct val="120000"/>
              </a:lnSpc>
              <a:spcBef>
                <a:spcPts val="1200"/>
              </a:spcBef>
              <a:spcAft>
                <a:spcPts val="0"/>
              </a:spcAft>
              <a:buClr>
                <a:srgbClr val="6A6C76"/>
              </a:buClr>
              <a:buSzPts val="2044"/>
              <a:buFont typeface="Tahoma"/>
              <a:buChar char="•"/>
            </a:pPr>
            <a:r>
              <a:rPr lang="en-US"/>
              <a:t>Reusable.</a:t>
            </a:r>
            <a:endParaRPr/>
          </a:p>
          <a:p>
            <a:pPr marL="584200" lvl="0" indent="-454406" algn="l" rtl="0">
              <a:lnSpc>
                <a:spcPct val="120000"/>
              </a:lnSpc>
              <a:spcBef>
                <a:spcPts val="1200"/>
              </a:spcBef>
              <a:spcAft>
                <a:spcPts val="0"/>
              </a:spcAft>
              <a:buClr>
                <a:srgbClr val="6A6C76"/>
              </a:buClr>
              <a:buSzPts val="2044"/>
              <a:buFont typeface="Tahoma"/>
              <a:buNone/>
            </a:pPr>
            <a:endParaRPr/>
          </a:p>
        </p:txBody>
      </p:sp>
      <p:sp>
        <p:nvSpPr>
          <p:cNvPr id="105" name="Google Shape;105;p5"/>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Publishing data</a:t>
            </a:r>
            <a:endParaRPr/>
          </a:p>
        </p:txBody>
      </p:sp>
      <p:pic>
        <p:nvPicPr>
          <p:cNvPr id="106" name="Google Shape;106;p5"/>
          <p:cNvPicPr preferRelativeResize="0"/>
          <p:nvPr/>
        </p:nvPicPr>
        <p:blipFill rotWithShape="1">
          <a:blip r:embed="rId3">
            <a:alphaModFix/>
          </a:blip>
          <a:srcRect/>
          <a:stretch/>
        </p:blipFill>
        <p:spPr>
          <a:xfrm>
            <a:off x="8670131" y="4078224"/>
            <a:ext cx="7761351" cy="41513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body" idx="1"/>
          </p:nvPr>
        </p:nvSpPr>
        <p:spPr>
          <a:xfrm>
            <a:off x="908781" y="2386482"/>
            <a:ext cx="11728227" cy="6848958"/>
          </a:xfrm>
          <a:prstGeom prst="rect">
            <a:avLst/>
          </a:prstGeom>
          <a:noFill/>
          <a:ln>
            <a:noFill/>
          </a:ln>
        </p:spPr>
        <p:txBody>
          <a:bodyPr spcFirstLastPara="1" wrap="square" lIns="91425" tIns="45700" rIns="91425" bIns="45700" anchor="t" anchorCtr="0">
            <a:normAutofit/>
          </a:bodyPr>
          <a:lstStyle/>
          <a:p>
            <a:pPr marL="584200" lvl="0" indent="-454406" algn="l" rtl="0">
              <a:lnSpc>
                <a:spcPct val="120000"/>
              </a:lnSpc>
              <a:spcBef>
                <a:spcPts val="0"/>
              </a:spcBef>
              <a:spcAft>
                <a:spcPts val="0"/>
              </a:spcAft>
              <a:buClr>
                <a:srgbClr val="6A6C76"/>
              </a:buClr>
              <a:buSzPts val="2044"/>
              <a:buFont typeface="Tahoma"/>
              <a:buNone/>
            </a:pPr>
            <a:endParaRPr/>
          </a:p>
          <a:p>
            <a:pPr marL="584200" lvl="0" indent="-584200" algn="l" rtl="0">
              <a:lnSpc>
                <a:spcPct val="120000"/>
              </a:lnSpc>
              <a:spcBef>
                <a:spcPts val="1200"/>
              </a:spcBef>
              <a:spcAft>
                <a:spcPts val="0"/>
              </a:spcAft>
              <a:buClr>
                <a:srgbClr val="6A6C76"/>
              </a:buClr>
              <a:buSzPts val="2044"/>
              <a:buFont typeface="Tahoma"/>
              <a:buChar char="•"/>
            </a:pPr>
            <a:r>
              <a:rPr lang="en-US"/>
              <a:t>We might want to use it in a paper;</a:t>
            </a:r>
            <a:endParaRPr/>
          </a:p>
          <a:p>
            <a:pPr marL="584200" lvl="0" indent="-584200" algn="l" rtl="0">
              <a:lnSpc>
                <a:spcPct val="120000"/>
              </a:lnSpc>
              <a:spcBef>
                <a:spcPts val="1200"/>
              </a:spcBef>
              <a:spcAft>
                <a:spcPts val="0"/>
              </a:spcAft>
              <a:buClr>
                <a:srgbClr val="6A6C76"/>
              </a:buClr>
              <a:buSzPts val="2044"/>
              <a:buFont typeface="Tahoma"/>
              <a:buChar char="•"/>
            </a:pPr>
            <a:r>
              <a:rPr lang="en-US"/>
              <a:t>It is not very interesting;</a:t>
            </a:r>
            <a:endParaRPr/>
          </a:p>
          <a:p>
            <a:pPr marL="584200" lvl="0" indent="-584200" algn="l" rtl="0">
              <a:lnSpc>
                <a:spcPct val="120000"/>
              </a:lnSpc>
              <a:spcBef>
                <a:spcPts val="1200"/>
              </a:spcBef>
              <a:spcAft>
                <a:spcPts val="0"/>
              </a:spcAft>
              <a:buClr>
                <a:srgbClr val="6A6C76"/>
              </a:buClr>
              <a:buSzPts val="2044"/>
              <a:buFont typeface="Tahoma"/>
              <a:buChar char="•"/>
            </a:pPr>
            <a:r>
              <a:rPr lang="en-US"/>
              <a:t>People may misinterpret the data;</a:t>
            </a:r>
            <a:endParaRPr/>
          </a:p>
          <a:p>
            <a:pPr marL="584200" lvl="0" indent="-584200" algn="l" rtl="0">
              <a:lnSpc>
                <a:spcPct val="120000"/>
              </a:lnSpc>
              <a:spcBef>
                <a:spcPts val="1200"/>
              </a:spcBef>
              <a:spcAft>
                <a:spcPts val="0"/>
              </a:spcAft>
              <a:buClr>
                <a:srgbClr val="6A6C76"/>
              </a:buClr>
              <a:buSzPts val="2044"/>
              <a:buFont typeface="Tahoma"/>
              <a:buChar char="•"/>
            </a:pPr>
            <a:r>
              <a:rPr lang="en-US"/>
              <a:t>Poor quality;</a:t>
            </a:r>
            <a:endParaRPr/>
          </a:p>
          <a:p>
            <a:pPr marL="584200" lvl="0" indent="-584200" algn="l" rtl="0">
              <a:lnSpc>
                <a:spcPct val="120000"/>
              </a:lnSpc>
              <a:spcBef>
                <a:spcPts val="1200"/>
              </a:spcBef>
              <a:spcAft>
                <a:spcPts val="0"/>
              </a:spcAft>
              <a:buClr>
                <a:srgbClr val="6A6C76"/>
              </a:buClr>
              <a:buSzPts val="2044"/>
              <a:buFont typeface="Tahoma"/>
              <a:buChar char="•"/>
            </a:pPr>
            <a:r>
              <a:rPr lang="en-US"/>
              <a:t>…</a:t>
            </a:r>
            <a:endParaRPr/>
          </a:p>
        </p:txBody>
      </p:sp>
      <p:sp>
        <p:nvSpPr>
          <p:cNvPr id="112" name="Google Shape;112;p6"/>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Why not excuses… </a:t>
            </a:r>
            <a:endParaRPr/>
          </a:p>
        </p:txBody>
      </p:sp>
      <p:pic>
        <p:nvPicPr>
          <p:cNvPr id="113" name="Google Shape;113;p6"/>
          <p:cNvPicPr preferRelativeResize="0"/>
          <p:nvPr/>
        </p:nvPicPr>
        <p:blipFill rotWithShape="1">
          <a:blip r:embed="rId3">
            <a:alphaModFix/>
          </a:blip>
          <a:srcRect/>
          <a:stretch/>
        </p:blipFill>
        <p:spPr>
          <a:xfrm>
            <a:off x="7318246" y="4067506"/>
            <a:ext cx="9844195" cy="48005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Why researchers should think about A&amp;P?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8"/>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Why researchers should think about A&amp;P?</a:t>
            </a:r>
            <a:endParaRPr/>
          </a:p>
        </p:txBody>
      </p:sp>
      <p:sp>
        <p:nvSpPr>
          <p:cNvPr id="124" name="Google Shape;124;p8"/>
          <p:cNvSpPr txBox="1">
            <a:spLocks noGrp="1"/>
          </p:cNvSpPr>
          <p:nvPr>
            <p:ph type="body" idx="1"/>
          </p:nvPr>
        </p:nvSpPr>
        <p:spPr>
          <a:xfrm>
            <a:off x="908781" y="2496211"/>
            <a:ext cx="14716508" cy="4998906"/>
          </a:xfrm>
          <a:prstGeom prst="rect">
            <a:avLst/>
          </a:prstGeom>
          <a:noFill/>
          <a:ln>
            <a:noFill/>
          </a:ln>
        </p:spPr>
        <p:txBody>
          <a:bodyPr spcFirstLastPara="1" wrap="square" lIns="91425" tIns="45700" rIns="91425" bIns="45700" anchor="t" anchorCtr="0">
            <a:normAutofit/>
          </a:bodyPr>
          <a:lstStyle/>
          <a:p>
            <a:pPr marL="584200" lvl="0" indent="-584200" algn="l" rtl="0">
              <a:lnSpc>
                <a:spcPct val="100000"/>
              </a:lnSpc>
              <a:spcBef>
                <a:spcPts val="0"/>
              </a:spcBef>
              <a:spcAft>
                <a:spcPts val="0"/>
              </a:spcAft>
              <a:buClr>
                <a:srgbClr val="6A6C76"/>
              </a:buClr>
              <a:buSzPts val="2044"/>
              <a:buFont typeface="Tahoma"/>
              <a:buChar char="•"/>
            </a:pPr>
            <a:r>
              <a:rPr lang="en-US" b="1"/>
              <a:t>Career benefits</a:t>
            </a:r>
            <a:endParaRPr/>
          </a:p>
          <a:p>
            <a:pPr marL="889000" lvl="1" indent="-288000" algn="l" rtl="0">
              <a:lnSpc>
                <a:spcPct val="100000"/>
              </a:lnSpc>
              <a:spcBef>
                <a:spcPts val="600"/>
              </a:spcBef>
              <a:spcAft>
                <a:spcPts val="0"/>
              </a:spcAft>
              <a:buClr>
                <a:srgbClr val="6A6C76"/>
              </a:buClr>
              <a:buSzPts val="1400"/>
              <a:buFont typeface="Tahoma"/>
              <a:buChar char="•"/>
            </a:pPr>
            <a:r>
              <a:rPr lang="en-US"/>
              <a:t>increased visibility, reuse and citation and therefore recognition of scholarly work</a:t>
            </a:r>
            <a:endParaRPr/>
          </a:p>
          <a:p>
            <a:pPr marL="584200" lvl="0" indent="-584200" algn="l" rtl="0">
              <a:lnSpc>
                <a:spcPct val="100000"/>
              </a:lnSpc>
              <a:spcBef>
                <a:spcPts val="600"/>
              </a:spcBef>
              <a:spcAft>
                <a:spcPts val="0"/>
              </a:spcAft>
              <a:buClr>
                <a:srgbClr val="6A6C76"/>
              </a:buClr>
              <a:buSzPts val="2044"/>
              <a:buFont typeface="Tahoma"/>
              <a:buChar char="•"/>
            </a:pPr>
            <a:r>
              <a:rPr lang="en-US" b="1"/>
              <a:t>Scientific progress</a:t>
            </a:r>
            <a:endParaRPr/>
          </a:p>
          <a:p>
            <a:pPr marL="889000" lvl="1" indent="-288000" algn="l" rtl="0">
              <a:lnSpc>
                <a:spcPct val="100000"/>
              </a:lnSpc>
              <a:spcBef>
                <a:spcPts val="600"/>
              </a:spcBef>
              <a:spcAft>
                <a:spcPts val="0"/>
              </a:spcAft>
              <a:buClr>
                <a:srgbClr val="6A6C76"/>
              </a:buClr>
              <a:buSzPts val="1400"/>
              <a:buFont typeface="Tahoma"/>
              <a:buChar char="•"/>
            </a:pPr>
            <a:r>
              <a:rPr lang="en-US"/>
              <a:t>enabling new collaborations, new data uses and links to the next generation of researchers</a:t>
            </a:r>
            <a:endParaRPr/>
          </a:p>
          <a:p>
            <a:pPr marL="584200" lvl="0" indent="-584200" algn="l" rtl="0">
              <a:lnSpc>
                <a:spcPct val="100000"/>
              </a:lnSpc>
              <a:spcBef>
                <a:spcPts val="600"/>
              </a:spcBef>
              <a:spcAft>
                <a:spcPts val="0"/>
              </a:spcAft>
              <a:buClr>
                <a:srgbClr val="6A6C76"/>
              </a:buClr>
              <a:buSzPts val="2044"/>
              <a:buFont typeface="Tahoma"/>
              <a:buChar char="•"/>
            </a:pPr>
            <a:r>
              <a:rPr lang="en-US" b="1"/>
              <a:t>Norms</a:t>
            </a:r>
            <a:endParaRPr/>
          </a:p>
          <a:p>
            <a:pPr marL="889000" lvl="1" indent="-288000" algn="l" rtl="0">
              <a:lnSpc>
                <a:spcPct val="100000"/>
              </a:lnSpc>
              <a:spcBef>
                <a:spcPts val="600"/>
              </a:spcBef>
              <a:spcAft>
                <a:spcPts val="0"/>
              </a:spcAft>
              <a:buClr>
                <a:srgbClr val="6A6C76"/>
              </a:buClr>
              <a:buSzPts val="1400"/>
              <a:buFont typeface="Tahoma"/>
              <a:buChar char="•"/>
            </a:pPr>
            <a:r>
              <a:rPr lang="en-US"/>
              <a:t>openness of research data is at the heart of scientific ethics</a:t>
            </a:r>
            <a:endParaRPr/>
          </a:p>
          <a:p>
            <a:pPr marL="584200" lvl="0" indent="-584200" algn="l" rtl="0">
              <a:lnSpc>
                <a:spcPct val="100000"/>
              </a:lnSpc>
              <a:spcBef>
                <a:spcPts val="600"/>
              </a:spcBef>
              <a:spcAft>
                <a:spcPts val="0"/>
              </a:spcAft>
              <a:buClr>
                <a:srgbClr val="6A6C76"/>
              </a:buClr>
              <a:buSzPts val="2044"/>
              <a:buFont typeface="Tahoma"/>
              <a:buChar char="•"/>
            </a:pPr>
            <a:r>
              <a:rPr lang="en-US" b="1"/>
              <a:t>External drivers</a:t>
            </a:r>
            <a:endParaRPr/>
          </a:p>
          <a:p>
            <a:pPr marL="889000" lvl="1" indent="-288000" algn="l" rtl="0">
              <a:lnSpc>
                <a:spcPct val="100000"/>
              </a:lnSpc>
              <a:spcBef>
                <a:spcPts val="600"/>
              </a:spcBef>
              <a:spcAft>
                <a:spcPts val="0"/>
              </a:spcAft>
              <a:buClr>
                <a:srgbClr val="6A6C76"/>
              </a:buClr>
              <a:buSzPts val="1400"/>
              <a:buFont typeface="Tahoma"/>
              <a:buChar char="•"/>
            </a:pPr>
            <a:r>
              <a:rPr lang="en-US"/>
              <a:t>Funders and publishers requirements</a:t>
            </a:r>
            <a:endParaRPr/>
          </a:p>
          <a:p>
            <a:pPr marL="584200" lvl="0" indent="-454406" algn="l" rtl="0">
              <a:lnSpc>
                <a:spcPct val="100000"/>
              </a:lnSpc>
              <a:spcBef>
                <a:spcPts val="600"/>
              </a:spcBef>
              <a:spcAft>
                <a:spcPts val="0"/>
              </a:spcAft>
              <a:buClr>
                <a:srgbClr val="6A6C76"/>
              </a:buClr>
              <a:buSzPts val="2044"/>
              <a:buFont typeface="Tahoma"/>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9"/>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How to select data for A&amp;P?</a:t>
            </a:r>
            <a:endParaRPr/>
          </a:p>
        </p:txBody>
      </p:sp>
      <p:sp>
        <p:nvSpPr>
          <p:cNvPr id="130" name="Google Shape;130;p9"/>
          <p:cNvSpPr txBox="1">
            <a:spLocks noGrp="1"/>
          </p:cNvSpPr>
          <p:nvPr>
            <p:ph type="body" idx="1"/>
          </p:nvPr>
        </p:nvSpPr>
        <p:spPr>
          <a:xfrm>
            <a:off x="908781" y="2496211"/>
            <a:ext cx="14716508" cy="4998906"/>
          </a:xfrm>
          <a:prstGeom prst="rect">
            <a:avLst/>
          </a:prstGeom>
          <a:noFill/>
          <a:ln>
            <a:noFill/>
          </a:ln>
        </p:spPr>
        <p:txBody>
          <a:bodyPr spcFirstLastPara="1" wrap="square" lIns="91425" tIns="45700" rIns="91425" bIns="45700" anchor="t" anchorCtr="0">
            <a:normAutofit/>
          </a:bodyPr>
          <a:lstStyle/>
          <a:p>
            <a:pPr marL="584200" lvl="0" indent="-584200" algn="l" rtl="0">
              <a:lnSpc>
                <a:spcPct val="100000"/>
              </a:lnSpc>
              <a:spcBef>
                <a:spcPts val="0"/>
              </a:spcBef>
              <a:spcAft>
                <a:spcPts val="0"/>
              </a:spcAft>
              <a:buClr>
                <a:srgbClr val="6A6C76"/>
              </a:buClr>
              <a:buSzPts val="2044"/>
              <a:buFont typeface="Tahoma"/>
              <a:buChar char="•"/>
            </a:pPr>
            <a:r>
              <a:rPr lang="en-US" b="1"/>
              <a:t>Does your data have potential value in terms </a:t>
            </a:r>
            <a:endParaRPr/>
          </a:p>
          <a:p>
            <a:pPr marL="889000" lvl="1" indent="-288000" algn="l" rtl="0">
              <a:lnSpc>
                <a:spcPct val="100000"/>
              </a:lnSpc>
              <a:spcBef>
                <a:spcPts val="600"/>
              </a:spcBef>
              <a:spcAft>
                <a:spcPts val="0"/>
              </a:spcAft>
              <a:buClr>
                <a:srgbClr val="6A6C76"/>
              </a:buClr>
              <a:buSzPts val="1400"/>
              <a:buFont typeface="Tahoma"/>
              <a:buChar char="•"/>
            </a:pPr>
            <a:r>
              <a:rPr lang="en-US"/>
              <a:t>of reuse, </a:t>
            </a:r>
            <a:endParaRPr/>
          </a:p>
          <a:p>
            <a:pPr marL="889000" lvl="1" indent="-288000" algn="l" rtl="0">
              <a:lnSpc>
                <a:spcPct val="100000"/>
              </a:lnSpc>
              <a:spcBef>
                <a:spcPts val="600"/>
              </a:spcBef>
              <a:spcAft>
                <a:spcPts val="0"/>
              </a:spcAft>
              <a:buClr>
                <a:srgbClr val="6A6C76"/>
              </a:buClr>
              <a:buSzPts val="1400"/>
              <a:buFont typeface="Tahoma"/>
              <a:buChar char="•"/>
            </a:pPr>
            <a:r>
              <a:rPr lang="en-US"/>
              <a:t>national/international standing and quality, </a:t>
            </a:r>
            <a:endParaRPr/>
          </a:p>
          <a:p>
            <a:pPr marL="889000" lvl="1" indent="-288000" algn="l" rtl="0">
              <a:lnSpc>
                <a:spcPct val="100000"/>
              </a:lnSpc>
              <a:spcBef>
                <a:spcPts val="600"/>
              </a:spcBef>
              <a:spcAft>
                <a:spcPts val="0"/>
              </a:spcAft>
              <a:buClr>
                <a:srgbClr val="6A6C76"/>
              </a:buClr>
              <a:buSzPts val="1400"/>
              <a:buFont typeface="Tahoma"/>
              <a:buChar char="•"/>
            </a:pPr>
            <a:r>
              <a:rPr lang="en-US"/>
              <a:t>importance for history, </a:t>
            </a:r>
            <a:endParaRPr/>
          </a:p>
          <a:p>
            <a:pPr marL="889000" lvl="1" indent="-288000" algn="l" rtl="0">
              <a:lnSpc>
                <a:spcPct val="100000"/>
              </a:lnSpc>
              <a:spcBef>
                <a:spcPts val="600"/>
              </a:spcBef>
              <a:spcAft>
                <a:spcPts val="0"/>
              </a:spcAft>
              <a:buClr>
                <a:srgbClr val="6A6C76"/>
              </a:buClr>
              <a:buSzPts val="1400"/>
              <a:buFont typeface="Tahoma"/>
              <a:buChar char="•"/>
            </a:pPr>
            <a:r>
              <a:rPr lang="en-US"/>
              <a:t>uniqueness (the data contain non-repeatable observations), </a:t>
            </a:r>
            <a:endParaRPr/>
          </a:p>
          <a:p>
            <a:pPr marL="889000" lvl="1" indent="-288000" algn="l" rtl="0">
              <a:lnSpc>
                <a:spcPct val="100000"/>
              </a:lnSpc>
              <a:spcBef>
                <a:spcPts val="600"/>
              </a:spcBef>
              <a:spcAft>
                <a:spcPts val="0"/>
              </a:spcAft>
              <a:buClr>
                <a:srgbClr val="6A6C76"/>
              </a:buClr>
              <a:buSzPts val="1400"/>
              <a:buFont typeface="Tahoma"/>
              <a:buChar char="•"/>
            </a:pPr>
            <a:r>
              <a:rPr lang="en-US"/>
              <a:t>originality, size, scale, </a:t>
            </a:r>
            <a:endParaRPr/>
          </a:p>
          <a:p>
            <a:pPr marL="889000" lvl="1" indent="-288000" algn="l" rtl="0">
              <a:lnSpc>
                <a:spcPct val="100000"/>
              </a:lnSpc>
              <a:spcBef>
                <a:spcPts val="600"/>
              </a:spcBef>
              <a:spcAft>
                <a:spcPts val="0"/>
              </a:spcAft>
              <a:buClr>
                <a:srgbClr val="6A6C76"/>
              </a:buClr>
              <a:buSzPts val="1400"/>
              <a:buFont typeface="Tahoma"/>
              <a:buChar char="•"/>
            </a:pPr>
            <a:r>
              <a:rPr lang="en-US"/>
              <a:t>costs of data production or </a:t>
            </a:r>
            <a:endParaRPr/>
          </a:p>
          <a:p>
            <a:pPr marL="889000" lvl="1" indent="-288000" algn="l" rtl="0">
              <a:lnSpc>
                <a:spcPct val="100000"/>
              </a:lnSpc>
              <a:spcBef>
                <a:spcPts val="600"/>
              </a:spcBef>
              <a:spcAft>
                <a:spcPts val="0"/>
              </a:spcAft>
              <a:buClr>
                <a:srgbClr val="6A6C76"/>
              </a:buClr>
              <a:buSzPts val="1400"/>
              <a:buFont typeface="Tahoma"/>
              <a:buChar char="•"/>
            </a:pPr>
            <a:r>
              <a:rPr lang="en-US"/>
              <a:t>innovative nature of the research?</a:t>
            </a:r>
            <a:endParaRPr/>
          </a:p>
          <a:p>
            <a:pPr marL="584200" lvl="0" indent="-454406" algn="l" rtl="0">
              <a:lnSpc>
                <a:spcPct val="100000"/>
              </a:lnSpc>
              <a:spcBef>
                <a:spcPts val="600"/>
              </a:spcBef>
              <a:spcAft>
                <a:spcPts val="0"/>
              </a:spcAft>
              <a:buClr>
                <a:srgbClr val="6A6C76"/>
              </a:buClr>
              <a:buSzPts val="2044"/>
              <a:buFont typeface="Tahoma"/>
              <a:buNone/>
            </a:pPr>
            <a:endParaRPr b="1"/>
          </a:p>
        </p:txBody>
      </p:sp>
      <p:pic>
        <p:nvPicPr>
          <p:cNvPr id="131" name="Google Shape;131;p9"/>
          <p:cNvPicPr preferRelativeResize="0"/>
          <p:nvPr/>
        </p:nvPicPr>
        <p:blipFill rotWithShape="1">
          <a:blip r:embed="rId3">
            <a:alphaModFix/>
          </a:blip>
          <a:srcRect/>
          <a:stretch/>
        </p:blipFill>
        <p:spPr>
          <a:xfrm>
            <a:off x="11513056" y="5187696"/>
            <a:ext cx="5430013" cy="3138001"/>
          </a:xfrm>
          <a:prstGeom prst="rect">
            <a:avLst/>
          </a:prstGeom>
          <a:noFill/>
          <a:ln>
            <a:noFill/>
          </a:ln>
        </p:spPr>
      </p:pic>
    </p:spTree>
  </p:cSld>
  <p:clrMapOvr>
    <a:masterClrMapping/>
  </p:clrMapOvr>
</p:sld>
</file>

<file path=ppt/theme/theme1.xml><?xml version="1.0" encoding="utf-8"?>
<a:theme xmlns:a="http://schemas.openxmlformats.org/drawingml/2006/main" name="White">
  <a:themeElements>
    <a:clrScheme name="CESSDA">
      <a:dk1>
        <a:srgbClr val="4E4D56"/>
      </a:dk1>
      <a:lt1>
        <a:srgbClr val="A4C9E8"/>
      </a:lt1>
      <a:dk2>
        <a:srgbClr val="454545"/>
      </a:dk2>
      <a:lt2>
        <a:srgbClr val="E6E6E6"/>
      </a:lt2>
      <a:accent1>
        <a:srgbClr val="75B7E8"/>
      </a:accent1>
      <a:accent2>
        <a:srgbClr val="4E4D56"/>
      </a:accent2>
      <a:accent3>
        <a:srgbClr val="FFFFFF"/>
      </a:accent3>
      <a:accent4>
        <a:srgbClr val="FFFFFF"/>
      </a:accent4>
      <a:accent5>
        <a:srgbClr val="FFFFFF"/>
      </a:accent5>
      <a:accent6>
        <a:srgbClr val="FFFFFF"/>
      </a:accent6>
      <a:hlink>
        <a:srgbClr val="2A8FDB"/>
      </a:hlink>
      <a:folHlink>
        <a:srgbClr val="9291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1358</Words>
  <Application>Microsoft Office PowerPoint</Application>
  <PresentationFormat>Benutzerdefiniert</PresentationFormat>
  <Paragraphs>155</Paragraphs>
  <Slides>27</Slides>
  <Notes>27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27</vt:i4>
      </vt:variant>
    </vt:vector>
  </HeadingPairs>
  <TitlesOfParts>
    <vt:vector size="31" baseType="lpstr">
      <vt:lpstr>Tahoma</vt:lpstr>
      <vt:lpstr>Arial</vt:lpstr>
      <vt:lpstr>Helvetica Neue</vt:lpstr>
      <vt:lpstr>White</vt:lpstr>
      <vt:lpstr>PowerPoint-Präsentation</vt:lpstr>
      <vt:lpstr>Overview </vt:lpstr>
      <vt:lpstr>Towards archiving &amp; publishing</vt:lpstr>
      <vt:lpstr>Archiving data</vt:lpstr>
      <vt:lpstr>Publishing data</vt:lpstr>
      <vt:lpstr>Why not excuses… </vt:lpstr>
      <vt:lpstr>Why researchers should think about A&amp;P?</vt:lpstr>
      <vt:lpstr>Why researchers should think about A&amp;P?</vt:lpstr>
      <vt:lpstr>How to select data for A&amp;P?</vt:lpstr>
      <vt:lpstr>How to select data for A&amp;P?</vt:lpstr>
      <vt:lpstr>Expert tips</vt:lpstr>
      <vt:lpstr>What is a data publication?</vt:lpstr>
      <vt:lpstr>What is a data publication?</vt:lpstr>
      <vt:lpstr>Which data repository to choose?</vt:lpstr>
      <vt:lpstr>Expert tips</vt:lpstr>
      <vt:lpstr>Why publish with CESSDA archives?</vt:lpstr>
      <vt:lpstr>Why publish with CESSDA archives?</vt:lpstr>
      <vt:lpstr>Why publish with CESSDA archives?</vt:lpstr>
      <vt:lpstr>Why publish with CESSDA archives?</vt:lpstr>
      <vt:lpstr>For in-depth information check…</vt:lpstr>
      <vt:lpstr>How to make data more „visible“ …</vt:lpstr>
      <vt:lpstr>Hands-on</vt:lpstr>
      <vt:lpstr>Cite the data - ADP</vt:lpstr>
      <vt:lpstr>Cite the data - GESIS</vt:lpstr>
      <vt:lpstr>Citing new data types</vt:lpstr>
      <vt:lpstr>Concluding remarks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Smith</dc:creator>
  <cp:lastModifiedBy>Piesch, Sophia</cp:lastModifiedBy>
  <cp:revision>3</cp:revision>
  <dcterms:created xsi:type="dcterms:W3CDTF">2019-12-04T12:40:52Z</dcterms:created>
  <dcterms:modified xsi:type="dcterms:W3CDTF">2022-02-03T10:59:05Z</dcterms:modified>
</cp:coreProperties>
</file>