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Light" panose="020B03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pcpsVlUifHwLXqaeLV3zN5cBP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7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Screen Shot 2018-03-27 at 11.06.11</a:t>
            </a:r>
            <a:endParaRPr/>
          </a:p>
        </p:txBody>
      </p:sp>
      <p:sp>
        <p:nvSpPr>
          <p:cNvPr id="71" name="Google Shape;7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>
  <p:cSld name="First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/>
          <p:nvPr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198166" y="3412083"/>
            <a:ext cx="7033590" cy="3777496"/>
          </a:xfrm>
          <a:custGeom>
            <a:avLst/>
            <a:gdLst/>
            <a:ahLst/>
            <a:cxnLst/>
            <a:rect l="l" t="t" r="r" b="b"/>
            <a:pathLst>
              <a:path w="7116417" h="4004368" extrusionOk="0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0" y="0"/>
            <a:ext cx="12231756" cy="4379567"/>
          </a:xfrm>
          <a:custGeom>
            <a:avLst/>
            <a:gdLst/>
            <a:ahLst/>
            <a:cxnLst/>
            <a:rect l="l" t="t" r="r" b="b"/>
            <a:pathLst>
              <a:path w="12192000" h="4379567" extrusionOk="0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502" y="584040"/>
            <a:ext cx="3266906" cy="11278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8"/>
          <p:cNvSpPr txBox="1">
            <a:spLocks noGrp="1"/>
          </p:cNvSpPr>
          <p:nvPr>
            <p:ph type="ctrTitle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  <a:defRPr sz="5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2052" y="6000581"/>
            <a:ext cx="2439849" cy="534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 - light">
  <p:cSld name="First slide - ligh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/>
          <p:nvPr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E8E5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1"/>
          <p:cNvSpPr/>
          <p:nvPr/>
        </p:nvSpPr>
        <p:spPr>
          <a:xfrm>
            <a:off x="5198166" y="3412083"/>
            <a:ext cx="7033590" cy="3777496"/>
          </a:xfrm>
          <a:custGeom>
            <a:avLst/>
            <a:gdLst/>
            <a:ahLst/>
            <a:cxnLst/>
            <a:rect l="l" t="t" r="r" b="b"/>
            <a:pathLst>
              <a:path w="7116417" h="4004368" extrusionOk="0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D9D6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1"/>
          <p:cNvSpPr/>
          <p:nvPr/>
        </p:nvSpPr>
        <p:spPr>
          <a:xfrm>
            <a:off x="0" y="0"/>
            <a:ext cx="12231756" cy="4379567"/>
          </a:xfrm>
          <a:custGeom>
            <a:avLst/>
            <a:gdLst/>
            <a:ahLst/>
            <a:cxnLst/>
            <a:rect l="l" t="t" r="r" b="b"/>
            <a:pathLst>
              <a:path w="12192000" h="4379567" extrusionOk="0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CECA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1"/>
          <p:cNvSpPr txBox="1">
            <a:spLocks noGrp="1"/>
          </p:cNvSpPr>
          <p:nvPr>
            <p:ph type="ctrTitle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482" y="467953"/>
            <a:ext cx="3266906" cy="112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- light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Open Sans Light"/>
              <a:buNone/>
              <a:defRPr sz="5400" b="0" i="0" u="none" strike="noStrike" cap="non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>
  <p:cSld name="First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/>
          <p:nvPr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3"/>
          <p:cNvSpPr/>
          <p:nvPr/>
        </p:nvSpPr>
        <p:spPr>
          <a:xfrm>
            <a:off x="5198166" y="3412083"/>
            <a:ext cx="7033590" cy="3777496"/>
          </a:xfrm>
          <a:custGeom>
            <a:avLst/>
            <a:gdLst/>
            <a:ahLst/>
            <a:cxnLst/>
            <a:rect l="l" t="t" r="r" b="b"/>
            <a:pathLst>
              <a:path w="7116417" h="4004368" extrusionOk="0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3"/>
          <p:cNvSpPr/>
          <p:nvPr/>
        </p:nvSpPr>
        <p:spPr>
          <a:xfrm>
            <a:off x="0" y="0"/>
            <a:ext cx="12231756" cy="4379567"/>
          </a:xfrm>
          <a:custGeom>
            <a:avLst/>
            <a:gdLst/>
            <a:ahLst/>
            <a:cxnLst/>
            <a:rect l="l" t="t" r="r" b="b"/>
            <a:pathLst>
              <a:path w="12192000" h="4379567" extrusionOk="0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502" y="584040"/>
            <a:ext cx="3266906" cy="112781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>
            <a:spLocks noGrp="1"/>
          </p:cNvSpPr>
          <p:nvPr>
            <p:ph type="ctrTitle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4651513" y="-1"/>
            <a:ext cx="7540487" cy="6858001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0" y="0"/>
            <a:ext cx="7543800" cy="6858000"/>
          </a:xfrm>
          <a:custGeom>
            <a:avLst/>
            <a:gdLst/>
            <a:ahLst/>
            <a:cxnLst/>
            <a:rect l="l" t="t" r="r" b="b"/>
            <a:pathLst>
              <a:path w="6709959" h="6858000" extrusionOk="0">
                <a:moveTo>
                  <a:pt x="0" y="0"/>
                </a:moveTo>
                <a:lnTo>
                  <a:pt x="6709959" y="0"/>
                </a:lnTo>
                <a:lnTo>
                  <a:pt x="464157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2052" y="6000581"/>
            <a:ext cx="2439849" cy="5345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/>
          <p:nvPr/>
        </p:nvSpPr>
        <p:spPr>
          <a:xfrm>
            <a:off x="4651513" y="-1"/>
            <a:ext cx="7540487" cy="6858001"/>
          </a:xfrm>
          <a:prstGeom prst="rect">
            <a:avLst/>
          </a:prstGeom>
          <a:solidFill>
            <a:srgbClr val="D9D6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0" y="0"/>
            <a:ext cx="7543800" cy="6858000"/>
          </a:xfrm>
          <a:custGeom>
            <a:avLst/>
            <a:gdLst/>
            <a:ahLst/>
            <a:cxnLst/>
            <a:rect l="l" t="t" r="r" b="b"/>
            <a:pathLst>
              <a:path w="6709959" h="6858000" extrusionOk="0">
                <a:moveTo>
                  <a:pt x="0" y="0"/>
                </a:moveTo>
                <a:lnTo>
                  <a:pt x="6709959" y="0"/>
                </a:lnTo>
                <a:lnTo>
                  <a:pt x="464157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8E5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77131" y="6043798"/>
            <a:ext cx="2477322" cy="5428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cessda.eu/Research-Infrastructure/Training/Expert-Tour-Guide-on-Data-Manageme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sda.eu/content/download/4302/48656/file/TTT_DO_DMPExpertGuide_v1.3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sda.eu/Research-Infrastructure/Training/Expert-Tour-Guide-on-Data-Manageme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zenodo.org/record/3820473#.X0PbN35S8-U" TargetMode="External"/><Relationship Id="rId3" Type="http://schemas.openxmlformats.org/officeDocument/2006/relationships/hyperlink" Target="https://www.cessda.eu/Consortium/Communication/Events/Webinar-Love-Data-Management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qy6MKcpwas&amp;feature=emb_title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s://www.youtube.com/watch?v=79Zg_woMnYE&amp;feature=youtu.b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sd.uta.fi/" TargetMode="External"/><Relationship Id="rId13" Type="http://schemas.openxmlformats.org/officeDocument/2006/relationships/hyperlink" Target="http://ukdataservice.ac.uk/" TargetMode="External"/><Relationship Id="rId18" Type="http://schemas.openxmlformats.org/officeDocument/2006/relationships/image" Target="../media/image12.png"/><Relationship Id="rId26" Type="http://schemas.openxmlformats.org/officeDocument/2006/relationships/image" Target="../media/image19.png"/><Relationship Id="rId3" Type="http://schemas.openxmlformats.org/officeDocument/2006/relationships/hyperlink" Target="http://www.adp.fdv.uni-lj.si/" TargetMode="External"/><Relationship Id="rId21" Type="http://schemas.openxmlformats.org/officeDocument/2006/relationships/image" Target="../media/image15.png"/><Relationship Id="rId7" Type="http://schemas.openxmlformats.org/officeDocument/2006/relationships/hyperlink" Target="http://forscenter.ch/en/" TargetMode="External"/><Relationship Id="rId12" Type="http://schemas.openxmlformats.org/officeDocument/2006/relationships/hyperlink" Target="http://sodanet.gr/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ns.knaw.nl/" TargetMode="External"/><Relationship Id="rId11" Type="http://schemas.openxmlformats.org/officeDocument/2006/relationships/hyperlink" Target="http://snd.gu.se/en" TargetMode="External"/><Relationship Id="rId24" Type="http://schemas.openxmlformats.org/officeDocument/2006/relationships/image" Target="../media/image17.png"/><Relationship Id="rId5" Type="http://schemas.openxmlformats.org/officeDocument/2006/relationships/hyperlink" Target="http://archiv.soc.cas.cz/" TargetMode="External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openxmlformats.org/officeDocument/2006/relationships/hyperlink" Target="http://www.nsd.uib.no/" TargetMode="External"/><Relationship Id="rId19" Type="http://schemas.openxmlformats.org/officeDocument/2006/relationships/image" Target="../media/image13.png"/><Relationship Id="rId4" Type="http://schemas.openxmlformats.org/officeDocument/2006/relationships/hyperlink" Target="https://aussda.at/" TargetMode="External"/><Relationship Id="rId9" Type="http://schemas.openxmlformats.org/officeDocument/2006/relationships/hyperlink" Target="http://www.gesis.org/" TargetMode="External"/><Relationship Id="rId14" Type="http://schemas.openxmlformats.org/officeDocument/2006/relationships/hyperlink" Target="http://www.verbeeldingskr8.nl/#home" TargetMode="External"/><Relationship Id="rId2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beeldingskr8.nl/#ho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ctrTitle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Open Sans Light"/>
              <a:buNone/>
            </a:pPr>
            <a:r>
              <a:rPr lang="no-NO" sz="5200"/>
              <a:t>Structure of the Guide</a:t>
            </a:r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no-NO" sz="3200"/>
              <a:t>Ricarda Braukmann (DANS)</a:t>
            </a:r>
            <a:endParaRPr/>
          </a:p>
        </p:txBody>
      </p:sp>
      <p:sp>
        <p:nvSpPr>
          <p:cNvPr id="52" name="Google Shape;52;p1"/>
          <p:cNvSpPr txBox="1"/>
          <p:nvPr/>
        </p:nvSpPr>
        <p:spPr>
          <a:xfrm>
            <a:off x="577359" y="3526489"/>
            <a:ext cx="4562200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6579566" y="3138497"/>
            <a:ext cx="4562200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no-NO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CESSDA Data Management Expert Guide: </a:t>
            </a:r>
            <a:endParaRPr sz="2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no-NO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Train the Trainers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no-NO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12-13 April 2018, Ljubljana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577359" y="1903817"/>
            <a:ext cx="3894888" cy="135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1275" y="4773934"/>
            <a:ext cx="1573275" cy="157325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1079556" y="2237762"/>
            <a:ext cx="284795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400" b="0" i="0" u="sng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CESSDA.eu/DM</a:t>
            </a:r>
            <a:r>
              <a:rPr lang="no-NO" sz="2400" u="sng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no-NO" sz="2400" b="0" i="0" u="sng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endParaRPr sz="2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011" y="2662500"/>
            <a:ext cx="2950513" cy="309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1610" y="5143392"/>
            <a:ext cx="2187588" cy="83432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164486" y="6435570"/>
            <a:ext cx="12267252" cy="32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 b="0" i="1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Cite as: Braukmann</a:t>
            </a:r>
            <a:r>
              <a:rPr lang="de-DE" sz="1500" b="0" i="1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R.</a:t>
            </a:r>
            <a:r>
              <a:rPr lang="no-NO" sz="1500" b="0" i="1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(2020). The CESSDA Data Management Expert Guide – Structure of the Guide [presentation]. Bergen: CESSDA ERIC.</a:t>
            </a:r>
            <a:endParaRPr dirty="0"/>
          </a:p>
        </p:txBody>
      </p:sp>
      <p:pic>
        <p:nvPicPr>
          <p:cNvPr id="13" name="Picture 12" descr="About CC Licenses - Creative Commons">
            <a:extLst>
              <a:ext uri="{FF2B5EF4-FFF2-40B4-BE49-F238E27FC236}">
                <a16:creationId xmlns:a16="http://schemas.microsoft.com/office/drawing/2014/main" id="{E9516F5C-2CDD-4B5C-8EC1-D17FBD3C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3" y="5882101"/>
            <a:ext cx="1455602" cy="5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Recurring elements</a:t>
            </a:r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1191294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/>
              <a:t>European diversity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 t="21394"/>
          <a:stretch/>
        </p:blipFill>
        <p:spPr>
          <a:xfrm>
            <a:off x="6025161" y="1993976"/>
            <a:ext cx="3899887" cy="399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/>
          <p:cNvPicPr preferRelativeResize="0"/>
          <p:nvPr/>
        </p:nvPicPr>
        <p:blipFill rotWithShape="1">
          <a:blip r:embed="rId4">
            <a:alphaModFix/>
          </a:blip>
          <a:srcRect t="34782"/>
          <a:stretch/>
        </p:blipFill>
        <p:spPr>
          <a:xfrm>
            <a:off x="231861" y="2997515"/>
            <a:ext cx="5559384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606" y="342013"/>
            <a:ext cx="2701425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Recurring elements</a:t>
            </a:r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1191294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/>
              <a:t>Qualitative vs. Quantitative data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160" name="Google Shape;160;p11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2200" y="215241"/>
            <a:ext cx="189913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6716" y="215241"/>
            <a:ext cx="190862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/>
          <p:cNvPicPr preferRelativeResize="0"/>
          <p:nvPr/>
        </p:nvPicPr>
        <p:blipFill rotWithShape="1">
          <a:blip r:embed="rId5">
            <a:alphaModFix/>
          </a:blip>
          <a:srcRect b="10480"/>
          <a:stretch/>
        </p:blipFill>
        <p:spPr>
          <a:xfrm>
            <a:off x="6982042" y="2083720"/>
            <a:ext cx="5026158" cy="461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8548" y="2773017"/>
            <a:ext cx="4760107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725" y="4902315"/>
            <a:ext cx="4820192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Recurring elements</a:t>
            </a:r>
            <a:endParaRPr/>
          </a:p>
        </p:txBody>
      </p:sp>
      <p:sp>
        <p:nvSpPr>
          <p:cNvPr id="171" name="Google Shape;171;p12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1191294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/>
              <a:t>Adapt your DMP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1800" y="-193087"/>
            <a:ext cx="2870200" cy="28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2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Our own DMP checklist (download </a:t>
            </a:r>
            <a:r>
              <a:rPr lang="no-NO" sz="1800" u="sng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no-NO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Adapt your DMP section at the end of every chapter</a:t>
            </a:r>
            <a:endParaRPr/>
          </a:p>
          <a:p>
            <a:pPr marL="2857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Recurring elements</a:t>
            </a:r>
            <a:endParaRPr/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6798" y="-44232"/>
            <a:ext cx="1615202" cy="161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353" y="130129"/>
            <a:ext cx="3794688" cy="654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662" y="1414606"/>
            <a:ext cx="3709385" cy="526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8008" y="1414606"/>
            <a:ext cx="3700641" cy="5359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How the module can be used</a:t>
            </a:r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 dirty="0"/>
              <a:t>The module is open and freely available anywhere anytime via </a:t>
            </a:r>
            <a:r>
              <a:rPr lang="no-NO" u="sng" dirty="0">
                <a:solidFill>
                  <a:schemeClr val="hlink"/>
                </a:solidFill>
                <a:hlinkClick r:id="rId3"/>
              </a:rPr>
              <a:t>CESSDA.eu/DMGuide</a:t>
            </a:r>
            <a:endParaRPr dirty="0"/>
          </a:p>
        </p:txBody>
      </p:sp>
      <p:sp>
        <p:nvSpPr>
          <p:cNvPr id="190" name="Google Shape;190;p14"/>
          <p:cNvSpPr txBox="1"/>
          <p:nvPr/>
        </p:nvSpPr>
        <p:spPr>
          <a:xfrm>
            <a:off x="440725" y="2658907"/>
            <a:ext cx="6636752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Self-study for researchers (15 - 20 hours of content)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Basis for interactive blended training by trainers or data stewards in (social sciences) research institutes to provide workshops on data management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Train-the-trainer package</a:t>
            </a: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91" name="Google Shape;191;p14" descr="Image result for today &amp; tomorro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0754" y="2709248"/>
            <a:ext cx="4577704" cy="2574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4"/>
          <p:cNvSpPr/>
          <p:nvPr/>
        </p:nvSpPr>
        <p:spPr>
          <a:xfrm>
            <a:off x="440725" y="5140805"/>
            <a:ext cx="6458839" cy="978729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i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 CESSDA Data Management Expert Guide is licensed under a Creative Commons Attribution-ShareAlike 4.0 International License. All material under this license can be freely used, as long as CESSDA ERIC is credited as the author.</a:t>
            </a:r>
            <a:endParaRPr/>
          </a:p>
        </p:txBody>
      </p:sp>
      <p:pic>
        <p:nvPicPr>
          <p:cNvPr id="9" name="Picture 8" descr="About CC Licenses - Creative Commons">
            <a:extLst>
              <a:ext uri="{FF2B5EF4-FFF2-40B4-BE49-F238E27FC236}">
                <a16:creationId xmlns:a16="http://schemas.microsoft.com/office/drawing/2014/main" id="{4305140F-E498-4396-A82E-20A17924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186" y="6119534"/>
            <a:ext cx="1455602" cy="5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ctrTitle"/>
          </p:nvPr>
        </p:nvSpPr>
        <p:spPr>
          <a:xfrm>
            <a:off x="440725" y="37941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More Information?</a:t>
            </a:r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1"/>
          </p:nvPr>
        </p:nvSpPr>
        <p:spPr>
          <a:xfrm>
            <a:off x="6127150" y="2457531"/>
            <a:ext cx="5900439" cy="6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/>
              <a:t> </a:t>
            </a:r>
            <a:r>
              <a:rPr lang="no-NO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Love Data Management Webinar</a:t>
            </a:r>
            <a:r>
              <a:rPr lang="no-NO" sz="1800"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no-NO" sz="1800"/>
              <a:t>YouTube </a:t>
            </a:r>
            <a:r>
              <a:rPr lang="no-NO" sz="1800" u="sng">
                <a:solidFill>
                  <a:schemeClr val="hlink"/>
                </a:solidFill>
                <a:hlinkClick r:id="rId4"/>
              </a:rPr>
              <a:t>recording</a:t>
            </a:r>
            <a:endParaRPr sz="1800"/>
          </a:p>
          <a:p>
            <a:pPr marL="2857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01" name="Google Shape;20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7175" y="3330738"/>
            <a:ext cx="3648808" cy="228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0725" y="2557938"/>
            <a:ext cx="3997925" cy="22484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5"/>
          <p:cNvSpPr txBox="1"/>
          <p:nvPr/>
        </p:nvSpPr>
        <p:spPr>
          <a:xfrm>
            <a:off x="440725" y="1634608"/>
            <a:ext cx="45027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CESSDA Data Management Expert Guide &amp; how can it help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YouTube </a:t>
            </a:r>
            <a:r>
              <a:rPr lang="no-NO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494400" y="5425558"/>
            <a:ext cx="4502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Offline version of DMEG: </a:t>
            </a:r>
            <a:r>
              <a:rPr lang="no-NO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PDFs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Light"/>
              <a:buNone/>
            </a:pPr>
            <a:r>
              <a:rPr lang="no-NO"/>
              <a:t>We would love to hear your input!</a:t>
            </a:r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/>
              <a:t>Contact us via: training@cessda.eu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211" name="Google Shape;211;p16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0570" y="1751693"/>
            <a:ext cx="3812213" cy="478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CESSDA Project in 2017</a:t>
            </a: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/>
              <a:t>Why this online module?</a:t>
            </a:r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lot of DM knowledge and training within individual CESSDA archives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online module enables us to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Share good training practices, examples and content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Outline European diversity and commonalities (DMP templates, ethics, etc.)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Create opportunity for individual researchers for self-study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Create a basis for local workshops that can build around centrally updated content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CESSDA Project in 2017</a:t>
            </a:r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/>
              <a:t>Several CESSDA archives were involved in the realization of the module</a:t>
            </a: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1885950" y="2756746"/>
            <a:ext cx="80962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Data Management Expert Guide (DMEG) is created for CESSDA ERIC by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ADP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AUSSDA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CSDA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DANS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FORS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FSD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GESIS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NSD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SND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So.Da.Net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UKDS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is illustrated and edited by </a:t>
            </a:r>
            <a:r>
              <a:rPr lang="no-NO" sz="18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Verbeeldingskr8</a:t>
            </a:r>
            <a:r>
              <a:rPr lang="no-NO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The authors are mentioned by name in the overview of the relevant chapter(s). DANS was in the lead of creating this tour guide. </a:t>
            </a: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DMEG has been updated in 2019 with content regarding new data types, GDPR, European diversity</a:t>
            </a: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704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12000" y="4704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040728" y="4704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050910" y="4704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061092" y="4704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081456" y="4704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020364" y="4704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030546" y="4704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9091638" y="4704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101820" y="4704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010182" y="470476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071274" y="4771622"/>
            <a:ext cx="1080000" cy="946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For researchers with researchers</a:t>
            </a:r>
            <a:endParaRPr/>
          </a:p>
        </p:txBody>
      </p:sp>
      <p:cxnSp>
        <p:nvCxnSpPr>
          <p:cNvPr id="94" name="Google Shape;94;p4"/>
          <p:cNvCxnSpPr/>
          <p:nvPr/>
        </p:nvCxnSpPr>
        <p:spPr>
          <a:xfrm>
            <a:off x="695907" y="5776255"/>
            <a:ext cx="9426288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95" name="Google Shape;95;p4"/>
          <p:cNvCxnSpPr/>
          <p:nvPr/>
        </p:nvCxnSpPr>
        <p:spPr>
          <a:xfrm>
            <a:off x="2321507" y="5231219"/>
            <a:ext cx="0" cy="574158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96" name="Google Shape;96;p4"/>
          <p:cNvCxnSpPr/>
          <p:nvPr/>
        </p:nvCxnSpPr>
        <p:spPr>
          <a:xfrm>
            <a:off x="8491935" y="5202097"/>
            <a:ext cx="0" cy="574158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oval" w="med" len="med"/>
            <a:tailEnd type="oval" w="med" len="med"/>
          </a:ln>
        </p:spPr>
      </p:cxnSp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2129" y="1611483"/>
            <a:ext cx="5819612" cy="387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457" y="2607340"/>
            <a:ext cx="3086100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172" y="340243"/>
            <a:ext cx="6480000" cy="6255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Following the Data Life Cycle </a:t>
            </a:r>
            <a:endParaRPr/>
          </a:p>
        </p:txBody>
      </p:sp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l="7934" t="9699" r="12066" b="10387"/>
          <a:stretch/>
        </p:blipFill>
        <p:spPr>
          <a:xfrm>
            <a:off x="2941720" y="1670006"/>
            <a:ext cx="4861604" cy="485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/>
          <p:nvPr/>
        </p:nvSpPr>
        <p:spPr>
          <a:xfrm>
            <a:off x="3296093" y="2385300"/>
            <a:ext cx="1440000" cy="1440000"/>
          </a:xfrm>
          <a:prstGeom prst="ellipse">
            <a:avLst/>
          </a:prstGeom>
          <a:solidFill>
            <a:srgbClr val="FFFFFF">
              <a:alpha val="69803"/>
            </a:srgbClr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3335530" y="3072050"/>
            <a:ext cx="13611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 i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Available end of 2018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Creating One Guide </a:t>
            </a:r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1191294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/>
              <a:t>Common look and feel through visualisations by Marina Noordegraaf (</a:t>
            </a:r>
            <a:r>
              <a:rPr lang="no-NO" u="sng">
                <a:solidFill>
                  <a:schemeClr val="hlink"/>
                </a:solidFill>
                <a:hlinkClick r:id="rId3"/>
              </a:rPr>
              <a:t>Verbeeldingskr8</a:t>
            </a:r>
            <a:r>
              <a:rPr lang="no-NO"/>
              <a:t>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118" name="Google Shape;11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7174" y="3780908"/>
            <a:ext cx="5618395" cy="290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8478" y="2606469"/>
            <a:ext cx="3524430" cy="255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 rotWithShape="1">
          <a:blip r:embed="rId6">
            <a:alphaModFix/>
          </a:blip>
          <a:srcRect t="8269" b="9524"/>
          <a:stretch/>
        </p:blipFill>
        <p:spPr>
          <a:xfrm>
            <a:off x="199836" y="2773018"/>
            <a:ext cx="3904332" cy="1634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Creating One Guide </a:t>
            </a:r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1191294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/>
              <a:t>Recurring elements in each chapter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8181" y="3369757"/>
            <a:ext cx="2870200" cy="28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2569" y="1569758"/>
            <a:ext cx="270142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7015" y="1578310"/>
            <a:ext cx="274235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3303" y="3970620"/>
            <a:ext cx="189913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17819" y="3970620"/>
            <a:ext cx="1908621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Expert Tips</a:t>
            </a:r>
            <a:endParaRPr/>
          </a:p>
          <a:p>
            <a:pPr marL="2857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European diversity</a:t>
            </a:r>
            <a:endParaRPr/>
          </a:p>
          <a:p>
            <a:pPr marL="2857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Qualitative vs. Quantitative data</a:t>
            </a:r>
            <a:endParaRPr/>
          </a:p>
          <a:p>
            <a:pPr marL="2857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Char char="»"/>
            </a:pPr>
            <a:r>
              <a:rPr lang="no-NO" sz="1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Adapt your DMP</a:t>
            </a:r>
            <a:endParaRPr/>
          </a:p>
          <a:p>
            <a:pPr marL="285750" marR="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no-NO"/>
              <a:t>Recurring elements</a:t>
            </a: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1191294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o-NO"/>
              <a:t>Expert Tips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8840" y="217461"/>
            <a:ext cx="2742353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1" name="Google Shape;1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5171" y="1876026"/>
            <a:ext cx="54193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4848" y="4127353"/>
            <a:ext cx="462631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014" y="4127353"/>
            <a:ext cx="4178313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SSDA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SSDA Light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Breitbild</PresentationFormat>
  <Paragraphs>64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Calibri</vt:lpstr>
      <vt:lpstr>Arial</vt:lpstr>
      <vt:lpstr>Open Sans Light</vt:lpstr>
      <vt:lpstr>CESSDA</vt:lpstr>
      <vt:lpstr>CESSDA Light</vt:lpstr>
      <vt:lpstr>Structure of the Guide</vt:lpstr>
      <vt:lpstr>CESSDA Project in 2017</vt:lpstr>
      <vt:lpstr>CESSDA Project in 2017</vt:lpstr>
      <vt:lpstr>For researchers with researchers</vt:lpstr>
      <vt:lpstr>PowerPoint-Präsentation</vt:lpstr>
      <vt:lpstr>Following the Data Life Cycle </vt:lpstr>
      <vt:lpstr>Creating One Guide </vt:lpstr>
      <vt:lpstr>Creating One Guide </vt:lpstr>
      <vt:lpstr>Recurring elements</vt:lpstr>
      <vt:lpstr>Recurring elements</vt:lpstr>
      <vt:lpstr>Recurring elements</vt:lpstr>
      <vt:lpstr>Recurring elements</vt:lpstr>
      <vt:lpstr>Recurring elements</vt:lpstr>
      <vt:lpstr>How the module can be used</vt:lpstr>
      <vt:lpstr>More Information?</vt:lpstr>
      <vt:lpstr>We would love to hear your input!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the Guide</dc:title>
  <dc:creator>Open Concept SA</dc:creator>
  <cp:lastModifiedBy>Piesch, Sophia</cp:lastModifiedBy>
  <cp:revision>4</cp:revision>
  <dcterms:created xsi:type="dcterms:W3CDTF">2017-11-15T20:02:00Z</dcterms:created>
  <dcterms:modified xsi:type="dcterms:W3CDTF">2022-02-03T15:30:57Z</dcterms:modified>
</cp:coreProperties>
</file>