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 Light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qQuToPhwnzbLGUwk7/1Zk4b9n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48" name="Google Shape;14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68" name="Google Shape;16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179" name="Google Shape;1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190" name="Google Shape;19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201" name="Google Shape;20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10" name="Google Shape;21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21" name="Google Shape;22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30" name="Google Shape;23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243" name="Google Shape;24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251" name="Google Shape;25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263" name="Google Shape;26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271" name="Google Shape;27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71" name="Google Shape;7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82" name="Google Shape;8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93" name="Google Shape;9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103" name="Google Shape;10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114" name="Google Shape;11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Screen Shot 2018-03-27 at 11.06.11</a:t>
            </a:r>
            <a:endParaRPr/>
          </a:p>
        </p:txBody>
      </p:sp>
      <p:sp>
        <p:nvSpPr>
          <p:cNvPr id="126" name="Google Shape;12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sp>
        <p:nvSpPr>
          <p:cNvPr id="138" name="Google Shape;13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>
  <p:cSld name="First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/>
          <p:nvPr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4"/>
          <p:cNvSpPr/>
          <p:nvPr/>
        </p:nvSpPr>
        <p:spPr>
          <a:xfrm>
            <a:off x="5198166" y="3412083"/>
            <a:ext cx="7033590" cy="3777496"/>
          </a:xfrm>
          <a:custGeom>
            <a:avLst/>
            <a:gdLst/>
            <a:ahLst/>
            <a:cxnLst/>
            <a:rect l="l" t="t" r="r" b="b"/>
            <a:pathLst>
              <a:path w="7116417" h="4004368" extrusionOk="0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4"/>
          <p:cNvSpPr/>
          <p:nvPr/>
        </p:nvSpPr>
        <p:spPr>
          <a:xfrm>
            <a:off x="0" y="0"/>
            <a:ext cx="12231756" cy="4379567"/>
          </a:xfrm>
          <a:custGeom>
            <a:avLst/>
            <a:gdLst/>
            <a:ahLst/>
            <a:cxnLst/>
            <a:rect l="l" t="t" r="r" b="b"/>
            <a:pathLst>
              <a:path w="12192000" h="4379567" extrusionOk="0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502" y="584040"/>
            <a:ext cx="3266906" cy="11278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4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5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  <a:defRPr sz="5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5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" name="Google Shape;2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62052" y="6000581"/>
            <a:ext cx="2439849" cy="534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 - light">
  <p:cSld name="First slide - ligh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7"/>
          <p:cNvSpPr/>
          <p:nvPr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E8E5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7"/>
          <p:cNvSpPr/>
          <p:nvPr/>
        </p:nvSpPr>
        <p:spPr>
          <a:xfrm>
            <a:off x="5198166" y="3412083"/>
            <a:ext cx="7033590" cy="3777496"/>
          </a:xfrm>
          <a:custGeom>
            <a:avLst/>
            <a:gdLst/>
            <a:ahLst/>
            <a:cxnLst/>
            <a:rect l="l" t="t" r="r" b="b"/>
            <a:pathLst>
              <a:path w="7116417" h="4004368" extrusionOk="0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D9D6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7"/>
          <p:cNvSpPr/>
          <p:nvPr/>
        </p:nvSpPr>
        <p:spPr>
          <a:xfrm>
            <a:off x="0" y="0"/>
            <a:ext cx="12231756" cy="4379567"/>
          </a:xfrm>
          <a:custGeom>
            <a:avLst/>
            <a:gdLst/>
            <a:ahLst/>
            <a:cxnLst/>
            <a:rect l="l" t="t" r="r" b="b"/>
            <a:pathLst>
              <a:path w="12192000" h="4379567" extrusionOk="0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CECA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7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27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" name="Google Shape;3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7482" y="467953"/>
            <a:ext cx="3266906" cy="112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- light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Open Sans Light"/>
              <a:buNone/>
              <a:defRPr sz="5400" b="0" i="0" u="none" strike="noStrike" cap="none">
                <a:solidFill>
                  <a:srgbClr val="3F3F3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 slide">
  <p:cSld name="First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/>
          <p:nvPr/>
        </p:nvSpPr>
        <p:spPr>
          <a:xfrm>
            <a:off x="-1" y="2351984"/>
            <a:ext cx="12231757" cy="4837595"/>
          </a:xfrm>
          <a:prstGeom prst="rect">
            <a:avLst/>
          </a:pr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9"/>
          <p:cNvSpPr/>
          <p:nvPr/>
        </p:nvSpPr>
        <p:spPr>
          <a:xfrm>
            <a:off x="5198166" y="3412083"/>
            <a:ext cx="7033590" cy="3777496"/>
          </a:xfrm>
          <a:custGeom>
            <a:avLst/>
            <a:gdLst/>
            <a:ahLst/>
            <a:cxnLst/>
            <a:rect l="l" t="t" r="r" b="b"/>
            <a:pathLst>
              <a:path w="7116417" h="4004368" extrusionOk="0">
                <a:moveTo>
                  <a:pt x="1252565" y="0"/>
                </a:moveTo>
                <a:lnTo>
                  <a:pt x="7106477" y="997781"/>
                </a:lnTo>
                <a:cubicBezTo>
                  <a:pt x="7109790" y="1999977"/>
                  <a:pt x="7113104" y="3002172"/>
                  <a:pt x="7116417" y="4004368"/>
                </a:cubicBezTo>
                <a:lnTo>
                  <a:pt x="0" y="3994429"/>
                </a:lnTo>
                <a:lnTo>
                  <a:pt x="1252565" y="0"/>
                </a:lnTo>
                <a:close/>
              </a:path>
            </a:pathLst>
          </a:custGeom>
          <a:solidFill>
            <a:srgbClr val="2899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9"/>
          <p:cNvSpPr/>
          <p:nvPr/>
        </p:nvSpPr>
        <p:spPr>
          <a:xfrm>
            <a:off x="0" y="0"/>
            <a:ext cx="12231756" cy="4379567"/>
          </a:xfrm>
          <a:custGeom>
            <a:avLst/>
            <a:gdLst/>
            <a:ahLst/>
            <a:cxnLst/>
            <a:rect l="l" t="t" r="r" b="b"/>
            <a:pathLst>
              <a:path w="12192000" h="4379567" extrusionOk="0">
                <a:moveTo>
                  <a:pt x="0" y="0"/>
                </a:moveTo>
                <a:lnTo>
                  <a:pt x="12192000" y="0"/>
                </a:lnTo>
                <a:lnTo>
                  <a:pt x="12182061" y="4379567"/>
                </a:lnTo>
                <a:lnTo>
                  <a:pt x="0" y="2351984"/>
                </a:lnTo>
                <a:lnTo>
                  <a:pt x="0" y="0"/>
                </a:lnTo>
                <a:close/>
              </a:path>
            </a:pathLst>
          </a:cu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8502" y="584040"/>
            <a:ext cx="3266906" cy="112781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29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Light"/>
              <a:buNone/>
              <a:def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4651513" y="-1"/>
            <a:ext cx="7540487" cy="6858001"/>
          </a:xfrm>
          <a:prstGeom prst="rect">
            <a:avLst/>
          </a:prstGeom>
          <a:solidFill>
            <a:srgbClr val="0076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3"/>
          <p:cNvSpPr/>
          <p:nvPr/>
        </p:nvSpPr>
        <p:spPr>
          <a:xfrm>
            <a:off x="0" y="0"/>
            <a:ext cx="7543800" cy="6858000"/>
          </a:xfrm>
          <a:custGeom>
            <a:avLst/>
            <a:gdLst/>
            <a:ahLst/>
            <a:cxnLst/>
            <a:rect l="l" t="t" r="r" b="b"/>
            <a:pathLst>
              <a:path w="6709959" h="6858000" extrusionOk="0">
                <a:moveTo>
                  <a:pt x="0" y="0"/>
                </a:moveTo>
                <a:lnTo>
                  <a:pt x="6709959" y="0"/>
                </a:lnTo>
                <a:lnTo>
                  <a:pt x="464157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83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2052" y="6000581"/>
            <a:ext cx="2439849" cy="53459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6"/>
          <p:cNvSpPr/>
          <p:nvPr/>
        </p:nvSpPr>
        <p:spPr>
          <a:xfrm>
            <a:off x="4651513" y="-1"/>
            <a:ext cx="7540487" cy="6858001"/>
          </a:xfrm>
          <a:prstGeom prst="rect">
            <a:avLst/>
          </a:prstGeom>
          <a:solidFill>
            <a:srgbClr val="D9D6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6"/>
          <p:cNvSpPr/>
          <p:nvPr/>
        </p:nvSpPr>
        <p:spPr>
          <a:xfrm>
            <a:off x="0" y="0"/>
            <a:ext cx="7543800" cy="6858000"/>
          </a:xfrm>
          <a:custGeom>
            <a:avLst/>
            <a:gdLst/>
            <a:ahLst/>
            <a:cxnLst/>
            <a:rect l="l" t="t" r="r" b="b"/>
            <a:pathLst>
              <a:path w="6709959" h="6858000" extrusionOk="0">
                <a:moveTo>
                  <a:pt x="0" y="0"/>
                </a:moveTo>
                <a:lnTo>
                  <a:pt x="6709959" y="0"/>
                </a:lnTo>
                <a:lnTo>
                  <a:pt x="4641574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8E5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77131" y="6043798"/>
            <a:ext cx="2477322" cy="5428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mentimeter.com/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ctrTitle"/>
          </p:nvPr>
        </p:nvSpPr>
        <p:spPr>
          <a:xfrm>
            <a:off x="4929899" y="645285"/>
            <a:ext cx="7016936" cy="150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Open Sans Light"/>
              <a:buNone/>
            </a:pPr>
            <a:r>
              <a:rPr lang="en-US" sz="5200"/>
              <a:t>Training Methods</a:t>
            </a:r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ubTitle" idx="1"/>
          </p:nvPr>
        </p:nvSpPr>
        <p:spPr>
          <a:xfrm>
            <a:off x="4929899" y="2189783"/>
            <a:ext cx="6211867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3200"/>
              <a:t>Ricarda Braukmann (DANS)</a:t>
            </a:r>
            <a:endParaRPr/>
          </a:p>
        </p:txBody>
      </p:sp>
      <p:sp>
        <p:nvSpPr>
          <p:cNvPr id="52" name="Google Shape;52;p1"/>
          <p:cNvSpPr txBox="1"/>
          <p:nvPr/>
        </p:nvSpPr>
        <p:spPr>
          <a:xfrm>
            <a:off x="577359" y="3137382"/>
            <a:ext cx="4562200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6579566" y="3126871"/>
            <a:ext cx="4562200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CESSDA Data Management Expert Guide: </a:t>
            </a:r>
            <a:endParaRPr sz="2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Train the Trainers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12-13 April 2018, Ljubljana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577359" y="1903817"/>
            <a:ext cx="3894888" cy="135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9425" y="4110817"/>
            <a:ext cx="1562575" cy="156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91610" y="4902553"/>
            <a:ext cx="2187588" cy="83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3919" y="3583350"/>
            <a:ext cx="2032728" cy="203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Gunn Inger Lyse Samdal's pictur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33947" y="3879714"/>
            <a:ext cx="1152000" cy="1440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715" y="3879714"/>
            <a:ext cx="1040151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"/>
          <p:cNvSpPr txBox="1"/>
          <p:nvPr/>
        </p:nvSpPr>
        <p:spPr>
          <a:xfrm>
            <a:off x="2166698" y="6063265"/>
            <a:ext cx="10311707" cy="32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Cite as: </a:t>
            </a:r>
            <a:r>
              <a:rPr lang="en-US" sz="1500" b="0" i="1" u="none" strike="noStrike" cap="none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Braukmann</a:t>
            </a:r>
            <a:r>
              <a:rPr lang="en-US" sz="1500" b="0" i="1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, R. (2020). The CESSDA  Data Management Expert Guide –Training Methods [presentation]. Bergen: CESSDA ERIC.</a:t>
            </a:r>
            <a:endParaRPr dirty="0"/>
          </a:p>
        </p:txBody>
      </p:sp>
      <p:pic>
        <p:nvPicPr>
          <p:cNvPr id="14" name="Picture 13" descr="About CC Licenses - Creative Commons">
            <a:extLst>
              <a:ext uri="{FF2B5EF4-FFF2-40B4-BE49-F238E27FC236}">
                <a16:creationId xmlns:a16="http://schemas.microsoft.com/office/drawing/2014/main" id="{2F4602FA-0A16-4FF2-A6B1-48A96B07C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1" y="6062046"/>
            <a:ext cx="1455602" cy="50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Starter Package</a:t>
            </a:r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/>
              <a:t>Other topics for workshops?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152" name="Google Shape;152;p10"/>
          <p:cNvSpPr txBox="1"/>
          <p:nvPr/>
        </p:nvSpPr>
        <p:spPr>
          <a:xfrm>
            <a:off x="440725" y="3074544"/>
            <a:ext cx="8261476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53" name="Google Shape;153;p10" descr="Afbeeldingsresultaat voor work in progr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68561">
            <a:off x="9853298" y="368831"/>
            <a:ext cx="2209171" cy="9898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/>
          <p:nvPr/>
        </p:nvSpPr>
        <p:spPr>
          <a:xfrm>
            <a:off x="583756" y="3798767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sensitive data</a:t>
            </a:r>
            <a:endParaRPr/>
          </a:p>
        </p:txBody>
      </p:sp>
      <p:sp>
        <p:nvSpPr>
          <p:cNvPr id="155" name="Google Shape;155;p10"/>
          <p:cNvSpPr/>
          <p:nvPr/>
        </p:nvSpPr>
        <p:spPr>
          <a:xfrm>
            <a:off x="2743245" y="4556792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data curation </a:t>
            </a:r>
            <a:endParaRPr/>
          </a:p>
        </p:txBody>
      </p:sp>
      <p:sp>
        <p:nvSpPr>
          <p:cNvPr id="156" name="Google Shape;156;p10"/>
          <p:cNvSpPr/>
          <p:nvPr/>
        </p:nvSpPr>
        <p:spPr>
          <a:xfrm>
            <a:off x="2313489" y="3069150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/>
          </a:p>
        </p:txBody>
      </p:sp>
      <p:sp>
        <p:nvSpPr>
          <p:cNvPr id="157" name="Google Shape;157;p10"/>
          <p:cNvSpPr/>
          <p:nvPr/>
        </p:nvSpPr>
        <p:spPr>
          <a:xfrm>
            <a:off x="2606201" y="6102456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social media data  </a:t>
            </a:r>
            <a:endParaRPr/>
          </a:p>
        </p:txBody>
      </p:sp>
      <p:sp>
        <p:nvSpPr>
          <p:cNvPr id="158" name="Google Shape;158;p10"/>
          <p:cNvSpPr/>
          <p:nvPr/>
        </p:nvSpPr>
        <p:spPr>
          <a:xfrm>
            <a:off x="5152943" y="3231062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data management planning </a:t>
            </a:r>
            <a:endParaRPr dirty="0"/>
          </a:p>
        </p:txBody>
      </p:sp>
      <p:sp>
        <p:nvSpPr>
          <p:cNvPr id="159" name="Google Shape;159;p10"/>
          <p:cNvSpPr/>
          <p:nvPr/>
        </p:nvSpPr>
        <p:spPr>
          <a:xfrm>
            <a:off x="4717819" y="413563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storing </a:t>
            </a:r>
            <a:endParaRPr sz="2400" i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0"/>
          <p:cNvSpPr/>
          <p:nvPr/>
        </p:nvSpPr>
        <p:spPr>
          <a:xfrm>
            <a:off x="6791164" y="4571328"/>
            <a:ext cx="11961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sharing</a:t>
            </a:r>
            <a:endParaRPr sz="2400" i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0"/>
          <p:cNvSpPr/>
          <p:nvPr/>
        </p:nvSpPr>
        <p:spPr>
          <a:xfrm>
            <a:off x="6362652" y="5600698"/>
            <a:ext cx="14189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E7E6E6"/>
                </a:solidFill>
                <a:latin typeface="Arial"/>
                <a:ea typeface="Arial"/>
                <a:cs typeface="Arial"/>
                <a:sym typeface="Arial"/>
              </a:rPr>
              <a:t>archiving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0"/>
          <p:cNvSpPr/>
          <p:nvPr/>
        </p:nvSpPr>
        <p:spPr>
          <a:xfrm>
            <a:off x="871593" y="4227041"/>
            <a:ext cx="11384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GDPR</a:t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>
            <a:off x="266652" y="5367169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Focus on specific (data) problems</a:t>
            </a:r>
            <a:endParaRPr/>
          </a:p>
        </p:txBody>
      </p:sp>
      <p:pic>
        <p:nvPicPr>
          <p:cNvPr id="17" name="Google Shape;144;p9">
            <a:extLst>
              <a:ext uri="{FF2B5EF4-FFF2-40B4-BE49-F238E27FC236}">
                <a16:creationId xmlns:a16="http://schemas.microsoft.com/office/drawing/2014/main" id="{0870BEFC-97CC-47CF-BBDF-8F48C9E5DFC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4913" y="2773017"/>
            <a:ext cx="2901387" cy="29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Tips for Trainers</a:t>
            </a:r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1207" y="2974966"/>
            <a:ext cx="2032728" cy="203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7496" y="846413"/>
            <a:ext cx="1040151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Veerle Van den Eynden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(UKDS)</a:t>
            </a:r>
            <a:endParaRPr/>
          </a:p>
        </p:txBody>
      </p:sp>
      <p:sp>
        <p:nvSpPr>
          <p:cNvPr id="175" name="Google Shape;175;p11"/>
          <p:cNvSpPr/>
          <p:nvPr/>
        </p:nvSpPr>
        <p:spPr>
          <a:xfrm>
            <a:off x="10494794" y="4973382"/>
            <a:ext cx="1085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Ellen Leenarts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(DANS)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Tips for Trainers</a:t>
            </a:r>
            <a:endParaRPr/>
          </a:p>
        </p:txBody>
      </p:sp>
      <p:sp>
        <p:nvSpPr>
          <p:cNvPr id="182" name="Google Shape;182;p12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What works well in a one-day RDM workshop for researchers?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Active learning is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en-US" sz="1800">
                <a:solidFill>
                  <a:srgbClr val="FFFFFF"/>
                </a:solidFill>
              </a:rPr>
              <a:t>making processes visible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en-US" sz="1800">
                <a:solidFill>
                  <a:srgbClr val="FFFFFF"/>
                </a:solidFill>
              </a:rPr>
              <a:t>directly experiencing methods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en-US" sz="1800">
                <a:solidFill>
                  <a:srgbClr val="FFFFFF"/>
                </a:solidFill>
              </a:rPr>
              <a:t>critical reflection on practice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This can be done through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en-US" sz="1800">
                <a:solidFill>
                  <a:srgbClr val="FFFFFF"/>
                </a:solidFill>
              </a:rPr>
              <a:t>practical tasks and exercises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en-US" sz="1800">
                <a:solidFill>
                  <a:srgbClr val="FFFFFF"/>
                </a:solidFill>
              </a:rPr>
              <a:t>developing an own DMP, consent form, etc.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en-US" sz="1800">
                <a:solidFill>
                  <a:srgbClr val="FFFFFF"/>
                </a:solidFill>
              </a:rPr>
              <a:t>group discussions of real-case data challenges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1207" y="2974966"/>
            <a:ext cx="2032728" cy="203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7496" y="846413"/>
            <a:ext cx="1040151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2"/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Veerle Van den Eynden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(UKDS)</a:t>
            </a:r>
            <a:endParaRPr/>
          </a:p>
        </p:txBody>
      </p:sp>
      <p:sp>
        <p:nvSpPr>
          <p:cNvPr id="8" name="Google Shape;175;p11">
            <a:extLst>
              <a:ext uri="{FF2B5EF4-FFF2-40B4-BE49-F238E27FC236}">
                <a16:creationId xmlns:a16="http://schemas.microsoft.com/office/drawing/2014/main" id="{F91634AE-60D2-482A-AD47-44D5A8CD19E4}"/>
              </a:ext>
            </a:extLst>
          </p:cNvPr>
          <p:cNvSpPr/>
          <p:nvPr/>
        </p:nvSpPr>
        <p:spPr>
          <a:xfrm>
            <a:off x="10494794" y="4973382"/>
            <a:ext cx="1085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Ellen Leenarts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(DANS)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Tips for Trainers</a:t>
            </a: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Target audience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Workshop set-up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Engaging with the participants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Practical matters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1207" y="2974966"/>
            <a:ext cx="2032728" cy="203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7496" y="846413"/>
            <a:ext cx="1040151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3"/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Veerle Van den Eynden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(UKDS)</a:t>
            </a:r>
            <a:endParaRPr/>
          </a:p>
        </p:txBody>
      </p:sp>
      <p:sp>
        <p:nvSpPr>
          <p:cNvPr id="8" name="Google Shape;175;p11">
            <a:extLst>
              <a:ext uri="{FF2B5EF4-FFF2-40B4-BE49-F238E27FC236}">
                <a16:creationId xmlns:a16="http://schemas.microsoft.com/office/drawing/2014/main" id="{80549F98-F52E-48CC-9045-D6BD822599A9}"/>
              </a:ext>
            </a:extLst>
          </p:cNvPr>
          <p:cNvSpPr/>
          <p:nvPr/>
        </p:nvSpPr>
        <p:spPr>
          <a:xfrm>
            <a:off x="10494794" y="4973382"/>
            <a:ext cx="1085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Ellen Leenarts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(DANS)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Think of the best workshop ever</a:t>
            </a:r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/>
              <a:t>Target audience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Workshop set-up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Engaging with the audience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Practical issues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440724" y="2839618"/>
            <a:ext cx="3876633" cy="2762529"/>
          </a:xfrm>
          <a:prstGeom prst="rect">
            <a:avLst/>
          </a:prstGeom>
          <a:solidFill>
            <a:srgbClr val="0083CA"/>
          </a:solidFill>
          <a:ln w="12700" cap="flat" cmpd="sng">
            <a:solidFill>
              <a:srgbClr val="0083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44;p9">
            <a:extLst>
              <a:ext uri="{FF2B5EF4-FFF2-40B4-BE49-F238E27FC236}">
                <a16:creationId xmlns:a16="http://schemas.microsoft.com/office/drawing/2014/main" id="{EF309914-BCA0-40ED-8BB7-AB830C3C25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4913" y="2773017"/>
            <a:ext cx="2901387" cy="29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Our experience</a:t>
            </a:r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/>
              <a:t>Target audience</a:t>
            </a:r>
            <a:endParaRPr b="1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>
                <a:solidFill>
                  <a:srgbClr val="FFFFFF"/>
                </a:solidFill>
              </a:rPr>
              <a:t>Groups of 20 - 30 researchers max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>
                <a:solidFill>
                  <a:srgbClr val="FFFFFF"/>
                </a:solidFill>
              </a:rPr>
              <a:t>Sometimes specifically for junior researchers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>
                <a:solidFill>
                  <a:srgbClr val="FFFFFF"/>
                </a:solidFill>
              </a:rPr>
              <a:t>But: Mixed audience can help discussion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>
                <a:solidFill>
                  <a:srgbClr val="FFFFFF"/>
                </a:solidFill>
              </a:rPr>
              <a:t>For researchers who do research with people (social sciences +) </a:t>
            </a: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214" name="Google Shape;21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1207" y="2974966"/>
            <a:ext cx="2032728" cy="203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7496" y="846413"/>
            <a:ext cx="1040151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5"/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Veerle Van den Eynden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(UKDS)</a:t>
            </a:r>
            <a:endParaRPr/>
          </a:p>
        </p:txBody>
      </p:sp>
      <p:sp>
        <p:nvSpPr>
          <p:cNvPr id="8" name="Google Shape;175;p11">
            <a:extLst>
              <a:ext uri="{FF2B5EF4-FFF2-40B4-BE49-F238E27FC236}">
                <a16:creationId xmlns:a16="http://schemas.microsoft.com/office/drawing/2014/main" id="{252AA38C-AD68-4989-BA9D-F474356C493F}"/>
              </a:ext>
            </a:extLst>
          </p:cNvPr>
          <p:cNvSpPr/>
          <p:nvPr/>
        </p:nvSpPr>
        <p:spPr>
          <a:xfrm>
            <a:off x="10494794" y="4973382"/>
            <a:ext cx="1085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Ellen Leenarts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(DANS)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Think of the best workshop ever</a:t>
            </a:r>
            <a:endParaRPr/>
          </a:p>
        </p:txBody>
      </p:sp>
      <p:sp>
        <p:nvSpPr>
          <p:cNvPr id="224" name="Google Shape;224;p16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/>
              <a:t>Workshop set-up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Engaging with the audience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Practical issues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546826" y="2773017"/>
            <a:ext cx="3876633" cy="2549735"/>
          </a:xfrm>
          <a:prstGeom prst="rect">
            <a:avLst/>
          </a:prstGeom>
          <a:solidFill>
            <a:srgbClr val="0083CA"/>
          </a:solidFill>
          <a:ln w="12700" cap="flat" cmpd="sng">
            <a:solidFill>
              <a:srgbClr val="0083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144;p9">
            <a:extLst>
              <a:ext uri="{FF2B5EF4-FFF2-40B4-BE49-F238E27FC236}">
                <a16:creationId xmlns:a16="http://schemas.microsoft.com/office/drawing/2014/main" id="{423D3B9F-B2DB-4518-8666-6B763FA58B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4913" y="2773017"/>
            <a:ext cx="2901387" cy="29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Our experience</a:t>
            </a:r>
            <a:endParaRPr/>
          </a:p>
        </p:txBody>
      </p:sp>
      <p:pic>
        <p:nvPicPr>
          <p:cNvPr id="233" name="Google Shape;23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1207" y="2974966"/>
            <a:ext cx="2032728" cy="203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7496" y="846413"/>
            <a:ext cx="1040151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Veerle Van den Eynden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(UKDS)</a:t>
            </a: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336552" y="2015241"/>
            <a:ext cx="3876633" cy="846282"/>
          </a:xfrm>
          <a:prstGeom prst="rect">
            <a:avLst/>
          </a:prstGeom>
          <a:solidFill>
            <a:srgbClr val="0083CA"/>
          </a:solidFill>
          <a:ln w="12700" cap="flat" cmpd="sng">
            <a:solidFill>
              <a:srgbClr val="0083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7"/>
          <p:cNvSpPr/>
          <p:nvPr/>
        </p:nvSpPr>
        <p:spPr>
          <a:xfrm>
            <a:off x="546826" y="3836963"/>
            <a:ext cx="3876633" cy="1485789"/>
          </a:xfrm>
          <a:prstGeom prst="rect">
            <a:avLst/>
          </a:prstGeom>
          <a:solidFill>
            <a:srgbClr val="0083CA"/>
          </a:solidFill>
          <a:ln w="12700" cap="flat" cmpd="sng">
            <a:solidFill>
              <a:srgbClr val="0083C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7"/>
          <p:cNvSpPr txBox="1">
            <a:spLocks noGrp="1"/>
          </p:cNvSpPr>
          <p:nvPr>
            <p:ph type="subTitle" idx="1"/>
          </p:nvPr>
        </p:nvSpPr>
        <p:spPr>
          <a:xfrm>
            <a:off x="336531" y="1746464"/>
            <a:ext cx="10701040" cy="4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/>
              <a:t>Workshop set-up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>
                <a:solidFill>
                  <a:srgbClr val="FFFFFF"/>
                </a:solidFill>
              </a:rPr>
              <a:t>Introduction: Get to know each other!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>
                <a:solidFill>
                  <a:srgbClr val="FFFFFF"/>
                </a:solidFill>
              </a:rPr>
              <a:t>Presentations: Short and interactive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Experts, case studies, personal experiences, tool demonstrations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>
                <a:solidFill>
                  <a:srgbClr val="FFFFFF"/>
                </a:solidFill>
              </a:rPr>
              <a:t>Exercises: Pick concise tasks and plan enough time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Break out groups &amp; panel discussion of key findings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>
                <a:solidFill>
                  <a:srgbClr val="FFFFFF"/>
                </a:solidFill>
              </a:rPr>
              <a:t>Closing: Include a round-up session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>
                <a:solidFill>
                  <a:srgbClr val="FFFFFF"/>
                </a:solidFill>
              </a:rPr>
              <a:t>Preparation: Have participants read up, prepare exercises, or send materials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🡪 Be create and adapt examples to your audience and your needs!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10" name="Google Shape;175;p11">
            <a:extLst>
              <a:ext uri="{FF2B5EF4-FFF2-40B4-BE49-F238E27FC236}">
                <a16:creationId xmlns:a16="http://schemas.microsoft.com/office/drawing/2014/main" id="{5C4BD2BB-22AD-4BD4-8809-F49F338F4139}"/>
              </a:ext>
            </a:extLst>
          </p:cNvPr>
          <p:cNvSpPr/>
          <p:nvPr/>
        </p:nvSpPr>
        <p:spPr>
          <a:xfrm>
            <a:off x="10494794" y="4973382"/>
            <a:ext cx="1085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Ellen Leenarts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(DANS)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Think of the best workshop ever</a:t>
            </a:r>
            <a:endParaRPr/>
          </a:p>
        </p:txBody>
      </p:sp>
      <p:sp>
        <p:nvSpPr>
          <p:cNvPr id="246" name="Google Shape;246;p18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/>
              <a:t>Engaging with the participants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5" name="Google Shape;144;p9">
            <a:extLst>
              <a:ext uri="{FF2B5EF4-FFF2-40B4-BE49-F238E27FC236}">
                <a16:creationId xmlns:a16="http://schemas.microsoft.com/office/drawing/2014/main" id="{C546B12D-43AC-4298-A4A8-A4B4AA8A8F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4913" y="2773017"/>
            <a:ext cx="2901387" cy="29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Our experience</a:t>
            </a:r>
            <a:endParaRPr/>
          </a:p>
        </p:txBody>
      </p:sp>
      <p:sp>
        <p:nvSpPr>
          <p:cNvPr id="254" name="Google Shape;254;p19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9718547" cy="4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/>
              <a:t>Engaging with the participants</a:t>
            </a:r>
            <a:endParaRPr b="1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dirty="0">
                <a:solidFill>
                  <a:srgbClr val="FFFFFF"/>
                </a:solidFill>
              </a:rPr>
              <a:t>Ask participants beforehand to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sz="24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Send questions or topics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sz="24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Send materials from their own research (e.g.: DMP, consent form)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dirty="0">
                <a:solidFill>
                  <a:srgbClr val="FFFFFF"/>
                </a:solidFill>
              </a:rPr>
              <a:t>Start the day with an introduction round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dirty="0">
                <a:solidFill>
                  <a:srgbClr val="FFFFFF"/>
                </a:solidFill>
              </a:rPr>
              <a:t>Move around the room during group discussions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dirty="0">
                <a:solidFill>
                  <a:srgbClr val="FFFFFF"/>
                </a:solidFill>
              </a:rPr>
              <a:t>Use live polling (especially for larger groups)</a:t>
            </a:r>
            <a:endParaRPr dirty="0"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dirty="0"/>
          </a:p>
        </p:txBody>
      </p:sp>
      <p:pic>
        <p:nvPicPr>
          <p:cNvPr id="255" name="Google Shape;25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59272" y="2937101"/>
            <a:ext cx="2032728" cy="203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7496" y="846413"/>
            <a:ext cx="1040151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9"/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Veerle Van den Eynden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(UKDS)</a:t>
            </a:r>
            <a:endParaRPr/>
          </a:p>
        </p:txBody>
      </p:sp>
      <p:pic>
        <p:nvPicPr>
          <p:cNvPr id="259" name="Google Shape;259;p19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5892" y="4594234"/>
            <a:ext cx="1953145" cy="533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75;p11">
            <a:extLst>
              <a:ext uri="{FF2B5EF4-FFF2-40B4-BE49-F238E27FC236}">
                <a16:creationId xmlns:a16="http://schemas.microsoft.com/office/drawing/2014/main" id="{B81271CB-DCC2-4933-916C-6E289A4674F9}"/>
              </a:ext>
            </a:extLst>
          </p:cNvPr>
          <p:cNvSpPr/>
          <p:nvPr/>
        </p:nvSpPr>
        <p:spPr>
          <a:xfrm>
            <a:off x="10494794" y="4973382"/>
            <a:ext cx="1085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Ellen Leenarts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(DANS)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Light"/>
              <a:buNone/>
            </a:pPr>
            <a:br>
              <a:rPr lang="en-US"/>
            </a:br>
            <a:br>
              <a:rPr lang="en-US"/>
            </a:br>
            <a:r>
              <a:rPr lang="en-US"/>
              <a:t>Starter Package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Tips for Trainers</a:t>
            </a:r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044021"/>
            <a:ext cx="4634639" cy="47699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Think of the best workshop ever</a:t>
            </a:r>
            <a:endParaRPr/>
          </a:p>
        </p:txBody>
      </p:sp>
      <p:sp>
        <p:nvSpPr>
          <p:cNvPr id="266" name="Google Shape;266;p20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448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/>
              <a:t>Practical matters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pic>
        <p:nvPicPr>
          <p:cNvPr id="5" name="Google Shape;144;p9">
            <a:extLst>
              <a:ext uri="{FF2B5EF4-FFF2-40B4-BE49-F238E27FC236}">
                <a16:creationId xmlns:a16="http://schemas.microsoft.com/office/drawing/2014/main" id="{8A1DA0A9-70C7-4E6A-BEBD-A4C8B8B886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4913" y="2773017"/>
            <a:ext cx="2901387" cy="29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Our experience</a:t>
            </a:r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440725" y="1700464"/>
            <a:ext cx="9781303" cy="480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/>
              <a:t>Practical matters</a:t>
            </a:r>
            <a:endParaRPr b="1"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dirty="0">
                <a:solidFill>
                  <a:srgbClr val="FFFFFF"/>
                </a:solidFill>
              </a:rPr>
              <a:t>Always offer lunch or pizza!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dirty="0">
                <a:solidFill>
                  <a:srgbClr val="FFFFFF"/>
                </a:solidFill>
              </a:rPr>
              <a:t>Announce the workshop well in advance, e.g. in local university newsletters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sz="24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Provide a clear program in the announcement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dirty="0">
                <a:solidFill>
                  <a:srgbClr val="FFFFFF"/>
                </a:solidFill>
              </a:rPr>
              <a:t>Assess the room set-up beforehand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sz="24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Is it a nice atmosphere suitable for group work?</a:t>
            </a:r>
            <a:endParaRPr dirty="0"/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sz="2400" dirty="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you have internet access/power for laptops?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dirty="0">
                <a:solidFill>
                  <a:srgbClr val="FFFFFF"/>
                </a:solidFill>
              </a:rPr>
              <a:t>Plan enough time for (lunch) breaks and for sessions to run over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dirty="0">
                <a:solidFill>
                  <a:srgbClr val="FFFFFF"/>
                </a:solidFill>
              </a:rPr>
              <a:t>Make slides and handouts available (afterwards) to participants</a:t>
            </a:r>
            <a:endParaRPr dirty="0"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 Light"/>
              <a:buChar char="»"/>
            </a:pPr>
            <a:r>
              <a:rPr lang="en-US" dirty="0">
                <a:solidFill>
                  <a:srgbClr val="FFFFFF"/>
                </a:solidFill>
              </a:rPr>
              <a:t>Prepare an evaluation round or form to receive feedback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b="1" dirty="0"/>
              <a:t> 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dirty="0"/>
          </a:p>
        </p:txBody>
      </p:sp>
      <p:pic>
        <p:nvPicPr>
          <p:cNvPr id="275" name="Google Shape;27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1207" y="2974966"/>
            <a:ext cx="2032728" cy="2032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7496" y="846413"/>
            <a:ext cx="1040151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1"/>
          <p:cNvSpPr/>
          <p:nvPr/>
        </p:nvSpPr>
        <p:spPr>
          <a:xfrm>
            <a:off x="10222028" y="2399857"/>
            <a:ext cx="16310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Veerle Van den Eynden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(UKDS)</a:t>
            </a:r>
            <a:endParaRPr/>
          </a:p>
        </p:txBody>
      </p:sp>
      <p:sp>
        <p:nvSpPr>
          <p:cNvPr id="8" name="Google Shape;175;p11">
            <a:extLst>
              <a:ext uri="{FF2B5EF4-FFF2-40B4-BE49-F238E27FC236}">
                <a16:creationId xmlns:a16="http://schemas.microsoft.com/office/drawing/2014/main" id="{2F70701E-D59A-4526-B2FB-598C6EC6204A}"/>
              </a:ext>
            </a:extLst>
          </p:cNvPr>
          <p:cNvSpPr/>
          <p:nvPr/>
        </p:nvSpPr>
        <p:spPr>
          <a:xfrm>
            <a:off x="10494794" y="4973382"/>
            <a:ext cx="10855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Ellen Leenarts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(DANS)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2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Any questions?</a:t>
            </a:r>
            <a:endParaRPr/>
          </a:p>
        </p:txBody>
      </p:sp>
      <p:sp>
        <p:nvSpPr>
          <p:cNvPr id="284" name="Google Shape;284;p22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85" name="Google Shape;28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8069" y="1751693"/>
            <a:ext cx="3812213" cy="478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Starter Package</a:t>
            </a:r>
            <a:endParaRPr/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319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75" name="Google Shape;75;p3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6" name="Google Shape;76;p3" descr="Gunn Inger Lyse Samdal's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357" y="2026954"/>
            <a:ext cx="1152000" cy="1440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" name="Google Shape;77;p3"/>
          <p:cNvSpPr/>
          <p:nvPr/>
        </p:nvSpPr>
        <p:spPr>
          <a:xfrm>
            <a:off x="10457809" y="3478667"/>
            <a:ext cx="17030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Gunn Inger Lyse Samdal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(NSD)</a:t>
            </a:r>
            <a:endParaRPr/>
          </a:p>
        </p:txBody>
      </p:sp>
      <p:pic>
        <p:nvPicPr>
          <p:cNvPr id="78" name="Google Shape;78;p3" descr="Afbeeldingsresultaat voor work in progr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8561">
            <a:off x="9853298" y="368831"/>
            <a:ext cx="2209171" cy="98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Starter Package</a:t>
            </a:r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319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Package for trainers that contains materials for local workshops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PDFs of the online chapters </a:t>
            </a:r>
            <a:r>
              <a:rPr lang="en-US" i="1">
                <a:solidFill>
                  <a:schemeClr val="dk1"/>
                </a:solidFill>
              </a:rPr>
              <a:t> </a:t>
            </a:r>
            <a:endParaRPr i="1"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Today’s presentations + handouts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High-resolution images used in the Module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Flyer of the Module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Example workshop outlines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Example exercises + model answers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Example workshop evaluation form </a:t>
            </a:r>
            <a:r>
              <a:rPr lang="en-US" i="1">
                <a:solidFill>
                  <a:schemeClr val="dk1"/>
                </a:solidFill>
              </a:rPr>
              <a:t>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86" name="Google Shape;86;p4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7" name="Google Shape;87;p4" descr="Gunn Inger Lyse Samdal's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357" y="2026954"/>
            <a:ext cx="1152000" cy="1440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8" name="Google Shape;88;p4"/>
          <p:cNvSpPr/>
          <p:nvPr/>
        </p:nvSpPr>
        <p:spPr>
          <a:xfrm>
            <a:off x="10457809" y="3478667"/>
            <a:ext cx="17030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Gunn Inger Lyse Samdal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(NSD)</a:t>
            </a:r>
            <a:endParaRPr/>
          </a:p>
        </p:txBody>
      </p:sp>
      <p:pic>
        <p:nvPicPr>
          <p:cNvPr id="89" name="Google Shape;89;p4" descr="Afbeeldingsresultaat voor work in progr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8561">
            <a:off x="9853298" y="368831"/>
            <a:ext cx="2209171" cy="98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Starter Package</a:t>
            </a:r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/>
              <a:t>What else would you need?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8" name="Google Shape;98;p5" descr="Afbeeldingsresultaat voor work in progr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68561">
            <a:off x="9853298" y="368831"/>
            <a:ext cx="2209171" cy="98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45" y="2773017"/>
            <a:ext cx="3335930" cy="3433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Starter Package</a:t>
            </a:r>
            <a:endParaRPr/>
          </a:p>
        </p:txBody>
      </p:sp>
      <p:sp>
        <p:nvSpPr>
          <p:cNvPr id="106" name="Google Shape;106;p6"/>
          <p:cNvSpPr txBox="1">
            <a:spLocks noGrp="1"/>
          </p:cNvSpPr>
          <p:nvPr>
            <p:ph type="subTitle" idx="1"/>
          </p:nvPr>
        </p:nvSpPr>
        <p:spPr>
          <a:xfrm>
            <a:off x="440725" y="2024477"/>
            <a:ext cx="10701040" cy="319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Two example workshop outlines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One Day workshop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Up to 30 participants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Char char="»"/>
            </a:pPr>
            <a:r>
              <a:rPr lang="en-US"/>
              <a:t>Based on the CESSDA Data Management Expert Guide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1: Research Data Management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2: Ethical and legal considerations in Research Data Management </a:t>
            </a:r>
            <a:endParaRPr/>
          </a:p>
          <a:p>
            <a:pPr marL="285750" lvl="0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 Light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solidFill>
                <a:srgbClr val="FFFFFF"/>
              </a:solidFill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107" name="Google Shape;107;p6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8" name="Google Shape;108;p6" descr="Gunn Inger Lyse Samdal's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357" y="2026954"/>
            <a:ext cx="1152000" cy="1440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9" name="Google Shape;109;p6"/>
          <p:cNvSpPr/>
          <p:nvPr/>
        </p:nvSpPr>
        <p:spPr>
          <a:xfrm>
            <a:off x="10457809" y="3478667"/>
            <a:ext cx="17030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Gunn Inger Lyse Samdal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(NSD)</a:t>
            </a:r>
            <a:endParaRPr/>
          </a:p>
        </p:txBody>
      </p:sp>
      <p:pic>
        <p:nvPicPr>
          <p:cNvPr id="110" name="Google Shape;110;p6" descr="Afbeeldingsresultaat voor work in progr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8561">
            <a:off x="9853298" y="368831"/>
            <a:ext cx="2209171" cy="98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Starter Package</a:t>
            </a:r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subTitle" idx="1"/>
          </p:nvPr>
        </p:nvSpPr>
        <p:spPr>
          <a:xfrm>
            <a:off x="440725" y="2015240"/>
            <a:ext cx="10701040" cy="373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en-US">
                <a:solidFill>
                  <a:srgbClr val="FFFFFF"/>
                </a:solidFill>
              </a:rPr>
              <a:t>1: Research Data Management</a:t>
            </a:r>
            <a:endParaRPr/>
          </a:p>
          <a:p>
            <a:pPr marL="2857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en-US" sz="1800">
                <a:solidFill>
                  <a:srgbClr val="FFFFFF"/>
                </a:solidFill>
              </a:rPr>
              <a:t>General workshop on RDM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FFFFF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Presentation: Introduction to RDM (based on the module content)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Assignment block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Presentation: Best practices and where to find information (partially based on the module content)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Assignment block</a:t>
            </a:r>
            <a:endParaRPr/>
          </a:p>
          <a:p>
            <a:pPr marL="2857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en-US" sz="1800">
                <a:solidFill>
                  <a:srgbClr val="FFFFFF"/>
                </a:solidFill>
              </a:rPr>
              <a:t>Includes: Description of the program, links to the module, assignment suggestions, background reading, etc.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118" name="Google Shape;118;p7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9" name="Google Shape;119;p7" descr="Gunn Inger Lyse Samdal's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357" y="2026954"/>
            <a:ext cx="1152000" cy="1440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0" name="Google Shape;120;p7"/>
          <p:cNvSpPr/>
          <p:nvPr/>
        </p:nvSpPr>
        <p:spPr>
          <a:xfrm>
            <a:off x="10457809" y="3478667"/>
            <a:ext cx="17030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Gunn Inger Lyse Samdal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(NSD)</a:t>
            </a:r>
            <a:endParaRPr/>
          </a:p>
        </p:txBody>
      </p:sp>
      <p:pic>
        <p:nvPicPr>
          <p:cNvPr id="121" name="Google Shape;121;p7" descr="Afbeeldingsresultaat voor work in progr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8561">
            <a:off x="9853298" y="368831"/>
            <a:ext cx="2209171" cy="98981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/>
          <p:nvPr/>
        </p:nvSpPr>
        <p:spPr>
          <a:xfrm>
            <a:off x="925974" y="3391383"/>
            <a:ext cx="8299049" cy="1238491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Starter Package</a:t>
            </a: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319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2: Ethical and legal considerations in Research Data Management </a:t>
            </a:r>
            <a:endParaRPr/>
          </a:p>
          <a:p>
            <a:pPr marL="285750" lvl="0" indent="-1714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en-US" sz="1800">
                <a:solidFill>
                  <a:srgbClr val="FFFFFF"/>
                </a:solidFill>
              </a:rPr>
              <a:t>Content-specific workshop on ethical and legal considerations in RDM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sz="1800">
              <a:solidFill>
                <a:srgbClr val="FFFFF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Presentation: Personal data and copyright: Basic concepts (based on the module content)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Assignment blocks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FFFFF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>
              <a:solidFill>
                <a:srgbClr val="FFFFF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>
              <a:solidFill>
                <a:srgbClr val="FFFFF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»"/>
            </a:pPr>
            <a:r>
              <a:rPr lang="en-US" sz="1800">
                <a:solidFill>
                  <a:srgbClr val="FFFFFF"/>
                </a:solidFill>
              </a:rPr>
              <a:t>Includes: Description of the program, links to the module, assignment suggestion, background reading, etc.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/>
          </a:p>
        </p:txBody>
      </p:sp>
      <p:sp>
        <p:nvSpPr>
          <p:cNvPr id="130" name="Google Shape;130;p8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31" name="Google Shape;131;p8" descr="Gunn Inger Lyse Samdal's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33357" y="2026954"/>
            <a:ext cx="1152000" cy="14400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2" name="Google Shape;132;p8"/>
          <p:cNvSpPr/>
          <p:nvPr/>
        </p:nvSpPr>
        <p:spPr>
          <a:xfrm>
            <a:off x="10457809" y="3478667"/>
            <a:ext cx="170309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Gunn Inger Lyse Samdal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(NSD)</a:t>
            </a:r>
            <a:endParaRPr/>
          </a:p>
        </p:txBody>
      </p:sp>
      <p:pic>
        <p:nvPicPr>
          <p:cNvPr id="133" name="Google Shape;133;p8" descr="Afbeeldingsresultaat voor work in progres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68561">
            <a:off x="9853298" y="368831"/>
            <a:ext cx="2209171" cy="989812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/>
          <p:nvPr/>
        </p:nvSpPr>
        <p:spPr>
          <a:xfrm>
            <a:off x="937549" y="3478667"/>
            <a:ext cx="7523545" cy="757667"/>
          </a:xfrm>
          <a:prstGeom prst="rect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"/>
          <p:cNvSpPr txBox="1">
            <a:spLocks noGrp="1"/>
          </p:cNvSpPr>
          <p:nvPr>
            <p:ph type="ctrTitle"/>
          </p:nvPr>
        </p:nvSpPr>
        <p:spPr>
          <a:xfrm>
            <a:off x="440725" y="665164"/>
            <a:ext cx="10701040" cy="1153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Open Sans Light"/>
              <a:buNone/>
            </a:pPr>
            <a:r>
              <a:rPr lang="en-US"/>
              <a:t>Starter Package</a:t>
            </a: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subTitle" idx="1"/>
          </p:nvPr>
        </p:nvSpPr>
        <p:spPr>
          <a:xfrm>
            <a:off x="440725" y="2015241"/>
            <a:ext cx="10701040" cy="75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 sz="4800"/>
              <a:t>Other topics for workshops?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142" name="Google Shape;142;p9"/>
          <p:cNvSpPr txBox="1"/>
          <p:nvPr/>
        </p:nvSpPr>
        <p:spPr>
          <a:xfrm>
            <a:off x="440725" y="3074544"/>
            <a:ext cx="8554188" cy="346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3" name="Google Shape;143;p9" descr="Afbeeldingsresultaat voor work in progres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68561">
            <a:off x="9853298" y="368831"/>
            <a:ext cx="2209171" cy="989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4913" y="2773017"/>
            <a:ext cx="2901387" cy="298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SSDA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2F2F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SSDA Light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Widescreen</PresentationFormat>
  <Paragraphs>228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Open Sans Light</vt:lpstr>
      <vt:lpstr>Arial</vt:lpstr>
      <vt:lpstr>Calibri</vt:lpstr>
      <vt:lpstr>CESSDA</vt:lpstr>
      <vt:lpstr>CESSDA Light</vt:lpstr>
      <vt:lpstr>Training Methods</vt:lpstr>
      <vt:lpstr>  Starter Package   Tips for Trainers</vt:lpstr>
      <vt:lpstr>Starter Package</vt:lpstr>
      <vt:lpstr>Starter Package</vt:lpstr>
      <vt:lpstr>Starter Package</vt:lpstr>
      <vt:lpstr>Starter Package</vt:lpstr>
      <vt:lpstr>Starter Package</vt:lpstr>
      <vt:lpstr>Starter Package</vt:lpstr>
      <vt:lpstr>Starter Package</vt:lpstr>
      <vt:lpstr>Starter Package</vt:lpstr>
      <vt:lpstr>Tips for Trainers</vt:lpstr>
      <vt:lpstr>Tips for Trainers</vt:lpstr>
      <vt:lpstr>Tips for Trainers</vt:lpstr>
      <vt:lpstr>Think of the best workshop ever</vt:lpstr>
      <vt:lpstr>Our experience</vt:lpstr>
      <vt:lpstr>Think of the best workshop ever</vt:lpstr>
      <vt:lpstr>Our experience</vt:lpstr>
      <vt:lpstr>Think of the best workshop ever</vt:lpstr>
      <vt:lpstr>Our experience</vt:lpstr>
      <vt:lpstr>Think of the best workshop ever</vt:lpstr>
      <vt:lpstr>Our experience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Methods</dc:title>
  <dc:creator>Open Concept SA</dc:creator>
  <cp:lastModifiedBy>Voronin, Yevhen</cp:lastModifiedBy>
  <cp:revision>4</cp:revision>
  <dcterms:created xsi:type="dcterms:W3CDTF">2017-11-15T20:02:00Z</dcterms:created>
  <dcterms:modified xsi:type="dcterms:W3CDTF">2022-02-04T11:53:02Z</dcterms:modified>
</cp:coreProperties>
</file>