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1" r:id="rId3"/>
    <p:sldId id="297" r:id="rId4"/>
    <p:sldId id="319" r:id="rId5"/>
    <p:sldId id="318" r:id="rId6"/>
    <p:sldId id="298" r:id="rId7"/>
    <p:sldId id="316" r:id="rId8"/>
    <p:sldId id="317" r:id="rId9"/>
    <p:sldId id="321" r:id="rId10"/>
    <p:sldId id="299" r:id="rId11"/>
    <p:sldId id="32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6"/>
    <a:srgbClr val="D9D6D3"/>
    <a:srgbClr val="CECAC5"/>
    <a:srgbClr val="E8E5E2"/>
    <a:srgbClr val="0083CA"/>
    <a:srgbClr val="2899D5"/>
    <a:srgbClr val="008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1" autoAdjust="0"/>
    <p:restoredTop sz="64686" autoAdjust="0"/>
  </p:normalViewPr>
  <p:slideViewPr>
    <p:cSldViewPr snapToGrid="0">
      <p:cViewPr varScale="1">
        <p:scale>
          <a:sx n="52" d="100"/>
          <a:sy n="52" d="100"/>
        </p:scale>
        <p:origin x="3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65E1A-2FF4-984B-9233-7ECAE152196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28126-5575-AD48-A957-6A030915C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9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sda.eu/Research-Infrastructure/Training/Expert-tour-guide-on-Data-Management/1.-Plan/FAIR-dat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 presentation of myself…</a:t>
            </a:r>
          </a:p>
          <a:p>
            <a:endParaRPr lang="en-US" dirty="0" smtClean="0"/>
          </a:p>
          <a:p>
            <a:r>
              <a:rPr lang="en-US" dirty="0" smtClean="0"/>
              <a:t>So after this session you will hopefully understand the structure of this chapter and what's in it.</a:t>
            </a:r>
          </a:p>
          <a:p>
            <a:endParaRPr lang="en-US" dirty="0" smtClean="0"/>
          </a:p>
          <a:p>
            <a:r>
              <a:rPr lang="en-US" dirty="0" smtClean="0"/>
              <a:t>You will also know</a:t>
            </a:r>
            <a:r>
              <a:rPr lang="en-US" baseline="0" dirty="0" smtClean="0"/>
              <a:t> some more </a:t>
            </a:r>
            <a:r>
              <a:rPr lang="en-US" dirty="0" smtClean="0"/>
              <a:t>arguments to</a:t>
            </a:r>
            <a:r>
              <a:rPr lang="en-US" baseline="0" dirty="0" smtClean="0"/>
              <a:t> highlight </a:t>
            </a:r>
            <a:r>
              <a:rPr lang="en-US" dirty="0" smtClean="0"/>
              <a:t>relevant considerations for making data openly available.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while still </a:t>
            </a:r>
            <a:r>
              <a:rPr lang="en-US" dirty="0" smtClean="0"/>
              <a:t>meeting the needs of data protection (in accordance with legislative and ethical requirements).</a:t>
            </a:r>
          </a:p>
          <a:p>
            <a:endParaRPr lang="en-US" dirty="0" smtClean="0"/>
          </a:p>
          <a:p>
            <a:r>
              <a:rPr lang="en-US" dirty="0" smtClean="0"/>
              <a:t>You will also understand why the DMP template looks like it does and what to do with it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8126-5575-AD48-A957-6A030915C9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37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makes you aware of </a:t>
            </a:r>
            <a:r>
              <a:rPr lang="en-US" b="1" dirty="0"/>
              <a:t>possible problems at an early stage </a:t>
            </a:r>
            <a:r>
              <a:rPr lang="en-US" dirty="0"/>
              <a:t>so that you can work around them.</a:t>
            </a:r>
          </a:p>
          <a:p>
            <a:endParaRPr lang="en-US" dirty="0"/>
          </a:p>
          <a:p>
            <a:r>
              <a:rPr lang="en-US" dirty="0"/>
              <a:t>It keeps all your questions surrounding managing </a:t>
            </a:r>
            <a:r>
              <a:rPr lang="en-US" b="1" dirty="0"/>
              <a:t>in one place</a:t>
            </a:r>
            <a:r>
              <a:rPr lang="en-US" dirty="0"/>
              <a:t> and project-related details are readily available rather than just vaguely remembered or simply forgotten</a:t>
            </a:r>
          </a:p>
          <a:p>
            <a:endParaRPr lang="en-US" dirty="0"/>
          </a:p>
          <a:p>
            <a:r>
              <a:rPr lang="en-US" dirty="0"/>
              <a:t>It helps you </a:t>
            </a:r>
            <a:r>
              <a:rPr lang="en-US" b="1" dirty="0"/>
              <a:t>calculating how much money that will be required for managing the research data </a:t>
            </a:r>
            <a:r>
              <a:rPr lang="en-US" dirty="0"/>
              <a:t>during the research project</a:t>
            </a:r>
          </a:p>
          <a:p>
            <a:endParaRPr lang="en-US" dirty="0"/>
          </a:p>
          <a:p>
            <a:r>
              <a:rPr lang="en-US" dirty="0">
                <a:effectLst/>
              </a:rPr>
              <a:t>A DMP allows you to </a:t>
            </a:r>
            <a:r>
              <a:rPr lang="en-US" b="1" dirty="0">
                <a:effectLst/>
              </a:rPr>
              <a:t>think through beforehand</a:t>
            </a:r>
            <a:r>
              <a:rPr lang="en-US" dirty="0">
                <a:effectLst/>
              </a:rPr>
              <a:t> how to provide a dataset to a data repository which is as </a:t>
            </a:r>
            <a:r>
              <a:rPr lang="en-US" dirty="0">
                <a:effectLst/>
                <a:hlinkClick r:id="rId3"/>
              </a:rPr>
              <a:t>FAIR</a:t>
            </a:r>
            <a:r>
              <a:rPr lang="en-US" dirty="0">
                <a:effectLst/>
              </a:rPr>
              <a:t> as possible. </a:t>
            </a:r>
          </a:p>
          <a:p>
            <a:endParaRPr lang="en-US" dirty="0">
              <a:effectLst/>
            </a:endParaRPr>
          </a:p>
          <a:p>
            <a:r>
              <a:rPr lang="en-US" b="1" dirty="0"/>
              <a:t>you are showing your own institution, funders and project partners that you take managing your research data seriously</a:t>
            </a:r>
            <a:r>
              <a:rPr lang="en-US" dirty="0"/>
              <a:t>. You are willing to show that you are dealing with research funds and research participants in a responsible way. </a:t>
            </a:r>
            <a:endParaRPr lang="en-US" dirty="0">
              <a:effectLst/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E98A-99CD-4F78-9386-13ADDDDFEF2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13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How </a:t>
            </a:r>
            <a:r>
              <a:rPr lang="nb-NO" sz="1200" dirty="0" err="1" smtClean="0"/>
              <a:t>many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you</a:t>
            </a:r>
            <a:r>
              <a:rPr lang="nb-NO" sz="1200" dirty="0" smtClean="0"/>
              <a:t>… (</a:t>
            </a:r>
            <a:r>
              <a:rPr lang="nb-NO" sz="1200" dirty="0" err="1" smtClean="0"/>
              <a:t>raise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your</a:t>
            </a:r>
            <a:r>
              <a:rPr lang="nb-NO" sz="1200" baseline="0" dirty="0" smtClean="0"/>
              <a:t> hand), </a:t>
            </a:r>
            <a:r>
              <a:rPr lang="nb-NO" sz="1200" baseline="0" dirty="0" err="1" smtClean="0"/>
              <a:t>this</a:t>
            </a:r>
            <a:r>
              <a:rPr lang="nb-NO" sz="1200" baseline="0" dirty="0" smtClean="0"/>
              <a:t> is for </a:t>
            </a:r>
            <a:r>
              <a:rPr lang="nb-NO" sz="1200" baseline="0" dirty="0" err="1" smtClean="0"/>
              <a:t>me</a:t>
            </a:r>
            <a:r>
              <a:rPr lang="nb-NO" sz="1200" baseline="0" dirty="0" smtClean="0"/>
              <a:t> to </a:t>
            </a:r>
            <a:r>
              <a:rPr lang="nb-NO" sz="1200" baseline="0" dirty="0" err="1" smtClean="0"/>
              <a:t>know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where</a:t>
            </a:r>
            <a:r>
              <a:rPr lang="nb-NO" sz="1200" baseline="0" dirty="0" smtClean="0"/>
              <a:t> to start </a:t>
            </a:r>
            <a:r>
              <a:rPr lang="nb-NO" sz="1200" baseline="0" dirty="0" smtClean="0"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E98A-99CD-4F78-9386-13ADDDDFEF2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158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E98A-99CD-4F78-9386-13ADDDDFEF2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3163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dirty="0"/>
              <a:t>To understand </a:t>
            </a:r>
            <a:r>
              <a:rPr lang="nb-NO" sz="1200" b="0" dirty="0" err="1"/>
              <a:t>the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benefits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of</a:t>
            </a:r>
            <a:r>
              <a:rPr lang="nb-NO" sz="1200" b="0" baseline="0" dirty="0"/>
              <a:t> data management I first </a:t>
            </a:r>
            <a:r>
              <a:rPr lang="nb-NO" sz="1200" b="0" baseline="0" dirty="0" err="1"/>
              <a:t>want</a:t>
            </a:r>
            <a:r>
              <a:rPr lang="nb-NO" sz="1200" b="0" baseline="0" dirty="0"/>
              <a:t> to </a:t>
            </a:r>
            <a:r>
              <a:rPr lang="nb-NO" sz="1200" b="0" baseline="0" dirty="0" err="1"/>
              <a:t>define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what</a:t>
            </a:r>
            <a:r>
              <a:rPr lang="nb-NO" sz="1200" b="0" baseline="0" dirty="0"/>
              <a:t>… </a:t>
            </a:r>
            <a:r>
              <a:rPr lang="nb-NO" sz="1200" b="1" baseline="0" dirty="0" err="1"/>
              <a:t>t</a:t>
            </a:r>
            <a:r>
              <a:rPr lang="nb-NO" sz="1200" b="1" dirty="0" err="1"/>
              <a:t>he</a:t>
            </a:r>
            <a:r>
              <a:rPr lang="nb-NO" sz="1200" b="1" dirty="0"/>
              <a:t> </a:t>
            </a:r>
            <a:r>
              <a:rPr lang="nb-NO" sz="1200" b="1" dirty="0" err="1"/>
              <a:t>concept</a:t>
            </a:r>
            <a:r>
              <a:rPr lang="nb-NO" sz="1200" b="1" dirty="0"/>
              <a:t> </a:t>
            </a:r>
            <a:r>
              <a:rPr lang="nb-NO" sz="1200" b="1" dirty="0" err="1"/>
              <a:t>of</a:t>
            </a:r>
            <a:r>
              <a:rPr lang="nb-NO" sz="1200" b="1" dirty="0"/>
              <a:t> Data Management </a:t>
            </a:r>
            <a:r>
              <a:rPr lang="nb-NO" sz="1200" b="1" dirty="0" err="1"/>
              <a:t>implies</a:t>
            </a:r>
            <a:r>
              <a:rPr lang="nb-NO" sz="1200" b="1" dirty="0"/>
              <a:t>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…it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about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handle, organize, structure and store research data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throughout the research process.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…it also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takes into account technical, organizational, structural, legislative and sustainability aspects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will help the researchers to keep the data collected and/or used within their project tidy, useable and safe, while at the same time ensuring their longevity.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…that there is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structure of how data is going to be managed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the research project,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will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it easier to handle the data that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collected during the project but also to avoid time-consuming work afterwards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 involve some additional work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that extra time will pay off if one would have to go back to verify analysis and results.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simplify the work on data managemen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data management plan (DMP) can be created early in the research process!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what is a DMP?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E98A-99CD-4F78-9386-13ADDDDFEF2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50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DMP is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 document that provides a framework for how to handle the data material during and after the research project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of a data management plan is designed in accordance with the specific research project.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suggest that,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its also my experience after talking to several researchers, looking into a checklist like the one we present here at an early stage have several benefits…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E98A-99CD-4F78-9386-13ADDDDFEF2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943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err="1" smtClean="0"/>
              <a:t>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everyone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takes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DMP-template and the </a:t>
            </a:r>
            <a:r>
              <a:rPr lang="sv-SE" baseline="0" dirty="0" err="1" smtClean="0"/>
              <a:t>discussion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content</a:t>
            </a:r>
            <a:r>
              <a:rPr lang="sv-SE" baseline="0" dirty="0" smtClean="0"/>
              <a:t> starts..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8126-5575-AD48-A957-6A030915C9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05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8126-5575-AD48-A957-6A030915C9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99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At the end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discussion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summarize</a:t>
            </a:r>
            <a:r>
              <a:rPr lang="sv-SE" baseline="0" dirty="0" smtClean="0"/>
              <a:t>! Change to </a:t>
            </a:r>
            <a:r>
              <a:rPr lang="sv-SE" baseline="0" dirty="0" err="1" smtClean="0"/>
              <a:t>next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slide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endParaRPr lang="sv-S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8126-5575-AD48-A957-6A030915C9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creating a data management plan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control over how data is managed during the research process, it becomes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easier for others to understand the material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…it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enables further research after the research project has ended.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should also be openly available so that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results can be verified.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produced by public funds should be used to the greatest extent possible and available to the public.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E98A-99CD-4F78-9386-13ADDDDFEF2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33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042CC2-23FE-4B3F-82E6-1D21DDE1359D}"/>
              </a:ext>
            </a:extLst>
          </p:cNvPr>
          <p:cNvSpPr/>
          <p:nvPr userDrawn="1"/>
        </p:nvSpPr>
        <p:spPr>
          <a:xfrm>
            <a:off x="-1" y="2351984"/>
            <a:ext cx="12231757" cy="4837595"/>
          </a:xfrm>
          <a:prstGeom prst="rect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1C7775B-490C-478A-9FCD-553097945EE8}"/>
              </a:ext>
            </a:extLst>
          </p:cNvPr>
          <p:cNvSpPr/>
          <p:nvPr userDrawn="1"/>
        </p:nvSpPr>
        <p:spPr>
          <a:xfrm>
            <a:off x="5198166" y="3412083"/>
            <a:ext cx="7033590" cy="3777496"/>
          </a:xfrm>
          <a:custGeom>
            <a:avLst/>
            <a:gdLst>
              <a:gd name="connsiteX0" fmla="*/ 0 w 5883965"/>
              <a:gd name="connsiteY0" fmla="*/ 0 h 3821596"/>
              <a:gd name="connsiteX1" fmla="*/ 5883965 w 5883965"/>
              <a:gd name="connsiteY1" fmla="*/ 0 h 3821596"/>
              <a:gd name="connsiteX2" fmla="*/ 5883965 w 5883965"/>
              <a:gd name="connsiteY2" fmla="*/ 3821596 h 3821596"/>
              <a:gd name="connsiteX3" fmla="*/ 0 w 5883965"/>
              <a:gd name="connsiteY3" fmla="*/ 3821596 h 3821596"/>
              <a:gd name="connsiteX4" fmla="*/ 0 w 5883965"/>
              <a:gd name="connsiteY4" fmla="*/ 0 h 3821596"/>
              <a:gd name="connsiteX0" fmla="*/ 0 w 5883965"/>
              <a:gd name="connsiteY0" fmla="*/ 0 h 3821596"/>
              <a:gd name="connsiteX1" fmla="*/ 5874025 w 5883965"/>
              <a:gd name="connsiteY1" fmla="*/ 815009 h 3821596"/>
              <a:gd name="connsiteX2" fmla="*/ 5883965 w 5883965"/>
              <a:gd name="connsiteY2" fmla="*/ 3821596 h 3821596"/>
              <a:gd name="connsiteX3" fmla="*/ 0 w 5883965"/>
              <a:gd name="connsiteY3" fmla="*/ 3821596 h 3821596"/>
              <a:gd name="connsiteX4" fmla="*/ 0 w 5883965"/>
              <a:gd name="connsiteY4" fmla="*/ 0 h 3821596"/>
              <a:gd name="connsiteX0" fmla="*/ 1232452 w 7116417"/>
              <a:gd name="connsiteY0" fmla="*/ 0 h 3821596"/>
              <a:gd name="connsiteX1" fmla="*/ 7106477 w 7116417"/>
              <a:gd name="connsiteY1" fmla="*/ 815009 h 3821596"/>
              <a:gd name="connsiteX2" fmla="*/ 7116417 w 7116417"/>
              <a:gd name="connsiteY2" fmla="*/ 3821596 h 3821596"/>
              <a:gd name="connsiteX3" fmla="*/ 0 w 7116417"/>
              <a:gd name="connsiteY3" fmla="*/ 3811657 h 3821596"/>
              <a:gd name="connsiteX4" fmla="*/ 1232452 w 7116417"/>
              <a:gd name="connsiteY4" fmla="*/ 0 h 3821596"/>
              <a:gd name="connsiteX0" fmla="*/ 1232452 w 7116417"/>
              <a:gd name="connsiteY0" fmla="*/ 0 h 3832186"/>
              <a:gd name="connsiteX1" fmla="*/ 7106477 w 7116417"/>
              <a:gd name="connsiteY1" fmla="*/ 825599 h 3832186"/>
              <a:gd name="connsiteX2" fmla="*/ 7116417 w 7116417"/>
              <a:gd name="connsiteY2" fmla="*/ 3832186 h 3832186"/>
              <a:gd name="connsiteX3" fmla="*/ 0 w 7116417"/>
              <a:gd name="connsiteY3" fmla="*/ 3822247 h 3832186"/>
              <a:gd name="connsiteX4" fmla="*/ 1232452 w 7116417"/>
              <a:gd name="connsiteY4" fmla="*/ 0 h 3832186"/>
              <a:gd name="connsiteX0" fmla="*/ 1252565 w 7116417"/>
              <a:gd name="connsiteY0" fmla="*/ 0 h 4004368"/>
              <a:gd name="connsiteX1" fmla="*/ 7106477 w 7116417"/>
              <a:gd name="connsiteY1" fmla="*/ 997781 h 4004368"/>
              <a:gd name="connsiteX2" fmla="*/ 7116417 w 7116417"/>
              <a:gd name="connsiteY2" fmla="*/ 4004368 h 4004368"/>
              <a:gd name="connsiteX3" fmla="*/ 0 w 7116417"/>
              <a:gd name="connsiteY3" fmla="*/ 3994429 h 4004368"/>
              <a:gd name="connsiteX4" fmla="*/ 1252565 w 7116417"/>
              <a:gd name="connsiteY4" fmla="*/ 0 h 400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6417" h="4004368">
                <a:moveTo>
                  <a:pt x="1252565" y="0"/>
                </a:moveTo>
                <a:lnTo>
                  <a:pt x="7106477" y="997781"/>
                </a:lnTo>
                <a:cubicBezTo>
                  <a:pt x="7109790" y="1999977"/>
                  <a:pt x="7113104" y="3002172"/>
                  <a:pt x="7116417" y="4004368"/>
                </a:cubicBezTo>
                <a:lnTo>
                  <a:pt x="0" y="3994429"/>
                </a:lnTo>
                <a:lnTo>
                  <a:pt x="1252565" y="0"/>
                </a:lnTo>
                <a:close/>
              </a:path>
            </a:pathLst>
          </a:custGeom>
          <a:solidFill>
            <a:srgbClr val="289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8A725B2-372C-4036-9EF8-53B10911FF2F}"/>
              </a:ext>
            </a:extLst>
          </p:cNvPr>
          <p:cNvSpPr/>
          <p:nvPr userDrawn="1"/>
        </p:nvSpPr>
        <p:spPr>
          <a:xfrm>
            <a:off x="0" y="0"/>
            <a:ext cx="12231756" cy="4379567"/>
          </a:xfrm>
          <a:custGeom>
            <a:avLst/>
            <a:gdLst>
              <a:gd name="connsiteX0" fmla="*/ 0 w 12192000"/>
              <a:gd name="connsiteY0" fmla="*/ 0 h 2351984"/>
              <a:gd name="connsiteX1" fmla="*/ 12192000 w 12192000"/>
              <a:gd name="connsiteY1" fmla="*/ 0 h 2351984"/>
              <a:gd name="connsiteX2" fmla="*/ 12192000 w 12192000"/>
              <a:gd name="connsiteY2" fmla="*/ 2351984 h 2351984"/>
              <a:gd name="connsiteX3" fmla="*/ 0 w 12192000"/>
              <a:gd name="connsiteY3" fmla="*/ 2351984 h 2351984"/>
              <a:gd name="connsiteX4" fmla="*/ 0 w 12192000"/>
              <a:gd name="connsiteY4" fmla="*/ 0 h 2351984"/>
              <a:gd name="connsiteX0" fmla="*/ 0 w 12192000"/>
              <a:gd name="connsiteY0" fmla="*/ 0 h 4379567"/>
              <a:gd name="connsiteX1" fmla="*/ 12192000 w 12192000"/>
              <a:gd name="connsiteY1" fmla="*/ 0 h 4379567"/>
              <a:gd name="connsiteX2" fmla="*/ 12182061 w 12192000"/>
              <a:gd name="connsiteY2" fmla="*/ 4379567 h 4379567"/>
              <a:gd name="connsiteX3" fmla="*/ 0 w 12192000"/>
              <a:gd name="connsiteY3" fmla="*/ 2351984 h 4379567"/>
              <a:gd name="connsiteX4" fmla="*/ 0 w 12192000"/>
              <a:gd name="connsiteY4" fmla="*/ 0 h 437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379567">
                <a:moveTo>
                  <a:pt x="0" y="0"/>
                </a:moveTo>
                <a:lnTo>
                  <a:pt x="12192000" y="0"/>
                </a:lnTo>
                <a:lnTo>
                  <a:pt x="12182061" y="4379567"/>
                </a:lnTo>
                <a:lnTo>
                  <a:pt x="0" y="2351984"/>
                </a:lnTo>
                <a:lnTo>
                  <a:pt x="0" y="0"/>
                </a:lnTo>
                <a:close/>
              </a:path>
            </a:pathLst>
          </a:cu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98BDA2-491A-4B0F-89F7-024FEEA48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2" y="584040"/>
            <a:ext cx="3266906" cy="11278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9320131-2411-4553-96FB-BEEB81D44D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First slide title – Open Sans Light 48px</a:t>
            </a:r>
            <a:endParaRPr lang="nb-NO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BABA9F9-6555-4333-AA8F-239DE7CEBD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 Open Sans Light 24 </a:t>
            </a:r>
            <a:r>
              <a:rPr lang="en-US" dirty="0" err="1"/>
              <a:t>px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04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4218-4692-42A2-9107-8D9B7A5089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Title – Open Sans Light 54px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B6440-9D1B-47DA-93C7-FAB7DCB4FD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 Open Sans Light 24 </a:t>
            </a:r>
            <a:r>
              <a:rPr lang="en-US" dirty="0" err="1"/>
              <a:t>px</a:t>
            </a:r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D899C-2AAE-4306-A583-3836AE552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52" y="6000581"/>
            <a:ext cx="2439849" cy="5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3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042CC2-23FE-4B3F-82E6-1D21DDE1359D}"/>
              </a:ext>
            </a:extLst>
          </p:cNvPr>
          <p:cNvSpPr/>
          <p:nvPr userDrawn="1"/>
        </p:nvSpPr>
        <p:spPr>
          <a:xfrm>
            <a:off x="-1" y="2351984"/>
            <a:ext cx="12231757" cy="4837595"/>
          </a:xfrm>
          <a:prstGeom prst="rect">
            <a:avLst/>
          </a:prstGeom>
          <a:solidFill>
            <a:srgbClr val="E8E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1C7775B-490C-478A-9FCD-553097945EE8}"/>
              </a:ext>
            </a:extLst>
          </p:cNvPr>
          <p:cNvSpPr/>
          <p:nvPr userDrawn="1"/>
        </p:nvSpPr>
        <p:spPr>
          <a:xfrm>
            <a:off x="5198166" y="3412083"/>
            <a:ext cx="7033590" cy="3777496"/>
          </a:xfrm>
          <a:custGeom>
            <a:avLst/>
            <a:gdLst>
              <a:gd name="connsiteX0" fmla="*/ 0 w 5883965"/>
              <a:gd name="connsiteY0" fmla="*/ 0 h 3821596"/>
              <a:gd name="connsiteX1" fmla="*/ 5883965 w 5883965"/>
              <a:gd name="connsiteY1" fmla="*/ 0 h 3821596"/>
              <a:gd name="connsiteX2" fmla="*/ 5883965 w 5883965"/>
              <a:gd name="connsiteY2" fmla="*/ 3821596 h 3821596"/>
              <a:gd name="connsiteX3" fmla="*/ 0 w 5883965"/>
              <a:gd name="connsiteY3" fmla="*/ 3821596 h 3821596"/>
              <a:gd name="connsiteX4" fmla="*/ 0 w 5883965"/>
              <a:gd name="connsiteY4" fmla="*/ 0 h 3821596"/>
              <a:gd name="connsiteX0" fmla="*/ 0 w 5883965"/>
              <a:gd name="connsiteY0" fmla="*/ 0 h 3821596"/>
              <a:gd name="connsiteX1" fmla="*/ 5874025 w 5883965"/>
              <a:gd name="connsiteY1" fmla="*/ 815009 h 3821596"/>
              <a:gd name="connsiteX2" fmla="*/ 5883965 w 5883965"/>
              <a:gd name="connsiteY2" fmla="*/ 3821596 h 3821596"/>
              <a:gd name="connsiteX3" fmla="*/ 0 w 5883965"/>
              <a:gd name="connsiteY3" fmla="*/ 3821596 h 3821596"/>
              <a:gd name="connsiteX4" fmla="*/ 0 w 5883965"/>
              <a:gd name="connsiteY4" fmla="*/ 0 h 3821596"/>
              <a:gd name="connsiteX0" fmla="*/ 1232452 w 7116417"/>
              <a:gd name="connsiteY0" fmla="*/ 0 h 3821596"/>
              <a:gd name="connsiteX1" fmla="*/ 7106477 w 7116417"/>
              <a:gd name="connsiteY1" fmla="*/ 815009 h 3821596"/>
              <a:gd name="connsiteX2" fmla="*/ 7116417 w 7116417"/>
              <a:gd name="connsiteY2" fmla="*/ 3821596 h 3821596"/>
              <a:gd name="connsiteX3" fmla="*/ 0 w 7116417"/>
              <a:gd name="connsiteY3" fmla="*/ 3811657 h 3821596"/>
              <a:gd name="connsiteX4" fmla="*/ 1232452 w 7116417"/>
              <a:gd name="connsiteY4" fmla="*/ 0 h 3821596"/>
              <a:gd name="connsiteX0" fmla="*/ 1232452 w 7116417"/>
              <a:gd name="connsiteY0" fmla="*/ 0 h 3832186"/>
              <a:gd name="connsiteX1" fmla="*/ 7106477 w 7116417"/>
              <a:gd name="connsiteY1" fmla="*/ 825599 h 3832186"/>
              <a:gd name="connsiteX2" fmla="*/ 7116417 w 7116417"/>
              <a:gd name="connsiteY2" fmla="*/ 3832186 h 3832186"/>
              <a:gd name="connsiteX3" fmla="*/ 0 w 7116417"/>
              <a:gd name="connsiteY3" fmla="*/ 3822247 h 3832186"/>
              <a:gd name="connsiteX4" fmla="*/ 1232452 w 7116417"/>
              <a:gd name="connsiteY4" fmla="*/ 0 h 3832186"/>
              <a:gd name="connsiteX0" fmla="*/ 1252565 w 7116417"/>
              <a:gd name="connsiteY0" fmla="*/ 0 h 4004368"/>
              <a:gd name="connsiteX1" fmla="*/ 7106477 w 7116417"/>
              <a:gd name="connsiteY1" fmla="*/ 997781 h 4004368"/>
              <a:gd name="connsiteX2" fmla="*/ 7116417 w 7116417"/>
              <a:gd name="connsiteY2" fmla="*/ 4004368 h 4004368"/>
              <a:gd name="connsiteX3" fmla="*/ 0 w 7116417"/>
              <a:gd name="connsiteY3" fmla="*/ 3994429 h 4004368"/>
              <a:gd name="connsiteX4" fmla="*/ 1252565 w 7116417"/>
              <a:gd name="connsiteY4" fmla="*/ 0 h 400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6417" h="4004368">
                <a:moveTo>
                  <a:pt x="1252565" y="0"/>
                </a:moveTo>
                <a:lnTo>
                  <a:pt x="7106477" y="997781"/>
                </a:lnTo>
                <a:cubicBezTo>
                  <a:pt x="7109790" y="1999977"/>
                  <a:pt x="7113104" y="3002172"/>
                  <a:pt x="7116417" y="4004368"/>
                </a:cubicBezTo>
                <a:lnTo>
                  <a:pt x="0" y="3994429"/>
                </a:lnTo>
                <a:lnTo>
                  <a:pt x="1252565" y="0"/>
                </a:lnTo>
                <a:close/>
              </a:path>
            </a:pathLst>
          </a:custGeom>
          <a:solidFill>
            <a:srgbClr val="D9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8A725B2-372C-4036-9EF8-53B10911FF2F}"/>
              </a:ext>
            </a:extLst>
          </p:cNvPr>
          <p:cNvSpPr/>
          <p:nvPr userDrawn="1"/>
        </p:nvSpPr>
        <p:spPr>
          <a:xfrm>
            <a:off x="0" y="0"/>
            <a:ext cx="12231756" cy="4379567"/>
          </a:xfrm>
          <a:custGeom>
            <a:avLst/>
            <a:gdLst>
              <a:gd name="connsiteX0" fmla="*/ 0 w 12192000"/>
              <a:gd name="connsiteY0" fmla="*/ 0 h 2351984"/>
              <a:gd name="connsiteX1" fmla="*/ 12192000 w 12192000"/>
              <a:gd name="connsiteY1" fmla="*/ 0 h 2351984"/>
              <a:gd name="connsiteX2" fmla="*/ 12192000 w 12192000"/>
              <a:gd name="connsiteY2" fmla="*/ 2351984 h 2351984"/>
              <a:gd name="connsiteX3" fmla="*/ 0 w 12192000"/>
              <a:gd name="connsiteY3" fmla="*/ 2351984 h 2351984"/>
              <a:gd name="connsiteX4" fmla="*/ 0 w 12192000"/>
              <a:gd name="connsiteY4" fmla="*/ 0 h 2351984"/>
              <a:gd name="connsiteX0" fmla="*/ 0 w 12192000"/>
              <a:gd name="connsiteY0" fmla="*/ 0 h 4379567"/>
              <a:gd name="connsiteX1" fmla="*/ 12192000 w 12192000"/>
              <a:gd name="connsiteY1" fmla="*/ 0 h 4379567"/>
              <a:gd name="connsiteX2" fmla="*/ 12182061 w 12192000"/>
              <a:gd name="connsiteY2" fmla="*/ 4379567 h 4379567"/>
              <a:gd name="connsiteX3" fmla="*/ 0 w 12192000"/>
              <a:gd name="connsiteY3" fmla="*/ 2351984 h 4379567"/>
              <a:gd name="connsiteX4" fmla="*/ 0 w 12192000"/>
              <a:gd name="connsiteY4" fmla="*/ 0 h 437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379567">
                <a:moveTo>
                  <a:pt x="0" y="0"/>
                </a:moveTo>
                <a:lnTo>
                  <a:pt x="12192000" y="0"/>
                </a:lnTo>
                <a:lnTo>
                  <a:pt x="12182061" y="4379567"/>
                </a:lnTo>
                <a:lnTo>
                  <a:pt x="0" y="2351984"/>
                </a:lnTo>
                <a:lnTo>
                  <a:pt x="0" y="0"/>
                </a:lnTo>
                <a:close/>
              </a:path>
            </a:pathLst>
          </a:custGeom>
          <a:solidFill>
            <a:srgbClr val="CEC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320131-2411-4553-96FB-BEEB81D44D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First slide title – Open Sans Light 48px</a:t>
            </a:r>
            <a:endParaRPr lang="nb-NO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BABA9F9-6555-4333-AA8F-239DE7CEBD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 Open Sans Light 24 </a:t>
            </a:r>
            <a:r>
              <a:rPr lang="en-US" dirty="0" err="1"/>
              <a:t>px</a:t>
            </a:r>
            <a:endParaRPr lang="nb-N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D4836-9502-4B8E-A0AB-8522924FF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2" y="467953"/>
            <a:ext cx="3266906" cy="11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7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4218-4692-42A2-9107-8D9B7A5089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Title – Open Sans Light 54px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B6440-9D1B-47DA-93C7-FAB7DCB4FD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 Open Sans Light 24 </a:t>
            </a:r>
            <a:r>
              <a:rPr lang="en-US" dirty="0" err="1"/>
              <a:t>px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224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042CC2-23FE-4B3F-82E6-1D21DDE1359D}"/>
              </a:ext>
            </a:extLst>
          </p:cNvPr>
          <p:cNvSpPr/>
          <p:nvPr userDrawn="1"/>
        </p:nvSpPr>
        <p:spPr>
          <a:xfrm>
            <a:off x="-1" y="2351984"/>
            <a:ext cx="12231757" cy="4837595"/>
          </a:xfrm>
          <a:prstGeom prst="rect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1C7775B-490C-478A-9FCD-553097945EE8}"/>
              </a:ext>
            </a:extLst>
          </p:cNvPr>
          <p:cNvSpPr/>
          <p:nvPr userDrawn="1"/>
        </p:nvSpPr>
        <p:spPr>
          <a:xfrm>
            <a:off x="5198166" y="3412083"/>
            <a:ext cx="7033590" cy="3777496"/>
          </a:xfrm>
          <a:custGeom>
            <a:avLst/>
            <a:gdLst>
              <a:gd name="connsiteX0" fmla="*/ 0 w 5883965"/>
              <a:gd name="connsiteY0" fmla="*/ 0 h 3821596"/>
              <a:gd name="connsiteX1" fmla="*/ 5883965 w 5883965"/>
              <a:gd name="connsiteY1" fmla="*/ 0 h 3821596"/>
              <a:gd name="connsiteX2" fmla="*/ 5883965 w 5883965"/>
              <a:gd name="connsiteY2" fmla="*/ 3821596 h 3821596"/>
              <a:gd name="connsiteX3" fmla="*/ 0 w 5883965"/>
              <a:gd name="connsiteY3" fmla="*/ 3821596 h 3821596"/>
              <a:gd name="connsiteX4" fmla="*/ 0 w 5883965"/>
              <a:gd name="connsiteY4" fmla="*/ 0 h 3821596"/>
              <a:gd name="connsiteX0" fmla="*/ 0 w 5883965"/>
              <a:gd name="connsiteY0" fmla="*/ 0 h 3821596"/>
              <a:gd name="connsiteX1" fmla="*/ 5874025 w 5883965"/>
              <a:gd name="connsiteY1" fmla="*/ 815009 h 3821596"/>
              <a:gd name="connsiteX2" fmla="*/ 5883965 w 5883965"/>
              <a:gd name="connsiteY2" fmla="*/ 3821596 h 3821596"/>
              <a:gd name="connsiteX3" fmla="*/ 0 w 5883965"/>
              <a:gd name="connsiteY3" fmla="*/ 3821596 h 3821596"/>
              <a:gd name="connsiteX4" fmla="*/ 0 w 5883965"/>
              <a:gd name="connsiteY4" fmla="*/ 0 h 3821596"/>
              <a:gd name="connsiteX0" fmla="*/ 1232452 w 7116417"/>
              <a:gd name="connsiteY0" fmla="*/ 0 h 3821596"/>
              <a:gd name="connsiteX1" fmla="*/ 7106477 w 7116417"/>
              <a:gd name="connsiteY1" fmla="*/ 815009 h 3821596"/>
              <a:gd name="connsiteX2" fmla="*/ 7116417 w 7116417"/>
              <a:gd name="connsiteY2" fmla="*/ 3821596 h 3821596"/>
              <a:gd name="connsiteX3" fmla="*/ 0 w 7116417"/>
              <a:gd name="connsiteY3" fmla="*/ 3811657 h 3821596"/>
              <a:gd name="connsiteX4" fmla="*/ 1232452 w 7116417"/>
              <a:gd name="connsiteY4" fmla="*/ 0 h 3821596"/>
              <a:gd name="connsiteX0" fmla="*/ 1232452 w 7116417"/>
              <a:gd name="connsiteY0" fmla="*/ 0 h 3832186"/>
              <a:gd name="connsiteX1" fmla="*/ 7106477 w 7116417"/>
              <a:gd name="connsiteY1" fmla="*/ 825599 h 3832186"/>
              <a:gd name="connsiteX2" fmla="*/ 7116417 w 7116417"/>
              <a:gd name="connsiteY2" fmla="*/ 3832186 h 3832186"/>
              <a:gd name="connsiteX3" fmla="*/ 0 w 7116417"/>
              <a:gd name="connsiteY3" fmla="*/ 3822247 h 3832186"/>
              <a:gd name="connsiteX4" fmla="*/ 1232452 w 7116417"/>
              <a:gd name="connsiteY4" fmla="*/ 0 h 3832186"/>
              <a:gd name="connsiteX0" fmla="*/ 1252565 w 7116417"/>
              <a:gd name="connsiteY0" fmla="*/ 0 h 4004368"/>
              <a:gd name="connsiteX1" fmla="*/ 7106477 w 7116417"/>
              <a:gd name="connsiteY1" fmla="*/ 997781 h 4004368"/>
              <a:gd name="connsiteX2" fmla="*/ 7116417 w 7116417"/>
              <a:gd name="connsiteY2" fmla="*/ 4004368 h 4004368"/>
              <a:gd name="connsiteX3" fmla="*/ 0 w 7116417"/>
              <a:gd name="connsiteY3" fmla="*/ 3994429 h 4004368"/>
              <a:gd name="connsiteX4" fmla="*/ 1252565 w 7116417"/>
              <a:gd name="connsiteY4" fmla="*/ 0 h 400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6417" h="4004368">
                <a:moveTo>
                  <a:pt x="1252565" y="0"/>
                </a:moveTo>
                <a:lnTo>
                  <a:pt x="7106477" y="997781"/>
                </a:lnTo>
                <a:cubicBezTo>
                  <a:pt x="7109790" y="1999977"/>
                  <a:pt x="7113104" y="3002172"/>
                  <a:pt x="7116417" y="4004368"/>
                </a:cubicBezTo>
                <a:lnTo>
                  <a:pt x="0" y="3994429"/>
                </a:lnTo>
                <a:lnTo>
                  <a:pt x="1252565" y="0"/>
                </a:lnTo>
                <a:close/>
              </a:path>
            </a:pathLst>
          </a:custGeom>
          <a:solidFill>
            <a:srgbClr val="289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8A725B2-372C-4036-9EF8-53B10911FF2F}"/>
              </a:ext>
            </a:extLst>
          </p:cNvPr>
          <p:cNvSpPr/>
          <p:nvPr userDrawn="1"/>
        </p:nvSpPr>
        <p:spPr>
          <a:xfrm>
            <a:off x="0" y="0"/>
            <a:ext cx="12231756" cy="4379567"/>
          </a:xfrm>
          <a:custGeom>
            <a:avLst/>
            <a:gdLst>
              <a:gd name="connsiteX0" fmla="*/ 0 w 12192000"/>
              <a:gd name="connsiteY0" fmla="*/ 0 h 2351984"/>
              <a:gd name="connsiteX1" fmla="*/ 12192000 w 12192000"/>
              <a:gd name="connsiteY1" fmla="*/ 0 h 2351984"/>
              <a:gd name="connsiteX2" fmla="*/ 12192000 w 12192000"/>
              <a:gd name="connsiteY2" fmla="*/ 2351984 h 2351984"/>
              <a:gd name="connsiteX3" fmla="*/ 0 w 12192000"/>
              <a:gd name="connsiteY3" fmla="*/ 2351984 h 2351984"/>
              <a:gd name="connsiteX4" fmla="*/ 0 w 12192000"/>
              <a:gd name="connsiteY4" fmla="*/ 0 h 2351984"/>
              <a:gd name="connsiteX0" fmla="*/ 0 w 12192000"/>
              <a:gd name="connsiteY0" fmla="*/ 0 h 4379567"/>
              <a:gd name="connsiteX1" fmla="*/ 12192000 w 12192000"/>
              <a:gd name="connsiteY1" fmla="*/ 0 h 4379567"/>
              <a:gd name="connsiteX2" fmla="*/ 12182061 w 12192000"/>
              <a:gd name="connsiteY2" fmla="*/ 4379567 h 4379567"/>
              <a:gd name="connsiteX3" fmla="*/ 0 w 12192000"/>
              <a:gd name="connsiteY3" fmla="*/ 2351984 h 4379567"/>
              <a:gd name="connsiteX4" fmla="*/ 0 w 12192000"/>
              <a:gd name="connsiteY4" fmla="*/ 0 h 437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379567">
                <a:moveTo>
                  <a:pt x="0" y="0"/>
                </a:moveTo>
                <a:lnTo>
                  <a:pt x="12192000" y="0"/>
                </a:lnTo>
                <a:lnTo>
                  <a:pt x="12182061" y="4379567"/>
                </a:lnTo>
                <a:lnTo>
                  <a:pt x="0" y="2351984"/>
                </a:lnTo>
                <a:lnTo>
                  <a:pt x="0" y="0"/>
                </a:lnTo>
                <a:close/>
              </a:path>
            </a:pathLst>
          </a:cu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98BDA2-491A-4B0F-89F7-024FEEA48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2" y="584040"/>
            <a:ext cx="3266906" cy="11278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9320131-2411-4553-96FB-BEEB81D44D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First slide title – Open Sans Light 48px</a:t>
            </a:r>
            <a:endParaRPr lang="nb-NO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BABA9F9-6555-4333-AA8F-239DE7CEBD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– Open Sans Light 24 </a:t>
            </a:r>
            <a:r>
              <a:rPr lang="en-US" dirty="0" err="1"/>
              <a:t>px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145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D26037-D680-499C-9B90-E90B9627236D}"/>
              </a:ext>
            </a:extLst>
          </p:cNvPr>
          <p:cNvSpPr/>
          <p:nvPr userDrawn="1"/>
        </p:nvSpPr>
        <p:spPr>
          <a:xfrm>
            <a:off x="4651513" y="-1"/>
            <a:ext cx="7540487" cy="6858001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451737B-ADD5-448A-8FB2-F88AAB9B9EDC}"/>
              </a:ext>
            </a:extLst>
          </p:cNvPr>
          <p:cNvSpPr/>
          <p:nvPr userDrawn="1"/>
        </p:nvSpPr>
        <p:spPr>
          <a:xfrm>
            <a:off x="0" y="0"/>
            <a:ext cx="7543800" cy="6858000"/>
          </a:xfrm>
          <a:custGeom>
            <a:avLst/>
            <a:gdLst>
              <a:gd name="connsiteX0" fmla="*/ 0 w 4641574"/>
              <a:gd name="connsiteY0" fmla="*/ 0 h 6858000"/>
              <a:gd name="connsiteX1" fmla="*/ 4641574 w 4641574"/>
              <a:gd name="connsiteY1" fmla="*/ 0 h 6858000"/>
              <a:gd name="connsiteX2" fmla="*/ 4641574 w 4641574"/>
              <a:gd name="connsiteY2" fmla="*/ 6858000 h 6858000"/>
              <a:gd name="connsiteX3" fmla="*/ 0 w 4641574"/>
              <a:gd name="connsiteY3" fmla="*/ 6858000 h 6858000"/>
              <a:gd name="connsiteX4" fmla="*/ 0 w 4641574"/>
              <a:gd name="connsiteY4" fmla="*/ 0 h 6858000"/>
              <a:gd name="connsiteX0" fmla="*/ 0 w 6798365"/>
              <a:gd name="connsiteY0" fmla="*/ 19878 h 6877878"/>
              <a:gd name="connsiteX1" fmla="*/ 6798365 w 6798365"/>
              <a:gd name="connsiteY1" fmla="*/ 0 h 6877878"/>
              <a:gd name="connsiteX2" fmla="*/ 4641574 w 6798365"/>
              <a:gd name="connsiteY2" fmla="*/ 6877878 h 6877878"/>
              <a:gd name="connsiteX3" fmla="*/ 0 w 6798365"/>
              <a:gd name="connsiteY3" fmla="*/ 6877878 h 6877878"/>
              <a:gd name="connsiteX4" fmla="*/ 0 w 6798365"/>
              <a:gd name="connsiteY4" fmla="*/ 19878 h 6877878"/>
              <a:gd name="connsiteX0" fmla="*/ 0 w 6788426"/>
              <a:gd name="connsiteY0" fmla="*/ 0 h 6858000"/>
              <a:gd name="connsiteX1" fmla="*/ 6788426 w 6788426"/>
              <a:gd name="connsiteY1" fmla="*/ 9939 h 6858000"/>
              <a:gd name="connsiteX2" fmla="*/ 4641574 w 6788426"/>
              <a:gd name="connsiteY2" fmla="*/ 6858000 h 6858000"/>
              <a:gd name="connsiteX3" fmla="*/ 0 w 6788426"/>
              <a:gd name="connsiteY3" fmla="*/ 6858000 h 6858000"/>
              <a:gd name="connsiteX4" fmla="*/ 0 w 6788426"/>
              <a:gd name="connsiteY4" fmla="*/ 0 h 6858000"/>
              <a:gd name="connsiteX0" fmla="*/ 0 w 6798365"/>
              <a:gd name="connsiteY0" fmla="*/ 9939 h 6867939"/>
              <a:gd name="connsiteX1" fmla="*/ 6798365 w 6798365"/>
              <a:gd name="connsiteY1" fmla="*/ 0 h 6867939"/>
              <a:gd name="connsiteX2" fmla="*/ 4641574 w 6798365"/>
              <a:gd name="connsiteY2" fmla="*/ 6867939 h 6867939"/>
              <a:gd name="connsiteX3" fmla="*/ 0 w 6798365"/>
              <a:gd name="connsiteY3" fmla="*/ 6867939 h 6867939"/>
              <a:gd name="connsiteX4" fmla="*/ 0 w 6798365"/>
              <a:gd name="connsiteY4" fmla="*/ 9939 h 6867939"/>
              <a:gd name="connsiteX0" fmla="*/ 0 w 6709959"/>
              <a:gd name="connsiteY0" fmla="*/ 0 h 6858000"/>
              <a:gd name="connsiteX1" fmla="*/ 6709959 w 6709959"/>
              <a:gd name="connsiteY1" fmla="*/ 0 h 6858000"/>
              <a:gd name="connsiteX2" fmla="*/ 4641574 w 6709959"/>
              <a:gd name="connsiteY2" fmla="*/ 6858000 h 6858000"/>
              <a:gd name="connsiteX3" fmla="*/ 0 w 6709959"/>
              <a:gd name="connsiteY3" fmla="*/ 6858000 h 6858000"/>
              <a:gd name="connsiteX4" fmla="*/ 0 w 670995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959" h="6858000">
                <a:moveTo>
                  <a:pt x="0" y="0"/>
                </a:moveTo>
                <a:lnTo>
                  <a:pt x="6709959" y="0"/>
                </a:lnTo>
                <a:lnTo>
                  <a:pt x="464157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3F1D2C-C049-4E99-9BDF-2106C09D84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52" y="6000581"/>
            <a:ext cx="2439849" cy="5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2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D26037-D680-499C-9B90-E90B9627236D}"/>
              </a:ext>
            </a:extLst>
          </p:cNvPr>
          <p:cNvSpPr/>
          <p:nvPr userDrawn="1"/>
        </p:nvSpPr>
        <p:spPr>
          <a:xfrm>
            <a:off x="4651513" y="-1"/>
            <a:ext cx="7540487" cy="6858001"/>
          </a:xfrm>
          <a:prstGeom prst="rect">
            <a:avLst/>
          </a:prstGeom>
          <a:solidFill>
            <a:srgbClr val="D9D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451737B-ADD5-448A-8FB2-F88AAB9B9EDC}"/>
              </a:ext>
            </a:extLst>
          </p:cNvPr>
          <p:cNvSpPr/>
          <p:nvPr userDrawn="1"/>
        </p:nvSpPr>
        <p:spPr>
          <a:xfrm>
            <a:off x="0" y="0"/>
            <a:ext cx="7543800" cy="6858000"/>
          </a:xfrm>
          <a:custGeom>
            <a:avLst/>
            <a:gdLst>
              <a:gd name="connsiteX0" fmla="*/ 0 w 4641574"/>
              <a:gd name="connsiteY0" fmla="*/ 0 h 6858000"/>
              <a:gd name="connsiteX1" fmla="*/ 4641574 w 4641574"/>
              <a:gd name="connsiteY1" fmla="*/ 0 h 6858000"/>
              <a:gd name="connsiteX2" fmla="*/ 4641574 w 4641574"/>
              <a:gd name="connsiteY2" fmla="*/ 6858000 h 6858000"/>
              <a:gd name="connsiteX3" fmla="*/ 0 w 4641574"/>
              <a:gd name="connsiteY3" fmla="*/ 6858000 h 6858000"/>
              <a:gd name="connsiteX4" fmla="*/ 0 w 4641574"/>
              <a:gd name="connsiteY4" fmla="*/ 0 h 6858000"/>
              <a:gd name="connsiteX0" fmla="*/ 0 w 6798365"/>
              <a:gd name="connsiteY0" fmla="*/ 19878 h 6877878"/>
              <a:gd name="connsiteX1" fmla="*/ 6798365 w 6798365"/>
              <a:gd name="connsiteY1" fmla="*/ 0 h 6877878"/>
              <a:gd name="connsiteX2" fmla="*/ 4641574 w 6798365"/>
              <a:gd name="connsiteY2" fmla="*/ 6877878 h 6877878"/>
              <a:gd name="connsiteX3" fmla="*/ 0 w 6798365"/>
              <a:gd name="connsiteY3" fmla="*/ 6877878 h 6877878"/>
              <a:gd name="connsiteX4" fmla="*/ 0 w 6798365"/>
              <a:gd name="connsiteY4" fmla="*/ 19878 h 6877878"/>
              <a:gd name="connsiteX0" fmla="*/ 0 w 6788426"/>
              <a:gd name="connsiteY0" fmla="*/ 0 h 6858000"/>
              <a:gd name="connsiteX1" fmla="*/ 6788426 w 6788426"/>
              <a:gd name="connsiteY1" fmla="*/ 9939 h 6858000"/>
              <a:gd name="connsiteX2" fmla="*/ 4641574 w 6788426"/>
              <a:gd name="connsiteY2" fmla="*/ 6858000 h 6858000"/>
              <a:gd name="connsiteX3" fmla="*/ 0 w 6788426"/>
              <a:gd name="connsiteY3" fmla="*/ 6858000 h 6858000"/>
              <a:gd name="connsiteX4" fmla="*/ 0 w 6788426"/>
              <a:gd name="connsiteY4" fmla="*/ 0 h 6858000"/>
              <a:gd name="connsiteX0" fmla="*/ 0 w 6798365"/>
              <a:gd name="connsiteY0" fmla="*/ 9939 h 6867939"/>
              <a:gd name="connsiteX1" fmla="*/ 6798365 w 6798365"/>
              <a:gd name="connsiteY1" fmla="*/ 0 h 6867939"/>
              <a:gd name="connsiteX2" fmla="*/ 4641574 w 6798365"/>
              <a:gd name="connsiteY2" fmla="*/ 6867939 h 6867939"/>
              <a:gd name="connsiteX3" fmla="*/ 0 w 6798365"/>
              <a:gd name="connsiteY3" fmla="*/ 6867939 h 6867939"/>
              <a:gd name="connsiteX4" fmla="*/ 0 w 6798365"/>
              <a:gd name="connsiteY4" fmla="*/ 9939 h 6867939"/>
              <a:gd name="connsiteX0" fmla="*/ 0 w 6709959"/>
              <a:gd name="connsiteY0" fmla="*/ 0 h 6858000"/>
              <a:gd name="connsiteX1" fmla="*/ 6709959 w 6709959"/>
              <a:gd name="connsiteY1" fmla="*/ 0 h 6858000"/>
              <a:gd name="connsiteX2" fmla="*/ 4641574 w 6709959"/>
              <a:gd name="connsiteY2" fmla="*/ 6858000 h 6858000"/>
              <a:gd name="connsiteX3" fmla="*/ 0 w 6709959"/>
              <a:gd name="connsiteY3" fmla="*/ 6858000 h 6858000"/>
              <a:gd name="connsiteX4" fmla="*/ 0 w 670995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959" h="6858000">
                <a:moveTo>
                  <a:pt x="0" y="0"/>
                </a:moveTo>
                <a:lnTo>
                  <a:pt x="6709959" y="0"/>
                </a:lnTo>
                <a:lnTo>
                  <a:pt x="464157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8E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5839C-B89A-4F7B-8536-D12E7A9E04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131" y="6043798"/>
            <a:ext cx="2477322" cy="5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sda.eu/content/download/3844/35033/file/20171117DMPQuestionsCESSDAExpertTourGuid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B2E8B1F-9328-4A4D-9429-A4C09878A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4889" y="559181"/>
            <a:ext cx="7016936" cy="1501567"/>
          </a:xfrm>
        </p:spPr>
        <p:txBody>
          <a:bodyPr>
            <a:normAutofit/>
          </a:bodyPr>
          <a:lstStyle/>
          <a:p>
            <a:r>
              <a:rPr lang="nb-NO" dirty="0" smtClean="0"/>
              <a:t>Plan Research Data Management (RDM)</a:t>
            </a:r>
            <a:endParaRPr lang="nb-NO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E5B19AA-C218-4123-B139-FC7703C51201}"/>
              </a:ext>
            </a:extLst>
          </p:cNvPr>
          <p:cNvSpPr txBox="1">
            <a:spLocks/>
          </p:cNvSpPr>
          <p:nvPr/>
        </p:nvSpPr>
        <p:spPr>
          <a:xfrm>
            <a:off x="577359" y="3526489"/>
            <a:ext cx="4562200" cy="34606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31F999B-1B36-4F77-AAE3-4BC896DA9375}"/>
              </a:ext>
            </a:extLst>
          </p:cNvPr>
          <p:cNvSpPr txBox="1">
            <a:spLocks/>
          </p:cNvSpPr>
          <p:nvPr/>
        </p:nvSpPr>
        <p:spPr>
          <a:xfrm>
            <a:off x="7079955" y="3081260"/>
            <a:ext cx="4368421" cy="25194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Ulf Jakobsson </a:t>
            </a:r>
            <a:r>
              <a:rPr lang="nl-NL" dirty="0" smtClean="0"/>
              <a:t> (SND)</a:t>
            </a:r>
          </a:p>
          <a:p>
            <a:endParaRPr lang="nl-NL" dirty="0" smtClean="0"/>
          </a:p>
          <a:p>
            <a:r>
              <a:rPr lang="nl-NL" dirty="0" smtClean="0"/>
              <a:t>RDM Expert Tour Guide:</a:t>
            </a:r>
          </a:p>
          <a:p>
            <a:r>
              <a:rPr lang="nl-NL" dirty="0" smtClean="0"/>
              <a:t>Train </a:t>
            </a:r>
            <a:r>
              <a:rPr lang="nl-NL" dirty="0" err="1" smtClean="0"/>
              <a:t>the</a:t>
            </a:r>
            <a:r>
              <a:rPr lang="nl-NL" dirty="0" smtClean="0"/>
              <a:t> Trainers</a:t>
            </a:r>
          </a:p>
          <a:p>
            <a:r>
              <a:rPr lang="nl-NL" dirty="0" smtClean="0"/>
              <a:t>12-13 April 2018, Ljubljana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EC40B25-2CD2-4207-8849-2D487205AEA4}"/>
              </a:ext>
            </a:extLst>
          </p:cNvPr>
          <p:cNvSpPr txBox="1">
            <a:spLocks/>
          </p:cNvSpPr>
          <p:nvPr/>
        </p:nvSpPr>
        <p:spPr>
          <a:xfrm>
            <a:off x="577359" y="1903817"/>
            <a:ext cx="3894888" cy="13506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17344" r="11213" b="4750"/>
          <a:stretch/>
        </p:blipFill>
        <p:spPr>
          <a:xfrm>
            <a:off x="211671" y="2114075"/>
            <a:ext cx="6413064" cy="3759301"/>
          </a:xfrm>
          <a:prstGeom prst="rect">
            <a:avLst/>
          </a:prstGeom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F475613B-9799-0F40-AD6C-969CDADD0DD1}"/>
              </a:ext>
            </a:extLst>
          </p:cNvPr>
          <p:cNvSpPr txBox="1"/>
          <p:nvPr/>
        </p:nvSpPr>
        <p:spPr>
          <a:xfrm>
            <a:off x="2166698" y="6435570"/>
            <a:ext cx="10311707" cy="32710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500" i="1" dirty="0" err="1">
                <a:solidFill>
                  <a:schemeClr val="bg1"/>
                </a:solidFill>
                <a:latin typeface="Open Sans Light" panose="020B0306030504020204" pitchFamily="34" charset="0"/>
              </a:rPr>
              <a:t>Cite</a:t>
            </a:r>
            <a:r>
              <a:rPr lang="nl-NL" sz="1500" i="1" dirty="0">
                <a:solidFill>
                  <a:schemeClr val="bg1"/>
                </a:solidFill>
                <a:latin typeface="Open Sans Light" panose="020B0306030504020204" pitchFamily="34" charset="0"/>
              </a:rPr>
              <a:t> as: </a:t>
            </a:r>
            <a:r>
              <a:rPr lang="nl-NL" sz="1500" i="1" dirty="0" smtClean="0">
                <a:solidFill>
                  <a:schemeClr val="bg1"/>
                </a:solidFill>
                <a:latin typeface="Open Sans Light" panose="020B0306030504020204" pitchFamily="34" charset="0"/>
              </a:rPr>
              <a:t>Jakobsson </a:t>
            </a:r>
            <a:r>
              <a:rPr lang="nl-NL" sz="1500" i="1" dirty="0">
                <a:solidFill>
                  <a:schemeClr val="bg1"/>
                </a:solidFill>
                <a:latin typeface="Open Sans Light" panose="020B0306030504020204" pitchFamily="34" charset="0"/>
              </a:rPr>
              <a:t>(2018). </a:t>
            </a:r>
            <a:r>
              <a:rPr lang="en-US" sz="1500" i="1" dirty="0">
                <a:solidFill>
                  <a:schemeClr val="bg1"/>
                </a:solidFill>
                <a:latin typeface="Open Sans Light" panose="020B0306030504020204" pitchFamily="34" charset="0"/>
              </a:rPr>
              <a:t>The CESSDA Expert Tour Guide – </a:t>
            </a:r>
            <a:r>
              <a:rPr lang="en-US" sz="1500" i="1" dirty="0" smtClean="0">
                <a:solidFill>
                  <a:schemeClr val="bg1"/>
                </a:solidFill>
                <a:latin typeface="Open Sans Light" panose="020B0306030504020204" pitchFamily="34" charset="0"/>
              </a:rPr>
              <a:t>Plan RDM [presentation</a:t>
            </a:r>
            <a:r>
              <a:rPr lang="en-US" sz="1500" i="1" dirty="0">
                <a:solidFill>
                  <a:schemeClr val="bg1"/>
                </a:solidFill>
                <a:latin typeface="Open Sans Light" panose="020B0306030504020204" pitchFamily="34" charset="0"/>
              </a:rPr>
              <a:t>]. Bergen: CESSDA ERIC.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1671" y="6207059"/>
            <a:ext cx="1576927" cy="5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Suggestions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Added</a:t>
            </a:r>
            <a:r>
              <a:rPr lang="nb-NO" dirty="0" smtClean="0"/>
              <a:t> Value?</a:t>
            </a:r>
            <a:endParaRPr lang="nb-NO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F5C7B0-2567-4942-B59B-A7E879F50710}"/>
              </a:ext>
            </a:extLst>
          </p:cNvPr>
          <p:cNvSpPr txBox="1">
            <a:spLocks/>
          </p:cNvSpPr>
          <p:nvPr/>
        </p:nvSpPr>
        <p:spPr>
          <a:xfrm>
            <a:off x="5486400" y="2018099"/>
            <a:ext cx="6367749" cy="34606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/>
              <a:t>Discover possible problems at an early stage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/>
              <a:t>All information in one place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/>
              <a:t>Calculating cost for data management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/>
              <a:t>Allows early preparations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/>
              <a:t>Serious data management</a:t>
            </a:r>
            <a:endParaRPr lang="nb-NO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5" y="1960067"/>
            <a:ext cx="4523420" cy="35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First a </a:t>
            </a:r>
            <a:r>
              <a:rPr lang="nb-NO" dirty="0" err="1" smtClean="0"/>
              <a:t>few</a:t>
            </a:r>
            <a:r>
              <a:rPr lang="nb-NO" dirty="0" smtClean="0"/>
              <a:t> questions: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000" dirty="0" smtClean="0"/>
              <a:t>How </a:t>
            </a:r>
            <a:r>
              <a:rPr lang="nb-NO" sz="3000" dirty="0" err="1" smtClean="0"/>
              <a:t>many</a:t>
            </a:r>
            <a:r>
              <a:rPr lang="nb-NO" sz="3000" dirty="0" smtClean="0"/>
              <a:t> </a:t>
            </a:r>
            <a:r>
              <a:rPr lang="nb-NO" sz="3000" dirty="0" err="1" smtClean="0"/>
              <a:t>of</a:t>
            </a:r>
            <a:r>
              <a:rPr lang="nb-NO" sz="3000" dirty="0" smtClean="0"/>
              <a:t> </a:t>
            </a:r>
            <a:r>
              <a:rPr lang="nb-NO" sz="3000" dirty="0" err="1" smtClean="0"/>
              <a:t>you</a:t>
            </a:r>
            <a:r>
              <a:rPr lang="nb-NO" sz="3000" dirty="0" smtClean="0"/>
              <a:t>…</a:t>
            </a:r>
            <a:endParaRPr lang="nb-NO" sz="30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2A2FB5-2032-4781-A650-2F74775F1047}"/>
              </a:ext>
            </a:extLst>
          </p:cNvPr>
          <p:cNvSpPr txBox="1">
            <a:spLocks/>
          </p:cNvSpPr>
          <p:nvPr/>
        </p:nvSpPr>
        <p:spPr>
          <a:xfrm>
            <a:off x="440725" y="3074544"/>
            <a:ext cx="8554188" cy="34606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 smtClean="0"/>
              <a:t>Have read chapter one of the tour?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 smtClean="0"/>
              <a:t>Have read other chapters than chapter 1?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 smtClean="0"/>
              <a:t>Have not read any part of the expert tour?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 smtClean="0"/>
              <a:t>Have looked at the DMP template?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 smtClean="0"/>
              <a:t>Have produced a DMP?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40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Agreement.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421641"/>
            <a:ext cx="10701040" cy="757776"/>
          </a:xfrm>
        </p:spPr>
        <p:txBody>
          <a:bodyPr/>
          <a:lstStyle/>
          <a:p>
            <a:r>
              <a:rPr lang="nb-NO" sz="3000" dirty="0" smtClean="0"/>
              <a:t>For </a:t>
            </a:r>
            <a:r>
              <a:rPr lang="nb-NO" sz="3000" dirty="0" err="1" smtClean="0"/>
              <a:t>this</a:t>
            </a:r>
            <a:r>
              <a:rPr lang="nb-NO" sz="3000" dirty="0" smtClean="0"/>
              <a:t> </a:t>
            </a:r>
            <a:r>
              <a:rPr lang="nb-NO" sz="3000" dirty="0" err="1" smtClean="0"/>
              <a:t>session</a:t>
            </a:r>
            <a:r>
              <a:rPr lang="nb-NO" sz="3000" dirty="0" smtClean="0"/>
              <a:t> </a:t>
            </a:r>
            <a:r>
              <a:rPr lang="nb-NO" sz="3000" dirty="0" err="1" smtClean="0"/>
              <a:t>we</a:t>
            </a:r>
            <a:r>
              <a:rPr lang="nb-NO" sz="3000" dirty="0" smtClean="0"/>
              <a:t> have to </a:t>
            </a:r>
            <a:r>
              <a:rPr lang="nb-NO" sz="3000" dirty="0" err="1" smtClean="0"/>
              <a:t>agree</a:t>
            </a:r>
            <a:r>
              <a:rPr lang="nb-NO" sz="3000" dirty="0" smtClean="0"/>
              <a:t> </a:t>
            </a:r>
            <a:r>
              <a:rPr lang="nb-NO" sz="3000" dirty="0" err="1" smtClean="0"/>
              <a:t>on</a:t>
            </a:r>
            <a:r>
              <a:rPr lang="nb-NO" sz="3000" dirty="0" smtClean="0"/>
              <a:t> a </a:t>
            </a:r>
            <a:r>
              <a:rPr lang="nb-NO" sz="3000" dirty="0" err="1" smtClean="0"/>
              <a:t>few</a:t>
            </a:r>
            <a:r>
              <a:rPr lang="nb-NO" sz="3000" dirty="0" smtClean="0"/>
              <a:t> </a:t>
            </a:r>
            <a:r>
              <a:rPr lang="nb-NO" sz="3000" dirty="0" err="1" smtClean="0"/>
              <a:t>concepts</a:t>
            </a:r>
            <a:r>
              <a:rPr lang="nb-NO" sz="3000" dirty="0" smtClean="0"/>
              <a:t>!</a:t>
            </a:r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7216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Benefits </a:t>
            </a:r>
            <a:r>
              <a:rPr lang="nb-NO" dirty="0" err="1"/>
              <a:t>of</a:t>
            </a:r>
            <a:r>
              <a:rPr lang="nb-NO" dirty="0"/>
              <a:t> data management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000" dirty="0"/>
              <a:t>The </a:t>
            </a:r>
            <a:r>
              <a:rPr lang="nb-NO" sz="3000" dirty="0" err="1"/>
              <a:t>concept</a:t>
            </a:r>
            <a:r>
              <a:rPr lang="nb-NO" sz="3000" dirty="0"/>
              <a:t> </a:t>
            </a:r>
            <a:r>
              <a:rPr lang="nb-NO" sz="3000" dirty="0" err="1"/>
              <a:t>of</a:t>
            </a:r>
            <a:r>
              <a:rPr lang="nb-NO" sz="3000" dirty="0"/>
              <a:t> Data Management </a:t>
            </a:r>
            <a:r>
              <a:rPr lang="nb-NO" sz="3000" dirty="0" err="1"/>
              <a:t>implies</a:t>
            </a:r>
            <a:r>
              <a:rPr lang="nb-NO" sz="3000" dirty="0"/>
              <a:t>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2A2FB5-2032-4781-A650-2F74775F1047}"/>
              </a:ext>
            </a:extLst>
          </p:cNvPr>
          <p:cNvSpPr txBox="1">
            <a:spLocks/>
          </p:cNvSpPr>
          <p:nvPr/>
        </p:nvSpPr>
        <p:spPr>
          <a:xfrm>
            <a:off x="440725" y="3074544"/>
            <a:ext cx="8554188" cy="34606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/>
              <a:t>How to handle, organize, structure and store research data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/>
              <a:t>Takes into account technical, organizational, structural, legislative and sustainability aspects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/>
              <a:t>Clear structure of how data is going to be managed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/>
              <a:t>Might involve some additional work at an early stage</a:t>
            </a:r>
          </a:p>
          <a:p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8" b="12708"/>
          <a:stretch/>
        </p:blipFill>
        <p:spPr>
          <a:xfrm>
            <a:off x="8994913" y="271817"/>
            <a:ext cx="2873730" cy="2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The Data Management Plan (DMP)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2A2FB5-2032-4781-A650-2F74775F1047}"/>
              </a:ext>
            </a:extLst>
          </p:cNvPr>
          <p:cNvSpPr txBox="1">
            <a:spLocks/>
          </p:cNvSpPr>
          <p:nvPr/>
        </p:nvSpPr>
        <p:spPr>
          <a:xfrm>
            <a:off x="440724" y="2015242"/>
            <a:ext cx="8759719" cy="45199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/>
              <a:t>Is an important tool that will aid you as a researcher to structure the data management within your project.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/>
              <a:t>Can be seen as a formal document that </a:t>
            </a:r>
            <a:r>
              <a:rPr lang="en-US" sz="2800" dirty="0" smtClean="0"/>
              <a:t>outlines </a:t>
            </a:r>
            <a:r>
              <a:rPr lang="en-US" sz="2800" dirty="0"/>
              <a:t>the frames for how  to handle the data during and after the project.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/>
              <a:t>Is designed in accordance with the specific </a:t>
            </a:r>
            <a:r>
              <a:rPr lang="en-US" sz="2800" dirty="0" smtClean="0"/>
              <a:t>project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8" b="12708"/>
          <a:stretch/>
        </p:blipFill>
        <p:spPr>
          <a:xfrm>
            <a:off x="8927179" y="3613329"/>
            <a:ext cx="2873730" cy="2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Lets have a </a:t>
            </a:r>
            <a:r>
              <a:rPr lang="nb-NO" dirty="0" err="1" smtClean="0"/>
              <a:t>look</a:t>
            </a:r>
            <a:r>
              <a:rPr lang="nb-NO" dirty="0" smtClean="0"/>
              <a:t>…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15240"/>
            <a:ext cx="6988775" cy="3608319"/>
          </a:xfrm>
        </p:spPr>
        <p:txBody>
          <a:bodyPr/>
          <a:lstStyle/>
          <a:p>
            <a:r>
              <a:rPr lang="nb-NO" sz="3000" dirty="0" smtClean="0"/>
              <a:t>Start </a:t>
            </a:r>
            <a:r>
              <a:rPr lang="nb-NO" sz="3000" dirty="0" err="1" smtClean="0"/>
              <a:t>with</a:t>
            </a:r>
            <a:r>
              <a:rPr lang="nb-NO" sz="3000" dirty="0" smtClean="0"/>
              <a:t> </a:t>
            </a:r>
            <a:r>
              <a:rPr lang="nb-NO" sz="3000" dirty="0" err="1" smtClean="0"/>
              <a:t>the</a:t>
            </a:r>
            <a:r>
              <a:rPr lang="nb-NO" sz="3000" dirty="0" smtClean="0"/>
              <a:t> </a:t>
            </a:r>
            <a:r>
              <a:rPr lang="nb-NO" sz="3000" dirty="0" smtClean="0">
                <a:hlinkClick r:id="rId3"/>
              </a:rPr>
              <a:t>DMP </a:t>
            </a:r>
            <a:r>
              <a:rPr lang="nb-NO" sz="3000" dirty="0">
                <a:hlinkClick r:id="rId3"/>
              </a:rPr>
              <a:t>checklist</a:t>
            </a:r>
            <a:endParaRPr lang="nb-NO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dirty="0" err="1" smtClean="0"/>
              <a:t>Adapt</a:t>
            </a:r>
            <a:r>
              <a:rPr lang="nb-NO" sz="3000" dirty="0" smtClean="0"/>
              <a:t> </a:t>
            </a:r>
            <a:r>
              <a:rPr lang="nb-NO" sz="3000" dirty="0" err="1"/>
              <a:t>your</a:t>
            </a:r>
            <a:r>
              <a:rPr lang="nb-NO" sz="3000" dirty="0"/>
              <a:t> DMP </a:t>
            </a:r>
            <a:r>
              <a:rPr lang="nb-NO" sz="3000" dirty="0" err="1"/>
              <a:t>section</a:t>
            </a:r>
            <a:r>
              <a:rPr lang="nb-NO" sz="3000" dirty="0"/>
              <a:t> at </a:t>
            </a:r>
            <a:r>
              <a:rPr lang="nb-NO" sz="3000" dirty="0" err="1"/>
              <a:t>the</a:t>
            </a:r>
            <a:r>
              <a:rPr lang="nb-NO" sz="3000" dirty="0"/>
              <a:t> end </a:t>
            </a:r>
            <a:r>
              <a:rPr lang="nb-NO" sz="3000" dirty="0" err="1"/>
              <a:t>of</a:t>
            </a:r>
            <a:r>
              <a:rPr lang="nb-NO" sz="3000" dirty="0"/>
              <a:t> </a:t>
            </a:r>
            <a:r>
              <a:rPr lang="nb-NO" sz="3000" dirty="0" err="1"/>
              <a:t>every</a:t>
            </a:r>
            <a:r>
              <a:rPr lang="nb-NO" sz="3000" dirty="0"/>
              <a:t> </a:t>
            </a:r>
            <a:r>
              <a:rPr lang="nb-NO" sz="3000" dirty="0" err="1" smtClean="0"/>
              <a:t>chapter</a:t>
            </a:r>
            <a:endParaRPr lang="nb-NO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dirty="0" err="1" smtClean="0"/>
              <a:t>Correspronding</a:t>
            </a:r>
            <a:r>
              <a:rPr lang="nb-NO" sz="3000" dirty="0" smtClean="0"/>
              <a:t> questions to </a:t>
            </a:r>
            <a:r>
              <a:rPr lang="nb-NO" sz="3000" dirty="0" err="1" smtClean="0"/>
              <a:t>each</a:t>
            </a:r>
            <a:r>
              <a:rPr lang="nb-NO" sz="3000" dirty="0" smtClean="0"/>
              <a:t> </a:t>
            </a:r>
            <a:r>
              <a:rPr lang="nb-NO" sz="3000" dirty="0" err="1" smtClean="0"/>
              <a:t>chapter</a:t>
            </a:r>
            <a:endParaRPr lang="nb-NO" sz="3000" dirty="0" smtClean="0"/>
          </a:p>
          <a:p>
            <a:endParaRPr lang="nb-NO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8B2BC-E198-254A-9EFC-0E9B5DC25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74" y="1527054"/>
            <a:ext cx="379144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Downloadable</a:t>
            </a:r>
            <a:r>
              <a:rPr lang="nb-NO" dirty="0" smtClean="0"/>
              <a:t> DMP </a:t>
            </a:r>
            <a:r>
              <a:rPr lang="nb-NO" dirty="0" err="1" smtClean="0"/>
              <a:t>checklist</a:t>
            </a:r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8CC9F-B476-EC4B-B218-A0C8B1E96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87" y="1618494"/>
            <a:ext cx="4001002" cy="50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3646C0-78DC-0D4A-BC87-4BD616929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0" y="1618494"/>
            <a:ext cx="362346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Discussion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E270C6-ECBD-441E-8F1C-0ABC2D169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25" y="2015240"/>
            <a:ext cx="6988775" cy="3608319"/>
          </a:xfrm>
        </p:spPr>
        <p:txBody>
          <a:bodyPr/>
          <a:lstStyle/>
          <a:p>
            <a:r>
              <a:rPr lang="en-US" sz="3000" dirty="0" smtClean="0"/>
              <a:t>…about </a:t>
            </a:r>
            <a:r>
              <a:rPr lang="en-US" sz="3000" dirty="0"/>
              <a:t>the content of the </a:t>
            </a:r>
            <a:r>
              <a:rPr lang="en-US" sz="3000" dirty="0" smtClean="0"/>
              <a:t>DMP-checklist.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dirty="0" err="1" smtClean="0"/>
              <a:t>Why</a:t>
            </a:r>
            <a:r>
              <a:rPr lang="nb-NO" sz="3000" dirty="0" smtClean="0"/>
              <a:t> </a:t>
            </a:r>
            <a:r>
              <a:rPr lang="nb-NO" sz="3000" dirty="0" err="1" smtClean="0"/>
              <a:t>write</a:t>
            </a:r>
            <a:r>
              <a:rPr lang="nb-NO" sz="3000" dirty="0" smtClean="0"/>
              <a:t> a DMP?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dirty="0" err="1" smtClean="0"/>
              <a:t>Added</a:t>
            </a:r>
            <a:r>
              <a:rPr lang="nb-NO" sz="3000" dirty="0" smtClean="0"/>
              <a:t> Value?</a:t>
            </a:r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28800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486D2-35B2-4C4D-B81E-4F633DB84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write</a:t>
            </a:r>
            <a:r>
              <a:rPr lang="nb-NO" dirty="0" smtClean="0"/>
              <a:t> a DMP?</a:t>
            </a:r>
            <a:endParaRPr lang="nb-NO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2A2FB5-2032-4781-A650-2F74775F1047}"/>
              </a:ext>
            </a:extLst>
          </p:cNvPr>
          <p:cNvSpPr txBox="1">
            <a:spLocks/>
          </p:cNvSpPr>
          <p:nvPr/>
        </p:nvSpPr>
        <p:spPr>
          <a:xfrm>
            <a:off x="440725" y="2015242"/>
            <a:ext cx="8554188" cy="45199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/>
              <a:t>Easier for others to understand the material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 smtClean="0"/>
              <a:t>Enables </a:t>
            </a:r>
            <a:r>
              <a:rPr lang="en-US" sz="2800" dirty="0"/>
              <a:t>further research after the project has ended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/>
              <a:t>Research results can be verified</a:t>
            </a:r>
          </a:p>
          <a:p>
            <a:pPr marL="285750" indent="-285750">
              <a:buFont typeface="Open Sans Light" panose="020B0306030504020204" pitchFamily="34" charset="0"/>
              <a:buChar char="»"/>
            </a:pPr>
            <a:r>
              <a:rPr lang="en-US" sz="2800" dirty="0"/>
              <a:t>Prevents unnecessary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64073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SSDA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2F2F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SSDA_PowerPoint_Template.potx" id="{564D3B2B-7EE8-46F5-A90E-411FAB4BC2EC}" vid="{B97FDC62-ADAF-4DE5-82E6-CA205D86511F}"/>
    </a:ext>
  </a:extLst>
</a:theme>
</file>

<file path=ppt/theme/theme2.xml><?xml version="1.0" encoding="utf-8"?>
<a:theme xmlns:a="http://schemas.openxmlformats.org/drawingml/2006/main" name="CESSDA Light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SSDA_PowerPoint_Template.potx" id="{564D3B2B-7EE8-46F5-A90E-411FAB4BC2EC}" vid="{B97FDC62-ADAF-4DE5-82E6-CA205D865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CESSDA_PowerPoint_Template</Template>
  <TotalTime>5293</TotalTime>
  <Words>921</Words>
  <Application>Microsoft Office PowerPoint</Application>
  <PresentationFormat>Widescreen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 Light</vt:lpstr>
      <vt:lpstr>Wingdings</vt:lpstr>
      <vt:lpstr>CESSDA</vt:lpstr>
      <vt:lpstr>CESSDA Light</vt:lpstr>
      <vt:lpstr>Plan Research Data Management (RDM)</vt:lpstr>
      <vt:lpstr>First a few questions:</vt:lpstr>
      <vt:lpstr>Agreement.</vt:lpstr>
      <vt:lpstr>Benefits of data management</vt:lpstr>
      <vt:lpstr>The Data Management Plan (DMP)</vt:lpstr>
      <vt:lpstr>Lets have a look…</vt:lpstr>
      <vt:lpstr>Downloadable DMP checklist</vt:lpstr>
      <vt:lpstr>Discussion</vt:lpstr>
      <vt:lpstr>Why write a DMP?</vt:lpstr>
      <vt:lpstr>Suggestions on Added Value?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Open Concept SA</dc:creator>
  <cp:lastModifiedBy>Ulf Jakobsson</cp:lastModifiedBy>
  <cp:revision>204</cp:revision>
  <dcterms:created xsi:type="dcterms:W3CDTF">2017-11-15T20:02:00Z</dcterms:created>
  <dcterms:modified xsi:type="dcterms:W3CDTF">2018-04-24T12:43:29Z</dcterms:modified>
</cp:coreProperties>
</file>