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21"/>
  </p:notesMasterIdLst>
  <p:sldIdLst>
    <p:sldId id="329" r:id="rId3"/>
    <p:sldId id="353" r:id="rId4"/>
    <p:sldId id="357" r:id="rId5"/>
    <p:sldId id="275" r:id="rId6"/>
    <p:sldId id="355" r:id="rId7"/>
    <p:sldId id="356" r:id="rId8"/>
    <p:sldId id="277" r:id="rId9"/>
    <p:sldId id="342" r:id="rId10"/>
    <p:sldId id="343" r:id="rId11"/>
    <p:sldId id="344" r:id="rId12"/>
    <p:sldId id="345" r:id="rId13"/>
    <p:sldId id="346" r:id="rId14"/>
    <p:sldId id="348" r:id="rId15"/>
    <p:sldId id="325" r:id="rId16"/>
    <p:sldId id="319" r:id="rId17"/>
    <p:sldId id="330" r:id="rId18"/>
    <p:sldId id="331" r:id="rId19"/>
    <p:sldId id="262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Lato Heavy"/>
        <a:ea typeface="Lato Heavy"/>
        <a:cs typeface="Lato Heavy"/>
        <a:sym typeface="Lato Heavy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Lato Heavy"/>
        <a:ea typeface="Lato Heavy"/>
        <a:cs typeface="Lato Heavy"/>
        <a:sym typeface="Lato Heavy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Lato Heavy"/>
        <a:ea typeface="Lato Heavy"/>
        <a:cs typeface="Lato Heavy"/>
        <a:sym typeface="Lato Heavy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Lato Heavy"/>
        <a:ea typeface="Lato Heavy"/>
        <a:cs typeface="Lato Heavy"/>
        <a:sym typeface="Lato Heavy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Lato Heavy"/>
        <a:ea typeface="Lato Heavy"/>
        <a:cs typeface="Lato Heavy"/>
        <a:sym typeface="Lato Heavy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Lato Heavy"/>
        <a:ea typeface="Lato Heavy"/>
        <a:cs typeface="Lato Heavy"/>
        <a:sym typeface="Lato Heavy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Lato Heavy"/>
        <a:ea typeface="Lato Heavy"/>
        <a:cs typeface="Lato Heavy"/>
        <a:sym typeface="Lato Heavy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Lato Heavy"/>
        <a:ea typeface="Lato Heavy"/>
        <a:cs typeface="Lato Heavy"/>
        <a:sym typeface="Lato Heavy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Lato Heavy"/>
        <a:ea typeface="Lato Heavy"/>
        <a:cs typeface="Lato Heavy"/>
        <a:sym typeface="Lato Heavy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y Barlow" initials="M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2313" autoAdjust="0"/>
  </p:normalViewPr>
  <p:slideViewPr>
    <p:cSldViewPr snapToGrid="0" snapToObjects="1">
      <p:cViewPr varScale="1">
        <p:scale>
          <a:sx n="83" d="100"/>
          <a:sy n="83" d="100"/>
        </p:scale>
        <p:origin x="2032" y="200"/>
      </p:cViewPr>
      <p:guideLst>
        <p:guide orient="horz" pos="3072"/>
        <p:guide pos="4096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 varScale="1">
      <p:scale>
        <a:sx n="100" d="100"/>
        <a:sy n="100" d="100"/>
      </p:scale>
      <p:origin x="0" y="-2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4880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7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essda 1st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3574600" y="1607300"/>
            <a:ext cx="7652892" cy="1939529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quarter" idx="13"/>
          </p:nvPr>
        </p:nvSpPr>
        <p:spPr>
          <a:xfrm>
            <a:off x="3323165" y="2700000"/>
            <a:ext cx="553670" cy="3810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latin typeface="Lato Heavy"/>
                <a:ea typeface="Lato Heavy"/>
                <a:cs typeface="Lato Heavy"/>
                <a:sym typeface="Lato Heavy"/>
              </a:defRPr>
            </a:pPr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4"/>
          </p:nvPr>
        </p:nvSpPr>
        <p:spPr>
          <a:xfrm>
            <a:off x="3600000" y="984749"/>
            <a:ext cx="962864" cy="660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</a:pPr>
            <a:endParaRPr/>
          </a:p>
        </p:txBody>
      </p:sp>
      <p:pic>
        <p:nvPicPr>
          <p:cNvPr id="19" name="pasted-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36121"/>
            <a:ext cx="13004800" cy="62535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/>
        </p:nvSpPr>
        <p:spPr>
          <a:xfrm>
            <a:off x="1214796" y="8296794"/>
            <a:ext cx="6382082" cy="642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ts val="2200"/>
              </a:lnSpc>
              <a:defRPr sz="1400">
                <a:latin typeface="+mn-lt"/>
                <a:ea typeface="+mn-ea"/>
                <a:cs typeface="+mn-cs"/>
                <a:sym typeface="Lato Regular"/>
              </a:defRPr>
            </a:lvl1pPr>
          </a:lstStyle>
          <a:p>
            <a:r>
              <a:t>This project has received funding from the European Union’s Horizon 2020 research and innovation programme under grant agreement number 674939.</a:t>
            </a:r>
          </a:p>
        </p:txBody>
      </p:sp>
      <p:pic>
        <p:nvPicPr>
          <p:cNvPr id="21" name="EU fl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309" y="8343411"/>
            <a:ext cx="944494" cy="62535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/>
        </p:nvSpPr>
        <p:spPr>
          <a:xfrm>
            <a:off x="-33867" y="8163359"/>
            <a:ext cx="13072534" cy="1"/>
          </a:xfrm>
          <a:prstGeom prst="line">
            <a:avLst/>
          </a:prstGeom>
          <a:ln w="3175">
            <a:solidFill>
              <a:srgbClr val="FFEDF8"/>
            </a:solidFill>
            <a:miter lim="400000"/>
          </a:ln>
        </p:spPr>
        <p:txBody>
          <a:bodyPr lIns="45719" rIns="45719"/>
          <a:lstStyle/>
          <a:p>
            <a:pPr algn="l" defTabSz="4572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90F1A-5616-4C15-8463-2C6B3BE86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20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10F9C-ABC8-47C1-8171-79F802909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792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7F3BC-27A9-42A4-B47E-6CDA3BF222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966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69426-713B-454F-88DF-27BEA7F474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36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5482E-1C85-44A6-9D02-9A88876982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70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ue page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621778" y="719999"/>
            <a:ext cx="11761243" cy="1939530"/>
          </a:xfrm>
          <a:prstGeom prst="rect">
            <a:avLst/>
          </a:prstGeom>
        </p:spPr>
        <p:txBody>
          <a:bodyPr anchor="t"/>
          <a:lstStyle>
            <a:lvl1pPr>
              <a:defRPr sz="4800">
                <a:solidFill>
                  <a:srgbClr val="D5F4F2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2" name="pasted-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36121"/>
            <a:ext cx="13004800" cy="62535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86EB31F8-0CC6-463B-98D3-00D3857AB565}" type="datetimeFigureOut">
              <a:rPr lang="en-GB"/>
              <a:pPr>
                <a:defRPr/>
              </a:pPr>
              <a:t>12/11/2019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3690" y="9251950"/>
            <a:ext cx="384721" cy="3795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AB91-0CBA-4B93-AF40-5C4720F18E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BA388-CB6D-44C8-8A5D-E38B34E82A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37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C8424-3BA9-4389-B246-006291FFE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69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/>
            </a:lvl1pPr>
            <a:lvl2pPr marL="650230" indent="0">
              <a:buNone/>
              <a:defRPr sz="2560"/>
            </a:lvl2pPr>
            <a:lvl3pPr marL="1300460" indent="0">
              <a:buNone/>
              <a:defRPr sz="2276"/>
            </a:lvl3pPr>
            <a:lvl4pPr marL="1950690" indent="0">
              <a:buNone/>
              <a:defRPr sz="1991"/>
            </a:lvl4pPr>
            <a:lvl5pPr marL="2600919" indent="0">
              <a:buNone/>
              <a:defRPr sz="1991"/>
            </a:lvl5pPr>
            <a:lvl6pPr marL="3251149" indent="0">
              <a:buNone/>
              <a:defRPr sz="1991"/>
            </a:lvl6pPr>
            <a:lvl7pPr marL="3901379" indent="0">
              <a:buNone/>
              <a:defRPr sz="1991"/>
            </a:lvl7pPr>
            <a:lvl8pPr marL="4551609" indent="0">
              <a:buNone/>
              <a:defRPr sz="1991"/>
            </a:lvl8pPr>
            <a:lvl9pPr marL="5201839" indent="0">
              <a:buNone/>
              <a:defRPr sz="19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2412F-1746-4C91-BA00-33E01DFEC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87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008D7-6C73-49EC-85AE-87538D074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7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BC922C-C2BB-4791-A1A4-2DBBB8A241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72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3477D-F5F1-43DF-93C6-DC6512EDC2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79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ssdasawNegativ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30405" y="8857904"/>
            <a:ext cx="2366456" cy="50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9542521"/>
            <a:ext cx="13004800" cy="62535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1214796" y="8737419"/>
            <a:ext cx="6382082" cy="642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ts val="2200"/>
              </a:lnSpc>
              <a:defRPr sz="1400">
                <a:latin typeface="+mn-lt"/>
                <a:ea typeface="+mn-ea"/>
                <a:cs typeface="+mn-cs"/>
                <a:sym typeface="Lato Regular"/>
              </a:defRPr>
            </a:lvl1pPr>
          </a:lstStyle>
          <a:p>
            <a:r>
              <a:t>This project has received funding from the European Union’s Horizon 2020 research and innovation programme under grant agreement number 674939.</a:t>
            </a:r>
          </a:p>
        </p:txBody>
      </p:sp>
      <p:pic>
        <p:nvPicPr>
          <p:cNvPr id="5" name="EU fla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8309" y="8784036"/>
            <a:ext cx="944494" cy="62535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/>
          <p:nvPr/>
        </p:nvSpPr>
        <p:spPr>
          <a:xfrm>
            <a:off x="-33867" y="8637492"/>
            <a:ext cx="13072534" cy="1"/>
          </a:xfrm>
          <a:prstGeom prst="line">
            <a:avLst/>
          </a:prstGeom>
          <a:ln w="3175">
            <a:solidFill>
              <a:srgbClr val="FFEDF8"/>
            </a:solidFill>
            <a:miter lim="400000"/>
          </a:ln>
        </p:spPr>
        <p:txBody>
          <a:bodyPr lIns="45719" rIns="45719"/>
          <a:lstStyle/>
          <a:p>
            <a:pPr algn="l" defTabSz="4572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</p:sldLayoutIdLst>
  <p:transition spd="med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Lato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E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841"/>
            <a:ext cx="11704320" cy="64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0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991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7" y="8882098"/>
            <a:ext cx="4118187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991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991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C034DE34-3FBC-4A62-A73D-451E3AEEF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3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Arial" pitchFamily="34" charset="0"/>
        </a:defRPr>
      </a:lvl5pPr>
      <a:lvl6pPr marL="650230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Arial" pitchFamily="34" charset="0"/>
        </a:defRPr>
      </a:lvl6pPr>
      <a:lvl7pPr marL="1300460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Arial" pitchFamily="34" charset="0"/>
        </a:defRPr>
      </a:lvl7pPr>
      <a:lvl8pPr marL="1950690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Arial" pitchFamily="34" charset="0"/>
        </a:defRPr>
      </a:lvl8pPr>
      <a:lvl9pPr marL="2600919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Arial" pitchFamily="34" charset="0"/>
        </a:defRPr>
      </a:lvl9pPr>
    </p:titleStyle>
    <p:bodyStyle>
      <a:lvl1pPr marL="487672" indent="-487672" algn="l" rtl="0" eaLnBrk="0" fontAlgn="base" hangingPunct="0">
        <a:spcBef>
          <a:spcPct val="20000"/>
        </a:spcBef>
        <a:spcAft>
          <a:spcPct val="0"/>
        </a:spcAft>
        <a:buChar char="•"/>
        <a:defRPr sz="4551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rtl="0" eaLnBrk="0" fontAlgn="base" hangingPunct="0">
        <a:spcBef>
          <a:spcPct val="20000"/>
        </a:spcBef>
        <a:spcAft>
          <a:spcPct val="0"/>
        </a:spcAft>
        <a:buChar char="–"/>
        <a:defRPr sz="3982">
          <a:solidFill>
            <a:schemeClr val="tx1"/>
          </a:solidFill>
          <a:latin typeface="+mn-lt"/>
        </a:defRPr>
      </a:lvl2pPr>
      <a:lvl3pPr marL="1625575" indent="-325115" algn="l" rtl="0" eaLnBrk="0" fontAlgn="base" hangingPunct="0">
        <a:spcBef>
          <a:spcPct val="20000"/>
        </a:spcBef>
        <a:spcAft>
          <a:spcPct val="0"/>
        </a:spcAft>
        <a:buChar char="•"/>
        <a:defRPr sz="3413">
          <a:solidFill>
            <a:schemeClr val="tx1"/>
          </a:solidFill>
          <a:latin typeface="+mn-lt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Char char="–"/>
        <a:defRPr sz="2844">
          <a:solidFill>
            <a:schemeClr val="tx1"/>
          </a:solidFill>
          <a:latin typeface="+mn-lt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hyperlink" Target="http://dx.doi.org/10.18448/16.001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eg"/><Relationship Id="rId11" Type="http://schemas.openxmlformats.org/officeDocument/2006/relationships/image" Target="../media/image7.png"/><Relationship Id="rId5" Type="http://schemas.openxmlformats.org/officeDocument/2006/relationships/image" Target="../media/image12.jpeg"/><Relationship Id="rId10" Type="http://schemas.openxmlformats.org/officeDocument/2006/relationships/image" Target="../media/image17.GIF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body" idx="13"/>
          </p:nvPr>
        </p:nvSpPr>
        <p:spPr>
          <a:xfrm>
            <a:off x="474788" y="7525706"/>
            <a:ext cx="12245133" cy="6776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/>
          <a:lstStyle>
            <a:lvl1pPr marL="0" indent="0">
              <a:lnSpc>
                <a:spcPts val="2200"/>
              </a:lnSpc>
              <a:spcBef>
                <a:spcPts val="0"/>
              </a:spcBef>
              <a:buSzTx/>
              <a:buNone/>
              <a:defRPr sz="1800">
                <a:latin typeface="Lato Heavy"/>
                <a:ea typeface="Lato Heavy"/>
                <a:cs typeface="Lato Heavy"/>
                <a:sym typeface="Lato Heavy"/>
              </a:defRPr>
            </a:lvl1pPr>
          </a:lstStyle>
          <a:p>
            <a:pPr algn="ctr"/>
            <a:r>
              <a:rPr lang="en-GB" sz="2800" dirty="0"/>
              <a:t>CESSDA Widening Skopje, November 2019 - Neil Beagrie (Charles Beagrie Ltd)</a:t>
            </a:r>
            <a:endParaRPr sz="2800" dirty="0"/>
          </a:p>
        </p:txBody>
      </p:sp>
      <p:sp>
        <p:nvSpPr>
          <p:cNvPr id="72" name="Shape 72"/>
          <p:cNvSpPr/>
          <p:nvPr/>
        </p:nvSpPr>
        <p:spPr>
          <a:xfrm>
            <a:off x="474788" y="1977735"/>
            <a:ext cx="12403397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ts val="4300"/>
              </a:lnSpc>
              <a:defRPr sz="3600" i="1">
                <a:solidFill>
                  <a:srgbClr val="FAEEF0"/>
                </a:solidFill>
                <a:latin typeface="+mn-lt"/>
                <a:ea typeface="+mn-ea"/>
                <a:cs typeface="+mn-cs"/>
                <a:sym typeface="Lato Regular"/>
              </a:defRPr>
            </a:pPr>
            <a:r>
              <a:rPr lang="en-GB" dirty="0"/>
              <a:t>   </a:t>
            </a: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2761487" y="7019488"/>
            <a:ext cx="68480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</a:rPr>
              <a:t>Illustration by </a:t>
            </a:r>
            <a:r>
              <a:rPr lang="en-GB" sz="1400" dirty="0" err="1">
                <a:solidFill>
                  <a:schemeClr val="bg2"/>
                </a:solidFill>
              </a:rPr>
              <a:t>Jørgen</a:t>
            </a:r>
            <a:r>
              <a:rPr lang="en-GB" sz="1400" dirty="0">
                <a:solidFill>
                  <a:schemeClr val="bg2"/>
                </a:solidFill>
              </a:rPr>
              <a:t> Stamp digitalbevaring.dk CC BY 2.5 Denmark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61487" y="3323768"/>
            <a:ext cx="6997306" cy="3650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441A47-FF0C-4BDD-855B-2450478C1A9D}"/>
              </a:ext>
            </a:extLst>
          </p:cNvPr>
          <p:cNvSpPr/>
          <p:nvPr/>
        </p:nvSpPr>
        <p:spPr>
          <a:xfrm>
            <a:off x="866459" y="282786"/>
            <a:ext cx="1146179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Lato"/>
                <a:ea typeface="Calibri" panose="020F0502020204030204" pitchFamily="34" charset="0"/>
              </a:rPr>
              <a:t>How to produce country(service) </a:t>
            </a:r>
          </a:p>
          <a:p>
            <a:r>
              <a:rPr lang="en-GB" sz="6000" dirty="0">
                <a:latin typeface="Lato"/>
                <a:ea typeface="Calibri" panose="020F0502020204030204" pitchFamily="34" charset="0"/>
              </a:rPr>
              <a:t>specific Benefits/ROI/Costs</a:t>
            </a:r>
            <a:endParaRPr lang="en-GB" sz="6000" dirty="0">
              <a:latin typeface="Lato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04A3A9-C031-4D37-9D6F-64A37B5C6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8472F740-7652-7447-8758-69E6CE41DB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29" y="8442833"/>
            <a:ext cx="1584271" cy="5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2452"/>
      </p:ext>
    </p:extLst>
  </p:cSld>
  <p:clrMapOvr>
    <a:masterClrMapping/>
  </p:clrMapOvr>
  <p:transition spd="med" advTm="45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970"/>
            <a:ext cx="12052300" cy="2159000"/>
          </a:xfrm>
        </p:spPr>
        <p:txBody>
          <a:bodyPr>
            <a:normAutofit/>
          </a:bodyPr>
          <a:lstStyle/>
          <a:p>
            <a:r>
              <a:rPr lang="en-GB" sz="6000" dirty="0"/>
              <a:t> </a:t>
            </a:r>
            <a:r>
              <a:rPr lang="en-GB" sz="5400" dirty="0"/>
              <a:t>Benefits Factsheet(2)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09" y="174086"/>
            <a:ext cx="3928080" cy="8345422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A9C2E9-8FB5-4690-BC48-1C8EAC172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25116"/>
      </p:ext>
    </p:extLst>
  </p:cSld>
  <p:clrMapOvr>
    <a:masterClrMapping/>
  </p:clrMapOvr>
  <p:transition spd="med" advTm="43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2" y="127970"/>
            <a:ext cx="11665438" cy="1460198"/>
          </a:xfrm>
        </p:spPr>
        <p:txBody>
          <a:bodyPr>
            <a:normAutofit/>
          </a:bodyPr>
          <a:lstStyle/>
          <a:p>
            <a:r>
              <a:rPr lang="en-GB" sz="6000" dirty="0"/>
              <a:t> Benefits Factsheet (3)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7" y="1953120"/>
            <a:ext cx="12072914" cy="5650837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31936A-00B7-4C1E-889D-1102BA4FF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27852"/>
      </p:ext>
    </p:extLst>
  </p:cSld>
  <p:clrMapOvr>
    <a:masterClrMapping/>
  </p:clrMapOvr>
  <p:transition spd="med" advTm="62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970"/>
            <a:ext cx="12052300" cy="2159000"/>
          </a:xfrm>
        </p:spPr>
        <p:txBody>
          <a:bodyPr>
            <a:normAutofit/>
          </a:bodyPr>
          <a:lstStyle/>
          <a:p>
            <a:r>
              <a:rPr lang="en-GB" sz="6000" dirty="0"/>
              <a:t> </a:t>
            </a:r>
            <a:r>
              <a:rPr lang="en-GB" sz="5400" dirty="0"/>
              <a:t>Costs Factsheet(1)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73DEDF-CD4C-4D51-A936-C5F3665DA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11668" y="757219"/>
            <a:ext cx="5533877" cy="76458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E9A7A6-C292-4543-87B8-5F20D0915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49317"/>
      </p:ext>
    </p:extLst>
  </p:cSld>
  <p:clrMapOvr>
    <a:masterClrMapping/>
  </p:clrMapOvr>
  <p:transition spd="med" advTm="4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970"/>
            <a:ext cx="12052300" cy="2159000"/>
          </a:xfrm>
        </p:spPr>
        <p:txBody>
          <a:bodyPr>
            <a:normAutofit/>
          </a:bodyPr>
          <a:lstStyle/>
          <a:p>
            <a:r>
              <a:rPr lang="en-GB" sz="6000" dirty="0"/>
              <a:t> </a:t>
            </a:r>
            <a:r>
              <a:rPr lang="en-GB" sz="5400" dirty="0"/>
              <a:t>Costs Factsheet(2)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62" y="253246"/>
            <a:ext cx="6036196" cy="8379485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6ECB83-8FC4-4788-82E2-EEC7EF971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07011"/>
      </p:ext>
    </p:extLst>
  </p:cSld>
  <p:clrMapOvr>
    <a:masterClrMapping/>
  </p:clrMapOvr>
  <p:transition spd="med" advTm="131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50240" y="1"/>
            <a:ext cx="11704320" cy="1496907"/>
          </a:xfrm>
        </p:spPr>
        <p:txBody>
          <a:bodyPr/>
          <a:lstStyle/>
          <a:p>
            <a:pPr algn="l"/>
            <a:r>
              <a:rPr lang="en-GB" sz="5689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95669"/>
            <a:ext cx="11704320" cy="8091876"/>
          </a:xfrm>
        </p:spPr>
        <p:txBody>
          <a:bodyPr>
            <a:normAutofit/>
          </a:bodyPr>
          <a:lstStyle/>
          <a:p>
            <a:pPr algn="ctr">
              <a:buFontTx/>
              <a:buNone/>
              <a:defRPr/>
            </a:pPr>
            <a:endParaRPr lang="en-GB" sz="6827" dirty="0">
              <a:solidFill>
                <a:srgbClr val="023FAE"/>
              </a:solidFill>
              <a:latin typeface="+mj-lt"/>
            </a:endParaRPr>
          </a:p>
          <a:p>
            <a:pPr algn="ctr">
              <a:buFontTx/>
              <a:buNone/>
              <a:defRPr/>
            </a:pPr>
            <a:endParaRPr lang="en-GB" sz="6827" dirty="0">
              <a:solidFill>
                <a:srgbClr val="023FAE"/>
              </a:solidFill>
              <a:latin typeface="+mj-lt"/>
            </a:endParaRPr>
          </a:p>
          <a:p>
            <a:pPr algn="ctr">
              <a:buFontTx/>
              <a:buNone/>
              <a:defRPr/>
            </a:pPr>
            <a:r>
              <a:rPr lang="en-GB" sz="6827" dirty="0">
                <a:solidFill>
                  <a:schemeClr val="bg1"/>
                </a:solidFill>
                <a:latin typeface="+mj-lt"/>
              </a:rPr>
              <a:t>Bringing it all together:</a:t>
            </a:r>
          </a:p>
          <a:p>
            <a:pPr algn="ctr">
              <a:buFontTx/>
              <a:buNone/>
              <a:defRPr/>
            </a:pPr>
            <a:r>
              <a:rPr lang="en-GB" sz="6827" dirty="0">
                <a:solidFill>
                  <a:schemeClr val="bg1"/>
                </a:solidFill>
                <a:latin typeface="+mj-lt"/>
              </a:rPr>
              <a:t>The Archive Development Canvas</a:t>
            </a:r>
          </a:p>
          <a:p>
            <a:pPr algn="ctr">
              <a:buFontTx/>
              <a:buNone/>
              <a:defRPr/>
            </a:pPr>
            <a:endParaRPr lang="en-GB" sz="6827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1A9F1E-4A16-4311-A34E-993A3C94D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09058"/>
      </p:ext>
    </p:extLst>
  </p:cSld>
  <p:clrMapOvr>
    <a:masterClrMapping/>
  </p:clrMapOvr>
  <p:transition spd="med" advTm="10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219244" y="139700"/>
            <a:ext cx="13341918" cy="8445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4B937A-4549-49B2-8D8A-E6AD2785C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78346"/>
      </p:ext>
    </p:extLst>
  </p:cSld>
  <p:clrMapOvr>
    <a:masterClrMapping/>
  </p:clrMapOvr>
  <p:transition spd="med" advTm="28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53529" y="75242"/>
            <a:ext cx="12851271" cy="1296358"/>
          </a:xfrm>
        </p:spPr>
        <p:txBody>
          <a:bodyPr>
            <a:normAutofit/>
          </a:bodyPr>
          <a:lstStyle/>
          <a:p>
            <a:pPr algn="l"/>
            <a:r>
              <a:rPr lang="en-GB" altLang="en-US" sz="4800" dirty="0">
                <a:solidFill>
                  <a:schemeClr val="bg1"/>
                </a:solidFill>
              </a:rPr>
              <a:t>The Archive Development Canvas (detailed)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altLang="en-US"/>
          </a:p>
          <a:p>
            <a:endParaRPr lang="en-GB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6" y="1250060"/>
            <a:ext cx="12212618" cy="85035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712A31-8717-4B79-BFF9-CE215D52F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88500"/>
      </p:ext>
    </p:extLst>
  </p:cSld>
  <p:clrMapOvr>
    <a:masterClrMapping/>
  </p:clrMapOvr>
  <p:transition spd="med" advTm="61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53529" y="75242"/>
            <a:ext cx="12851271" cy="1296358"/>
          </a:xfrm>
        </p:spPr>
        <p:txBody>
          <a:bodyPr>
            <a:normAutofit/>
          </a:bodyPr>
          <a:lstStyle/>
          <a:p>
            <a:pPr algn="l"/>
            <a:r>
              <a:rPr lang="en-GB" altLang="en-US" sz="4800" dirty="0">
                <a:solidFill>
                  <a:schemeClr val="bg1"/>
                </a:solidFill>
              </a:rPr>
              <a:t>The Archive Development Canvas (mapped)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altLang="en-US" dirty="0"/>
          </a:p>
          <a:p>
            <a:endParaRPr lang="en-GB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5" y="1444701"/>
            <a:ext cx="12380904" cy="84927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2E6403-3554-4319-8AA3-F74BEEFCE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65261"/>
      </p:ext>
    </p:extLst>
  </p:cSld>
  <p:clrMapOvr>
    <a:masterClrMapping/>
  </p:clrMapOvr>
  <p:transition spd="med" advTm="23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3693976" y="7363074"/>
            <a:ext cx="1026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latin typeface="+mn-lt"/>
                <a:ea typeface="+mn-ea"/>
                <a:cs typeface="+mn-cs"/>
                <a:sym typeface="Lato Regular"/>
              </a:defRPr>
            </a:lvl1pPr>
          </a:lstStyle>
          <a:p>
            <a:endParaRPr dirty="0"/>
          </a:p>
        </p:txBody>
      </p:sp>
      <p:sp>
        <p:nvSpPr>
          <p:cNvPr id="92" name="Shape 92"/>
          <p:cNvSpPr/>
          <p:nvPr/>
        </p:nvSpPr>
        <p:spPr>
          <a:xfrm>
            <a:off x="3658802" y="8621841"/>
            <a:ext cx="6413964" cy="395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200"/>
              </a:lnSpc>
            </a:pPr>
            <a:endParaRPr sz="2800" dirty="0"/>
          </a:p>
        </p:txBody>
      </p:sp>
      <p:sp>
        <p:nvSpPr>
          <p:cNvPr id="93" name="Shape 93"/>
          <p:cNvSpPr/>
          <p:nvPr/>
        </p:nvSpPr>
        <p:spPr>
          <a:xfrm>
            <a:off x="-33867" y="8526864"/>
            <a:ext cx="13072534" cy="1"/>
          </a:xfrm>
          <a:prstGeom prst="line">
            <a:avLst/>
          </a:prstGeom>
          <a:ln w="3175">
            <a:solidFill>
              <a:srgbClr val="FFEDF8"/>
            </a:solidFill>
            <a:miter lim="400000"/>
          </a:ln>
        </p:spPr>
        <p:txBody>
          <a:bodyPr lIns="45719" rIns="45719"/>
          <a:lstStyle/>
          <a:p>
            <a:pPr algn="l" defTabSz="4572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0DD1E4-9020-49A4-A79D-F10AE69C15CB}"/>
              </a:ext>
            </a:extLst>
          </p:cNvPr>
          <p:cNvSpPr/>
          <p:nvPr/>
        </p:nvSpPr>
        <p:spPr>
          <a:xfrm>
            <a:off x="642551" y="5292638"/>
            <a:ext cx="11528854" cy="2970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fr-FR" sz="4400" dirty="0"/>
              <a:t>The Toolkit </a:t>
            </a:r>
            <a:r>
              <a:rPr lang="fr-FR" sz="4400" dirty="0" err="1"/>
              <a:t>is</a:t>
            </a:r>
            <a:r>
              <a:rPr lang="fr-FR" sz="4400" dirty="0"/>
              <a:t> </a:t>
            </a:r>
            <a:r>
              <a:rPr lang="fr-FR" sz="4400" dirty="0" err="1"/>
              <a:t>available</a:t>
            </a:r>
            <a:r>
              <a:rPr lang="fr-FR" sz="4400" dirty="0"/>
              <a:t> to download </a:t>
            </a:r>
            <a:r>
              <a:rPr lang="fr-FR" sz="4400" dirty="0" err="1"/>
              <a:t>from</a:t>
            </a:r>
            <a:r>
              <a:rPr lang="fr-FR" sz="4400" dirty="0"/>
              <a:t>:</a:t>
            </a:r>
          </a:p>
          <a:p>
            <a:pPr>
              <a:lnSpc>
                <a:spcPts val="2200"/>
              </a:lnSpc>
            </a:pPr>
            <a:endParaRPr lang="fr-FR" sz="4400" dirty="0"/>
          </a:p>
          <a:p>
            <a:pPr>
              <a:lnSpc>
                <a:spcPts val="2200"/>
              </a:lnSpc>
            </a:pPr>
            <a:r>
              <a:rPr lang="fr-FR" sz="4400" dirty="0">
                <a:hlinkClick r:id="rId4"/>
              </a:rPr>
              <a:t>http://dx.doi.org/10.18448/16.0013</a:t>
            </a:r>
            <a:endParaRPr lang="fr-FR" sz="4400" dirty="0"/>
          </a:p>
          <a:p>
            <a:pPr>
              <a:lnSpc>
                <a:spcPts val="2200"/>
              </a:lnSpc>
            </a:pPr>
            <a:endParaRPr lang="fr-FR" sz="4400" dirty="0"/>
          </a:p>
          <a:p>
            <a:pPr>
              <a:lnSpc>
                <a:spcPts val="2200"/>
              </a:lnSpc>
            </a:pPr>
            <a:endParaRPr lang="fr-FR" sz="4400" dirty="0"/>
          </a:p>
          <a:p>
            <a:pPr>
              <a:lnSpc>
                <a:spcPts val="2200"/>
              </a:lnSpc>
            </a:pPr>
            <a:endParaRPr lang="fr-FR" sz="4400" dirty="0"/>
          </a:p>
          <a:p>
            <a:pPr>
              <a:lnSpc>
                <a:spcPts val="2200"/>
              </a:lnSpc>
            </a:pPr>
            <a:r>
              <a:rPr lang="fr-FR" sz="4400" dirty="0"/>
              <a:t>Questions?</a:t>
            </a:r>
          </a:p>
          <a:p>
            <a:pPr>
              <a:lnSpc>
                <a:spcPts val="2200"/>
              </a:lnSpc>
            </a:pPr>
            <a:r>
              <a:rPr lang="fr-FR" sz="4400" dirty="0"/>
              <a:t> </a:t>
            </a:r>
          </a:p>
          <a:p>
            <a:pPr>
              <a:lnSpc>
                <a:spcPts val="2200"/>
              </a:lnSpc>
            </a:pPr>
            <a:endParaRPr lang="fr-FR" sz="4400" dirty="0"/>
          </a:p>
          <a:p>
            <a:pPr>
              <a:lnSpc>
                <a:spcPts val="2200"/>
              </a:lnSpc>
            </a:pPr>
            <a:r>
              <a:rPr lang="fr-FR" sz="4400" dirty="0"/>
              <a:t>Email neil@beagrie.com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62C90-2E86-4CC0-A220-A5C7FD00E4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99" y="2395238"/>
            <a:ext cx="4969512" cy="12560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61A461-A64E-4820-B63C-0E687EFA0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6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67" y="3236976"/>
            <a:ext cx="6590831" cy="3945216"/>
          </a:xfrm>
          <a:prstGeom prst="rect">
            <a:avLst/>
          </a:prstGeom>
        </p:spPr>
      </p:pic>
      <p:pic>
        <p:nvPicPr>
          <p:cNvPr id="71" name="cessdasawNegativ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1840" y="620540"/>
            <a:ext cx="5136487" cy="1101227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1219201" y="1977734"/>
            <a:ext cx="10956758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ts val="4300"/>
              </a:lnSpc>
              <a:defRPr sz="3600" i="1">
                <a:solidFill>
                  <a:srgbClr val="FAEEF0"/>
                </a:solidFill>
                <a:latin typeface="+mn-lt"/>
                <a:ea typeface="+mn-ea"/>
                <a:cs typeface="+mn-cs"/>
                <a:sym typeface="Lato Regular"/>
              </a:defRPr>
            </a:pPr>
            <a:r>
              <a:rPr lang="en-GB" sz="4800" dirty="0"/>
              <a:t>Cost-Benefit Advocacy Toolkit</a:t>
            </a:r>
            <a:endParaRPr sz="4800" dirty="0"/>
          </a:p>
        </p:txBody>
      </p:sp>
      <p:sp>
        <p:nvSpPr>
          <p:cNvPr id="4" name="Rectangle 3"/>
          <p:cNvSpPr/>
          <p:nvPr/>
        </p:nvSpPr>
        <p:spPr>
          <a:xfrm>
            <a:off x="2761487" y="6843638"/>
            <a:ext cx="6848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</a:rPr>
              <a:t>Illustration by </a:t>
            </a:r>
            <a:r>
              <a:rPr lang="en-GB" sz="1600" dirty="0" err="1">
                <a:solidFill>
                  <a:schemeClr val="bg2"/>
                </a:solidFill>
              </a:rPr>
              <a:t>Jørgen</a:t>
            </a:r>
            <a:r>
              <a:rPr lang="en-GB" sz="1600" dirty="0">
                <a:solidFill>
                  <a:schemeClr val="bg2"/>
                </a:solidFill>
              </a:rPr>
              <a:t> Stamp digitalbevaring.dk CC BY 2.5 Denmark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5CA066-1B2F-412F-9FE3-C4DEAE5B0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07617"/>
      </p:ext>
    </p:extLst>
  </p:cSld>
  <p:clrMapOvr>
    <a:masterClrMapping/>
  </p:clrMapOvr>
  <p:transition spd="med" advTm="13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43" y="75216"/>
            <a:ext cx="12171405" cy="1035128"/>
          </a:xfrm>
        </p:spPr>
        <p:txBody>
          <a:bodyPr>
            <a:normAutofit/>
          </a:bodyPr>
          <a:lstStyle/>
          <a:p>
            <a:r>
              <a:rPr lang="en-GB" sz="4800" dirty="0"/>
              <a:t>CESSDA-</a:t>
            </a:r>
            <a:r>
              <a:rPr lang="en-GB" sz="4800" dirty="0" err="1"/>
              <a:t>SaW</a:t>
            </a:r>
            <a:r>
              <a:rPr lang="en-GB" sz="4800" dirty="0"/>
              <a:t> Cost-Benefit Advocacy Toolkit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800101"/>
            <a:ext cx="11335753" cy="764177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endParaRPr lang="en-GB" sz="1600" b="1" dirty="0"/>
          </a:p>
          <a:p>
            <a:pPr marL="0" indent="0">
              <a:spcBef>
                <a:spcPts val="1800"/>
              </a:spcBef>
              <a:buNone/>
            </a:pPr>
            <a:r>
              <a:rPr lang="en-GB" sz="1600" b="1" dirty="0"/>
              <a:t>User Guide                              	 Factsheets                       Archive Development Canvas  Benefits Worksheet   Case Studies</a:t>
            </a:r>
            <a:endParaRPr lang="en-GB" sz="4600" b="1" dirty="0"/>
          </a:p>
          <a:p>
            <a:pPr>
              <a:spcBef>
                <a:spcPts val="1800"/>
              </a:spcBef>
            </a:pPr>
            <a:endParaRPr lang="en-GB" b="1" dirty="0"/>
          </a:p>
          <a:p>
            <a:pPr>
              <a:spcBef>
                <a:spcPts val="1800"/>
              </a:spcBef>
            </a:pPr>
            <a:r>
              <a:rPr lang="en-GB" b="1" dirty="0"/>
              <a:t>Developed during CESSDA SAW project (2015-17) </a:t>
            </a:r>
          </a:p>
          <a:p>
            <a:pPr>
              <a:spcBef>
                <a:spcPts val="1800"/>
              </a:spcBef>
            </a:pPr>
            <a:r>
              <a:rPr lang="en-GB" b="1" dirty="0"/>
              <a:t>Workshop support in Guide proposal - hopefully something that will be possible in future</a:t>
            </a:r>
          </a:p>
          <a:p>
            <a:pPr marL="0" indent="0">
              <a:spcBef>
                <a:spcPts val="1800"/>
              </a:spcBef>
              <a:buNone/>
            </a:pPr>
            <a:endParaRPr lang="en-GB" sz="4600" b="1" dirty="0"/>
          </a:p>
          <a:p>
            <a:pPr marL="0" indent="0">
              <a:spcBef>
                <a:spcPts val="1800"/>
              </a:spcBef>
              <a:buNone/>
            </a:pPr>
            <a:endParaRPr lang="en-GB" sz="4600" b="1" dirty="0"/>
          </a:p>
          <a:p>
            <a:pPr marL="0" indent="0">
              <a:spcBef>
                <a:spcPts val="1800"/>
              </a:spcBef>
              <a:buNone/>
            </a:pPr>
            <a:endParaRPr lang="en-GB" sz="4600" b="1" dirty="0"/>
          </a:p>
          <a:p>
            <a:pPr marL="0" indent="0">
              <a:spcBef>
                <a:spcPts val="1800"/>
              </a:spcBef>
              <a:buNone/>
            </a:pPr>
            <a:endParaRPr lang="en-GB" sz="4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D607B-171B-49DA-AC18-EB586A59BC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17" y="1486920"/>
            <a:ext cx="2384289" cy="1779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70A0C-2DF8-4C2C-8345-B0D2538EF79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98" y="1315811"/>
            <a:ext cx="1528988" cy="202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788B4B-8ED2-4424-80C7-A2D6D81CB62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96" y="1486920"/>
            <a:ext cx="1264013" cy="1743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8748B5-FA2D-44B9-92B9-FEB58C32B87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788" y="1522072"/>
            <a:ext cx="1261473" cy="1743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77D2D4-0D8A-4E00-B86A-6AF3785C680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58" y="1504496"/>
            <a:ext cx="1146538" cy="1743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6590A3-4605-49EB-9044-4BC9D7ED5A9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28" y="1266077"/>
            <a:ext cx="967070" cy="2122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C21685-7556-4350-9499-B3FA31736D4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28" y="1418477"/>
            <a:ext cx="967070" cy="2122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2A84B2-75B2-4401-B91C-36AF145388B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114" y="1591967"/>
            <a:ext cx="967070" cy="2122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F4E0C2-32FF-4575-B4E8-D4A0CE39A85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125" y="1900100"/>
            <a:ext cx="967070" cy="2122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4D1C0B-5C01-4FB0-A8EE-954CB2A09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85" y="1591967"/>
            <a:ext cx="1184917" cy="16740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9F3748-17F8-4612-8EA9-D15D62F53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10885"/>
      </p:ext>
    </p:extLst>
  </p:cSld>
  <p:clrMapOvr>
    <a:masterClrMapping/>
  </p:clrMapOvr>
  <p:transition spd="med" advTm="51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5215"/>
            <a:ext cx="11099800" cy="1208153"/>
          </a:xfrm>
        </p:spPr>
        <p:txBody>
          <a:bodyPr>
            <a:normAutofit/>
          </a:bodyPr>
          <a:lstStyle/>
          <a:p>
            <a:r>
              <a:rPr lang="en-GB" sz="6000" dirty="0"/>
              <a:t>Toolkit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499" y="1283368"/>
            <a:ext cx="11335753" cy="673521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GB" b="1" dirty="0"/>
              <a:t>Factsheets</a:t>
            </a:r>
          </a:p>
          <a:p>
            <a:pPr lvl="2">
              <a:spcBef>
                <a:spcPts val="1800"/>
              </a:spcBef>
            </a:pPr>
            <a:r>
              <a:rPr lang="en-GB" dirty="0"/>
              <a:t>ROI, Benefits, Costs</a:t>
            </a:r>
          </a:p>
          <a:p>
            <a:pPr>
              <a:spcBef>
                <a:spcPts val="1800"/>
              </a:spcBef>
            </a:pPr>
            <a:r>
              <a:rPr lang="en-GB" b="1" dirty="0"/>
              <a:t>Worksheets</a:t>
            </a:r>
          </a:p>
          <a:p>
            <a:pPr lvl="2">
              <a:spcBef>
                <a:spcPts val="1800"/>
              </a:spcBef>
            </a:pPr>
            <a:r>
              <a:rPr lang="en-GB" dirty="0"/>
              <a:t>Benefits Summary for a Data Archive </a:t>
            </a:r>
          </a:p>
          <a:p>
            <a:pPr lvl="2">
              <a:spcBef>
                <a:spcPts val="1800"/>
              </a:spcBef>
            </a:pPr>
            <a:r>
              <a:rPr lang="en-GB" dirty="0"/>
              <a:t>Archive Development Canvas </a:t>
            </a:r>
          </a:p>
          <a:p>
            <a:pPr>
              <a:spcBef>
                <a:spcPts val="1800"/>
              </a:spcBef>
            </a:pPr>
            <a:r>
              <a:rPr lang="en-GB" b="1" dirty="0"/>
              <a:t>Case studies</a:t>
            </a:r>
          </a:p>
          <a:p>
            <a:pPr lvl="2">
              <a:spcBef>
                <a:spcPts val="1800"/>
              </a:spcBef>
            </a:pPr>
            <a:r>
              <a:rPr lang="en-GB" dirty="0"/>
              <a:t>ADP, FSD, </a:t>
            </a:r>
            <a:r>
              <a:rPr lang="en-GB" dirty="0" err="1"/>
              <a:t>LiDA</a:t>
            </a:r>
            <a:r>
              <a:rPr lang="en-GB" dirty="0"/>
              <a:t>, UKDS</a:t>
            </a:r>
          </a:p>
          <a:p>
            <a:pPr>
              <a:spcBef>
                <a:spcPts val="1800"/>
              </a:spcBef>
            </a:pPr>
            <a:r>
              <a:rPr lang="en-GB" b="1" dirty="0"/>
              <a:t>Selected External Tools </a:t>
            </a:r>
          </a:p>
          <a:p>
            <a:pPr lvl="2">
              <a:spcBef>
                <a:spcPts val="1800"/>
              </a:spcBef>
            </a:pPr>
            <a:r>
              <a:rPr lang="en-GB" dirty="0" err="1"/>
              <a:t>CCeX</a:t>
            </a:r>
            <a:r>
              <a:rPr lang="en-GB" dirty="0"/>
              <a:t>, KRDS, CDMA, ESDS Impact, ADP surveys , </a:t>
            </a:r>
            <a:r>
              <a:rPr lang="en-GB" dirty="0" err="1"/>
              <a:t>etc</a:t>
            </a:r>
            <a:endParaRPr lang="en-GB" dirty="0"/>
          </a:p>
          <a:p>
            <a:pPr>
              <a:spcBef>
                <a:spcPts val="1800"/>
              </a:spcBef>
            </a:pPr>
            <a:r>
              <a:rPr lang="en-GB" b="1" dirty="0"/>
              <a:t>User Guide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8CA84B-2893-40B7-9439-EC763BDF4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5633"/>
      </p:ext>
    </p:extLst>
  </p:cSld>
  <p:clrMapOvr>
    <a:masterClrMapping/>
  </p:clrMapOvr>
  <p:transition spd="med" advTm="78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5215"/>
            <a:ext cx="11099800" cy="1208153"/>
          </a:xfrm>
        </p:spPr>
        <p:txBody>
          <a:bodyPr>
            <a:normAutofit/>
          </a:bodyPr>
          <a:lstStyle/>
          <a:p>
            <a:r>
              <a:rPr lang="en-GB" sz="6000" dirty="0"/>
              <a:t>Design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499" y="1283368"/>
            <a:ext cx="11335753" cy="673521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GB" b="1" dirty="0"/>
              <a:t>Easy for overloaded individuals/ smaller services</a:t>
            </a:r>
          </a:p>
          <a:p>
            <a:pPr>
              <a:spcBef>
                <a:spcPts val="1800"/>
              </a:spcBef>
            </a:pPr>
            <a:r>
              <a:rPr lang="en-GB" b="1" dirty="0"/>
              <a:t>Short documents</a:t>
            </a:r>
          </a:p>
          <a:p>
            <a:pPr>
              <a:spcBef>
                <a:spcPts val="1800"/>
              </a:spcBef>
            </a:pPr>
            <a:r>
              <a:rPr lang="en-GB" b="1" dirty="0"/>
              <a:t>Good Infographics </a:t>
            </a:r>
          </a:p>
          <a:p>
            <a:pPr>
              <a:spcBef>
                <a:spcPts val="1800"/>
              </a:spcBef>
            </a:pPr>
            <a:r>
              <a:rPr lang="en-GB" b="1" dirty="0"/>
              <a:t>Synthesis</a:t>
            </a:r>
          </a:p>
          <a:p>
            <a:pPr>
              <a:spcBef>
                <a:spcPts val="1800"/>
              </a:spcBef>
            </a:pPr>
            <a:r>
              <a:rPr lang="en-GB" b="1" dirty="0"/>
              <a:t>Making existing tools easier to use/tailored to (social science) data services</a:t>
            </a:r>
          </a:p>
          <a:p>
            <a:pPr>
              <a:spcBef>
                <a:spcPts val="1800"/>
              </a:spcBef>
            </a:pPr>
            <a:r>
              <a:rPr lang="en-GB" b="1" dirty="0"/>
              <a:t>Creative Commons CC-BY wherever possible for ease of re-use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E8B114-9B02-4593-8673-DB87A27E2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9432"/>
      </p:ext>
    </p:extLst>
  </p:cSld>
  <p:clrMapOvr>
    <a:masterClrMapping/>
  </p:clrMapOvr>
  <p:transition spd="med" advTm="550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50240" y="1"/>
            <a:ext cx="11704320" cy="1496907"/>
          </a:xfrm>
        </p:spPr>
        <p:txBody>
          <a:bodyPr/>
          <a:lstStyle/>
          <a:p>
            <a:pPr algn="l"/>
            <a:r>
              <a:rPr lang="en-GB" sz="5689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95669"/>
            <a:ext cx="11704320" cy="8091876"/>
          </a:xfrm>
        </p:spPr>
        <p:txBody>
          <a:bodyPr/>
          <a:lstStyle/>
          <a:p>
            <a:pPr algn="ctr">
              <a:buFontTx/>
              <a:buNone/>
              <a:defRPr/>
            </a:pPr>
            <a:endParaRPr lang="en-GB" sz="6827" dirty="0">
              <a:solidFill>
                <a:srgbClr val="023FAE"/>
              </a:solidFill>
              <a:latin typeface="+mj-lt"/>
            </a:endParaRPr>
          </a:p>
          <a:p>
            <a:pPr algn="ctr">
              <a:buFontTx/>
              <a:buNone/>
              <a:defRPr/>
            </a:pPr>
            <a:endParaRPr lang="en-GB" sz="6827" dirty="0">
              <a:solidFill>
                <a:srgbClr val="023FAE"/>
              </a:solidFill>
              <a:latin typeface="+mj-lt"/>
            </a:endParaRPr>
          </a:p>
          <a:p>
            <a:pPr algn="ctr">
              <a:buFontTx/>
              <a:buNone/>
              <a:defRPr/>
            </a:pPr>
            <a:r>
              <a:rPr lang="en-GB" sz="6827" dirty="0">
                <a:solidFill>
                  <a:schemeClr val="bg1"/>
                </a:solidFill>
                <a:latin typeface="+mj-lt"/>
              </a:rPr>
              <a:t>The Factsheets</a:t>
            </a:r>
          </a:p>
          <a:p>
            <a:pPr algn="ctr">
              <a:buFontTx/>
              <a:buNone/>
              <a:defRPr/>
            </a:pPr>
            <a:endParaRPr lang="en-GB" sz="6827" dirty="0">
              <a:solidFill>
                <a:schemeClr val="bg1"/>
              </a:solidFill>
              <a:latin typeface="+mj-lt"/>
            </a:endParaRPr>
          </a:p>
          <a:p>
            <a:pPr algn="ctr">
              <a:buFontTx/>
              <a:buNone/>
              <a:defRPr/>
            </a:pPr>
            <a:endParaRPr lang="en-GB" sz="6827" dirty="0">
              <a:solidFill>
                <a:schemeClr val="bg1"/>
              </a:solidFill>
              <a:latin typeface="+mj-lt"/>
            </a:endParaRPr>
          </a:p>
          <a:p>
            <a:pPr algn="ctr">
              <a:buFontTx/>
              <a:buNone/>
              <a:defRPr/>
            </a:pPr>
            <a:endParaRPr lang="en-GB" sz="6827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3B7132-65C1-43FB-98E7-040FD8C26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80319"/>
      </p:ext>
    </p:extLst>
  </p:cSld>
  <p:clrMapOvr>
    <a:masterClrMapping/>
  </p:clrMapOvr>
  <p:transition spd="med" advTm="4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2" y="127970"/>
            <a:ext cx="11665438" cy="1011019"/>
          </a:xfrm>
        </p:spPr>
        <p:txBody>
          <a:bodyPr>
            <a:normAutofit fontScale="90000"/>
          </a:bodyPr>
          <a:lstStyle/>
          <a:p>
            <a:r>
              <a:rPr lang="en-GB" sz="6000" dirty="0"/>
              <a:t> ROI Factsheet (1)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6AD541-8C00-4741-BEF5-8B8A533BE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02400" y="505844"/>
            <a:ext cx="5570948" cy="76970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FC761F-ECDE-43CA-AD29-C28FDD1E0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5633"/>
      </p:ext>
    </p:extLst>
  </p:cSld>
  <p:clrMapOvr>
    <a:masterClrMapping/>
  </p:clrMapOvr>
  <p:transition spd="med" advTm="4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2" y="127970"/>
            <a:ext cx="11665438" cy="1219567"/>
          </a:xfrm>
        </p:spPr>
        <p:txBody>
          <a:bodyPr>
            <a:normAutofit/>
          </a:bodyPr>
          <a:lstStyle/>
          <a:p>
            <a:r>
              <a:rPr lang="en-GB" sz="6000" dirty="0"/>
              <a:t> ROI Factsheet (2)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53" y="1199014"/>
            <a:ext cx="9352547" cy="7442190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81EACA-33CC-4F7A-81B8-D58607713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60954"/>
      </p:ext>
    </p:extLst>
  </p:cSld>
  <p:clrMapOvr>
    <a:masterClrMapping/>
  </p:clrMapOvr>
  <p:transition spd="med" advTm="73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7970"/>
            <a:ext cx="12052300" cy="1107272"/>
          </a:xfrm>
        </p:spPr>
        <p:txBody>
          <a:bodyPr>
            <a:normAutofit/>
          </a:bodyPr>
          <a:lstStyle/>
          <a:p>
            <a:r>
              <a:rPr lang="en-GB" sz="6000" dirty="0"/>
              <a:t> </a:t>
            </a:r>
            <a:r>
              <a:rPr lang="en-GB" sz="5400" dirty="0"/>
              <a:t>Benefits Factsheet (1)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2E9B4A-755B-4B06-9D41-88FF0E5B7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34947" y="1235242"/>
            <a:ext cx="4811745" cy="72812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CCF6BC-5281-4260-B011-1CC770370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0" y="913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00785"/>
      </p:ext>
    </p:extLst>
  </p:cSld>
  <p:clrMapOvr>
    <a:masterClrMapping/>
  </p:clrMapOvr>
  <p:transition spd="med" advTm="6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ato Regular"/>
        <a:ea typeface="Lato Regular"/>
        <a:cs typeface="Lato Regular"/>
      </a:majorFont>
      <a:minorFont>
        <a:latin typeface="Lato Regular"/>
        <a:ea typeface="Lato Regular"/>
        <a:cs typeface="Lat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a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Lato Heavy"/>
            <a:ea typeface="Lato Heavy"/>
            <a:cs typeface="Lato Heavy"/>
            <a:sym typeface="Lato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1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1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ato Regular"/>
        <a:ea typeface="Lato Regular"/>
        <a:cs typeface="Lato Regular"/>
      </a:majorFont>
      <a:minorFont>
        <a:latin typeface="Lato Regular"/>
        <a:ea typeface="Lato Regular"/>
        <a:cs typeface="Lat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a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Lato Heavy"/>
            <a:ea typeface="Lato Heavy"/>
            <a:cs typeface="Lato Heavy"/>
            <a:sym typeface="Lato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269</Words>
  <Application>Microsoft Macintosh PowerPoint</Application>
  <PresentationFormat>Custom</PresentationFormat>
  <Paragraphs>73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Avenir Roman</vt:lpstr>
      <vt:lpstr>Calibri</vt:lpstr>
      <vt:lpstr>Helvetica Light</vt:lpstr>
      <vt:lpstr>Lato</vt:lpstr>
      <vt:lpstr>Lato Heavy</vt:lpstr>
      <vt:lpstr>Lato Regular</vt:lpstr>
      <vt:lpstr>Times New Roman</vt:lpstr>
      <vt:lpstr>White</vt:lpstr>
      <vt:lpstr>Custom Design</vt:lpstr>
      <vt:lpstr>PowerPoint Presentation</vt:lpstr>
      <vt:lpstr>PowerPoint Presentation</vt:lpstr>
      <vt:lpstr>CESSDA-SaW Cost-Benefit Advocacy Toolkit</vt:lpstr>
      <vt:lpstr>Toolkit Components</vt:lpstr>
      <vt:lpstr>Design criteria</vt:lpstr>
      <vt:lpstr> </vt:lpstr>
      <vt:lpstr> ROI Factsheet (1)</vt:lpstr>
      <vt:lpstr> ROI Factsheet (2)</vt:lpstr>
      <vt:lpstr> Benefits Factsheet (1)</vt:lpstr>
      <vt:lpstr> Benefits Factsheet(2)</vt:lpstr>
      <vt:lpstr> Benefits Factsheet (3)</vt:lpstr>
      <vt:lpstr> Costs Factsheet(1)</vt:lpstr>
      <vt:lpstr> Costs Factsheet(2)</vt:lpstr>
      <vt:lpstr> </vt:lpstr>
      <vt:lpstr>PowerPoint Presentation</vt:lpstr>
      <vt:lpstr>The Archive Development Canvas (detailed)</vt:lpstr>
      <vt:lpstr>The Archive Development Canvas (mapped)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Beagrie</dc:creator>
  <cp:lastModifiedBy>Martina Drascic</cp:lastModifiedBy>
  <cp:revision>198</cp:revision>
  <dcterms:modified xsi:type="dcterms:W3CDTF">2019-11-12T14:43:41Z</dcterms:modified>
</cp:coreProperties>
</file>